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7" r:id="rId5"/>
    <p:sldMasterId id="2147483683" r:id="rId6"/>
    <p:sldMasterId id="2147483845" r:id="rId7"/>
    <p:sldMasterId id="2147483893" r:id="rId8"/>
    <p:sldMasterId id="2147483941" r:id="rId9"/>
  </p:sldMasterIdLst>
  <p:notesMasterIdLst>
    <p:notesMasterId r:id="rId32"/>
  </p:notesMasterIdLst>
  <p:handoutMasterIdLst>
    <p:handoutMasterId r:id="rId33"/>
  </p:handoutMasterIdLst>
  <p:sldIdLst>
    <p:sldId id="670" r:id="rId10"/>
    <p:sldId id="1096" r:id="rId11"/>
    <p:sldId id="1106" r:id="rId12"/>
    <p:sldId id="1107" r:id="rId13"/>
    <p:sldId id="1109" r:id="rId14"/>
    <p:sldId id="1110" r:id="rId15"/>
    <p:sldId id="1108" r:id="rId16"/>
    <p:sldId id="1111" r:id="rId17"/>
    <p:sldId id="1112" r:id="rId18"/>
    <p:sldId id="1114" r:id="rId19"/>
    <p:sldId id="1121" r:id="rId20"/>
    <p:sldId id="1124" r:id="rId21"/>
    <p:sldId id="1122" r:id="rId22"/>
    <p:sldId id="1125" r:id="rId23"/>
    <p:sldId id="1126" r:id="rId24"/>
    <p:sldId id="1127" r:id="rId25"/>
    <p:sldId id="1117" r:id="rId26"/>
    <p:sldId id="1118" r:id="rId27"/>
    <p:sldId id="1119" r:id="rId28"/>
    <p:sldId id="1116" r:id="rId29"/>
    <p:sldId id="1120" r:id="rId30"/>
    <p:sldId id="1034" r:id="rId31"/>
  </p:sldIdLst>
  <p:sldSz cx="9144000" cy="6858000" type="screen4x3"/>
  <p:notesSz cx="6888163"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0" userDrawn="1">
          <p15:clr>
            <a:srgbClr val="A4A3A4"/>
          </p15:clr>
        </p15:guide>
        <p15:guide id="2" orient="horz" pos="2160" userDrawn="1">
          <p15:clr>
            <a:srgbClr val="A4A3A4"/>
          </p15:clr>
        </p15:guide>
        <p15:guide id="3"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4F4"/>
    <a:srgbClr val="57D3FF"/>
    <a:srgbClr val="DEC7EF"/>
    <a:srgbClr val="65D7FF"/>
    <a:srgbClr val="BAE18F"/>
    <a:srgbClr val="FDEDED"/>
    <a:srgbClr val="B482DA"/>
    <a:srgbClr val="F3EBF9"/>
    <a:srgbClr val="E1F4DC"/>
    <a:srgbClr val="FFCD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036920-E6B6-4B34-B289-DC0DF37F649D}" v="102" dt="2022-09-15T07:14:29.2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1696" autoAdjust="0"/>
  </p:normalViewPr>
  <p:slideViewPr>
    <p:cSldViewPr snapToGrid="0">
      <p:cViewPr varScale="1">
        <p:scale>
          <a:sx n="110" d="100"/>
          <a:sy n="110" d="100"/>
        </p:scale>
        <p:origin x="828" y="78"/>
      </p:cViewPr>
      <p:guideLst>
        <p:guide orient="horz" pos="4030"/>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microsoft.com/office/2015/10/relationships/revisionInfo" Target="revisionInfo.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Labrum" userId="7cd746cb-53a1-48d2-9cba-0ff2727eae65" providerId="ADAL" clId="{26036920-E6B6-4B34-B289-DC0DF37F649D}"/>
    <pc:docChg chg="custSel modSld">
      <pc:chgData name="Claire Labrum" userId="7cd746cb-53a1-48d2-9cba-0ff2727eae65" providerId="ADAL" clId="{26036920-E6B6-4B34-B289-DC0DF37F649D}" dt="2022-09-15T07:18:08.497" v="1024" actId="2085"/>
      <pc:docMkLst>
        <pc:docMk/>
      </pc:docMkLst>
      <pc:sldChg chg="modSp mod">
        <pc:chgData name="Claire Labrum" userId="7cd746cb-53a1-48d2-9cba-0ff2727eae65" providerId="ADAL" clId="{26036920-E6B6-4B34-B289-DC0DF37F649D}" dt="2022-09-15T07:18:08.497" v="1024" actId="2085"/>
        <pc:sldMkLst>
          <pc:docMk/>
          <pc:sldMk cId="754516389" sldId="1106"/>
        </pc:sldMkLst>
        <pc:spChg chg="mod">
          <ac:chgData name="Claire Labrum" userId="7cd746cb-53a1-48d2-9cba-0ff2727eae65" providerId="ADAL" clId="{26036920-E6B6-4B34-B289-DC0DF37F649D}" dt="2022-09-15T07:18:08.497" v="1024" actId="2085"/>
          <ac:spMkLst>
            <pc:docMk/>
            <pc:sldMk cId="754516389" sldId="1106"/>
            <ac:spMk id="21" creationId="{3C748409-9BC0-4038-97C4-E415E0C732FE}"/>
          </ac:spMkLst>
        </pc:spChg>
      </pc:sldChg>
      <pc:sldChg chg="modSp mod">
        <pc:chgData name="Claire Labrum" userId="7cd746cb-53a1-48d2-9cba-0ff2727eae65" providerId="ADAL" clId="{26036920-E6B6-4B34-B289-DC0DF37F649D}" dt="2022-09-15T07:17:35.023" v="1023" actId="14100"/>
        <pc:sldMkLst>
          <pc:docMk/>
          <pc:sldMk cId="4113355450" sldId="1110"/>
        </pc:sldMkLst>
        <pc:spChg chg="mod">
          <ac:chgData name="Claire Labrum" userId="7cd746cb-53a1-48d2-9cba-0ff2727eae65" providerId="ADAL" clId="{26036920-E6B6-4B34-B289-DC0DF37F649D}" dt="2022-09-15T07:17:35.023" v="1023" actId="14100"/>
          <ac:spMkLst>
            <pc:docMk/>
            <pc:sldMk cId="4113355450" sldId="1110"/>
            <ac:spMk id="2" creationId="{6C3EFFD5-7D95-DB5F-28C2-A307F5322EB0}"/>
          </ac:spMkLst>
        </pc:spChg>
        <pc:spChg chg="mod">
          <ac:chgData name="Claire Labrum" userId="7cd746cb-53a1-48d2-9cba-0ff2727eae65" providerId="ADAL" clId="{26036920-E6B6-4B34-B289-DC0DF37F649D}" dt="2022-09-15T07:17:13.477" v="1014" actId="14100"/>
          <ac:spMkLst>
            <pc:docMk/>
            <pc:sldMk cId="4113355450" sldId="1110"/>
            <ac:spMk id="4" creationId="{F7A0D4D8-5C98-6536-3B25-A1A15561ECEB}"/>
          </ac:spMkLst>
        </pc:spChg>
        <pc:spChg chg="mod">
          <ac:chgData name="Claire Labrum" userId="7cd746cb-53a1-48d2-9cba-0ff2727eae65" providerId="ADAL" clId="{26036920-E6B6-4B34-B289-DC0DF37F649D}" dt="2022-09-15T07:17:31.671" v="1022" actId="14100"/>
          <ac:spMkLst>
            <pc:docMk/>
            <pc:sldMk cId="4113355450" sldId="1110"/>
            <ac:spMk id="32" creationId="{EEA0DC66-A31C-4313-A6E2-15DC2A1F6B90}"/>
          </ac:spMkLst>
        </pc:spChg>
      </pc:sldChg>
      <pc:sldChg chg="modSp mod">
        <pc:chgData name="Claire Labrum" userId="7cd746cb-53a1-48d2-9cba-0ff2727eae65" providerId="ADAL" clId="{26036920-E6B6-4B34-B289-DC0DF37F649D}" dt="2022-09-15T07:14:29.213" v="940" actId="20577"/>
        <pc:sldMkLst>
          <pc:docMk/>
          <pc:sldMk cId="96845375" sldId="1111"/>
        </pc:sldMkLst>
        <pc:spChg chg="mod">
          <ac:chgData name="Claire Labrum" userId="7cd746cb-53a1-48d2-9cba-0ff2727eae65" providerId="ADAL" clId="{26036920-E6B6-4B34-B289-DC0DF37F649D}" dt="2022-09-15T07:14:29.213" v="940" actId="20577"/>
          <ac:spMkLst>
            <pc:docMk/>
            <pc:sldMk cId="96845375" sldId="1111"/>
            <ac:spMk id="3" creationId="{8481CA4B-CEC2-5738-C536-88EA6D7462EF}"/>
          </ac:spMkLst>
        </pc:spChg>
        <pc:spChg chg="mod">
          <ac:chgData name="Claire Labrum" userId="7cd746cb-53a1-48d2-9cba-0ff2727eae65" providerId="ADAL" clId="{26036920-E6B6-4B34-B289-DC0DF37F649D}" dt="2022-09-15T07:11:16.342" v="919" actId="20577"/>
          <ac:spMkLst>
            <pc:docMk/>
            <pc:sldMk cId="96845375" sldId="1111"/>
            <ac:spMk id="21" creationId="{3C748409-9BC0-4038-97C4-E415E0C732FE}"/>
          </ac:spMkLst>
        </pc:spChg>
      </pc:sldChg>
      <pc:sldChg chg="modSp mod">
        <pc:chgData name="Claire Labrum" userId="7cd746cb-53a1-48d2-9cba-0ff2727eae65" providerId="ADAL" clId="{26036920-E6B6-4B34-B289-DC0DF37F649D}" dt="2022-09-15T06:57:03.132" v="337" actId="14100"/>
        <pc:sldMkLst>
          <pc:docMk/>
          <pc:sldMk cId="336202442" sldId="1116"/>
        </pc:sldMkLst>
        <pc:spChg chg="mod">
          <ac:chgData name="Claire Labrum" userId="7cd746cb-53a1-48d2-9cba-0ff2727eae65" providerId="ADAL" clId="{26036920-E6B6-4B34-B289-DC0DF37F649D}" dt="2022-09-15T06:57:00.109" v="336" actId="14100"/>
          <ac:spMkLst>
            <pc:docMk/>
            <pc:sldMk cId="336202442" sldId="1116"/>
            <ac:spMk id="2" creationId="{FD485CB2-46F5-91DB-517D-F239ED7CBA55}"/>
          </ac:spMkLst>
        </pc:spChg>
        <pc:spChg chg="mod">
          <ac:chgData name="Claire Labrum" userId="7cd746cb-53a1-48d2-9cba-0ff2727eae65" providerId="ADAL" clId="{26036920-E6B6-4B34-B289-DC0DF37F649D}" dt="2022-09-15T06:57:03.132" v="337" actId="14100"/>
          <ac:spMkLst>
            <pc:docMk/>
            <pc:sldMk cId="336202442" sldId="1116"/>
            <ac:spMk id="32" creationId="{EEA0DC66-A31C-4313-A6E2-15DC2A1F6B90}"/>
          </ac:spMkLst>
        </pc:spChg>
      </pc:sldChg>
      <pc:sldChg chg="modSp mod">
        <pc:chgData name="Claire Labrum" userId="7cd746cb-53a1-48d2-9cba-0ff2727eae65" providerId="ADAL" clId="{26036920-E6B6-4B34-B289-DC0DF37F649D}" dt="2022-09-15T07:10:13.422" v="888" actId="14100"/>
        <pc:sldMkLst>
          <pc:docMk/>
          <pc:sldMk cId="870885891" sldId="1117"/>
        </pc:sldMkLst>
        <pc:spChg chg="mod">
          <ac:chgData name="Claire Labrum" userId="7cd746cb-53a1-48d2-9cba-0ff2727eae65" providerId="ADAL" clId="{26036920-E6B6-4B34-B289-DC0DF37F649D}" dt="2022-09-15T07:10:13.422" v="888" actId="14100"/>
          <ac:spMkLst>
            <pc:docMk/>
            <pc:sldMk cId="870885891" sldId="1117"/>
            <ac:spMk id="20" creationId="{A70E9A0C-0C3E-481E-9F82-43CC8A3BB693}"/>
          </ac:spMkLst>
        </pc:spChg>
      </pc:sldChg>
      <pc:sldChg chg="modSp mod">
        <pc:chgData name="Claire Labrum" userId="7cd746cb-53a1-48d2-9cba-0ff2727eae65" providerId="ADAL" clId="{26036920-E6B6-4B34-B289-DC0DF37F649D}" dt="2022-09-15T06:56:32.817" v="268" actId="14100"/>
        <pc:sldMkLst>
          <pc:docMk/>
          <pc:sldMk cId="3473325409" sldId="1120"/>
        </pc:sldMkLst>
        <pc:spChg chg="mod">
          <ac:chgData name="Claire Labrum" userId="7cd746cb-53a1-48d2-9cba-0ff2727eae65" providerId="ADAL" clId="{26036920-E6B6-4B34-B289-DC0DF37F649D}" dt="2022-09-15T06:55:40.100" v="140" actId="14100"/>
          <ac:spMkLst>
            <pc:docMk/>
            <pc:sldMk cId="3473325409" sldId="1120"/>
            <ac:spMk id="2" creationId="{69B70AC6-7A26-BEA0-59CB-BED7F5E35F76}"/>
          </ac:spMkLst>
        </pc:spChg>
        <pc:spChg chg="mod">
          <ac:chgData name="Claire Labrum" userId="7cd746cb-53a1-48d2-9cba-0ff2727eae65" providerId="ADAL" clId="{26036920-E6B6-4B34-B289-DC0DF37F649D}" dt="2022-09-15T06:56:32.817" v="268" actId="14100"/>
          <ac:spMkLst>
            <pc:docMk/>
            <pc:sldMk cId="3473325409" sldId="1120"/>
            <ac:spMk id="5" creationId="{5547A425-7E3B-A2A7-BD77-6DE4B209F552}"/>
          </ac:spMkLst>
        </pc:spChg>
        <pc:spChg chg="mod">
          <ac:chgData name="Claire Labrum" userId="7cd746cb-53a1-48d2-9cba-0ff2727eae65" providerId="ADAL" clId="{26036920-E6B6-4B34-B289-DC0DF37F649D}" dt="2022-09-15T06:53:51.405" v="25" actId="6549"/>
          <ac:spMkLst>
            <pc:docMk/>
            <pc:sldMk cId="3473325409" sldId="1120"/>
            <ac:spMk id="20" creationId="{A70E9A0C-0C3E-481E-9F82-43CC8A3BB693}"/>
          </ac:spMkLst>
        </pc:spChg>
      </pc:sldChg>
      <pc:sldChg chg="modSp mod">
        <pc:chgData name="Claire Labrum" userId="7cd746cb-53a1-48d2-9cba-0ff2727eae65" providerId="ADAL" clId="{26036920-E6B6-4B34-B289-DC0DF37F649D}" dt="2022-09-15T06:53:09.750" v="0" actId="20577"/>
        <pc:sldMkLst>
          <pc:docMk/>
          <pc:sldMk cId="520141571" sldId="1121"/>
        </pc:sldMkLst>
        <pc:spChg chg="mod">
          <ac:chgData name="Claire Labrum" userId="7cd746cb-53a1-48d2-9cba-0ff2727eae65" providerId="ADAL" clId="{26036920-E6B6-4B34-B289-DC0DF37F649D}" dt="2022-09-15T06:53:09.750" v="0" actId="20577"/>
          <ac:spMkLst>
            <pc:docMk/>
            <pc:sldMk cId="520141571" sldId="1121"/>
            <ac:spMk id="3" creationId="{451CE250-6F85-2F06-A910-86018551387F}"/>
          </ac:spMkLst>
        </pc:spChg>
      </pc:sldChg>
      <pc:sldChg chg="modSp mod">
        <pc:chgData name="Claire Labrum" userId="7cd746cb-53a1-48d2-9cba-0ff2727eae65" providerId="ADAL" clId="{26036920-E6B6-4B34-B289-DC0DF37F649D}" dt="2022-09-15T06:59:17.325" v="731" actId="1076"/>
        <pc:sldMkLst>
          <pc:docMk/>
          <pc:sldMk cId="2992031655" sldId="1122"/>
        </pc:sldMkLst>
        <pc:spChg chg="mod">
          <ac:chgData name="Claire Labrum" userId="7cd746cb-53a1-48d2-9cba-0ff2727eae65" providerId="ADAL" clId="{26036920-E6B6-4B34-B289-DC0DF37F649D}" dt="2022-09-15T06:59:17.325" v="731" actId="1076"/>
          <ac:spMkLst>
            <pc:docMk/>
            <pc:sldMk cId="2992031655" sldId="1122"/>
            <ac:spMk id="5" creationId="{B775C6C2-6DFE-A5A9-E8A2-6A418F7A8974}"/>
          </ac:spMkLst>
        </pc:spChg>
      </pc:sldChg>
      <pc:sldChg chg="addSp delSp modSp mod modAnim">
        <pc:chgData name="Claire Labrum" userId="7cd746cb-53a1-48d2-9cba-0ff2727eae65" providerId="ADAL" clId="{26036920-E6B6-4B34-B289-DC0DF37F649D}" dt="2022-09-15T07:08:54.529" v="885"/>
        <pc:sldMkLst>
          <pc:docMk/>
          <pc:sldMk cId="611582346" sldId="1125"/>
        </pc:sldMkLst>
        <pc:spChg chg="add del mod">
          <ac:chgData name="Claire Labrum" userId="7cd746cb-53a1-48d2-9cba-0ff2727eae65" providerId="ADAL" clId="{26036920-E6B6-4B34-B289-DC0DF37F649D}" dt="2022-09-15T07:00:25.320" v="764" actId="478"/>
          <ac:spMkLst>
            <pc:docMk/>
            <pc:sldMk cId="611582346" sldId="1125"/>
            <ac:spMk id="16" creationId="{CA063711-C059-609E-CE27-4A638DA546A9}"/>
          </ac:spMkLst>
        </pc:spChg>
        <pc:spChg chg="add del mod">
          <ac:chgData name="Claire Labrum" userId="7cd746cb-53a1-48d2-9cba-0ff2727eae65" providerId="ADAL" clId="{26036920-E6B6-4B34-B289-DC0DF37F649D}" dt="2022-09-15T07:03:02.654" v="780" actId="478"/>
          <ac:spMkLst>
            <pc:docMk/>
            <pc:sldMk cId="611582346" sldId="1125"/>
            <ac:spMk id="17" creationId="{70C31F3B-B469-188B-3ABA-1923D72F9B89}"/>
          </ac:spMkLst>
        </pc:spChg>
        <pc:grpChg chg="add del mod">
          <ac:chgData name="Claire Labrum" userId="7cd746cb-53a1-48d2-9cba-0ff2727eae65" providerId="ADAL" clId="{26036920-E6B6-4B34-B289-DC0DF37F649D}" dt="2022-09-15T07:07:36.632" v="858" actId="165"/>
          <ac:grpSpMkLst>
            <pc:docMk/>
            <pc:sldMk cId="611582346" sldId="1125"/>
            <ac:grpSpMk id="24" creationId="{71540E80-1E0D-AD45-9EB3-4D9A49961E05}"/>
          </ac:grpSpMkLst>
        </pc:grpChg>
        <pc:grpChg chg="add mod ord">
          <ac:chgData name="Claire Labrum" userId="7cd746cb-53a1-48d2-9cba-0ff2727eae65" providerId="ADAL" clId="{26036920-E6B6-4B34-B289-DC0DF37F649D}" dt="2022-09-15T07:08:33.427" v="882" actId="1076"/>
          <ac:grpSpMkLst>
            <pc:docMk/>
            <pc:sldMk cId="611582346" sldId="1125"/>
            <ac:grpSpMk id="25" creationId="{C09844D7-C1D0-A40C-0EB1-9346266A5410}"/>
          </ac:grpSpMkLst>
        </pc:grpChg>
        <pc:picChg chg="add mod topLvl modCrop">
          <ac:chgData name="Claire Labrum" userId="7cd746cb-53a1-48d2-9cba-0ff2727eae65" providerId="ADAL" clId="{26036920-E6B6-4B34-B289-DC0DF37F649D}" dt="2022-09-15T07:08:24.615" v="879" actId="164"/>
          <ac:picMkLst>
            <pc:docMk/>
            <pc:sldMk cId="611582346" sldId="1125"/>
            <ac:picMk id="18" creationId="{5F57D3C9-B899-5783-059C-0975EA00629D}"/>
          </ac:picMkLst>
        </pc:picChg>
        <pc:picChg chg="add del mod topLvl modCrop">
          <ac:chgData name="Claire Labrum" userId="7cd746cb-53a1-48d2-9cba-0ff2727eae65" providerId="ADAL" clId="{26036920-E6B6-4B34-B289-DC0DF37F649D}" dt="2022-09-15T07:07:38.887" v="859" actId="478"/>
          <ac:picMkLst>
            <pc:docMk/>
            <pc:sldMk cId="611582346" sldId="1125"/>
            <ac:picMk id="22" creationId="{7B66FAE7-11CE-3B18-A536-CA1FCC6D730A}"/>
          </ac:picMkLst>
        </pc:picChg>
        <pc:picChg chg="add mod topLvl modCrop">
          <ac:chgData name="Claire Labrum" userId="7cd746cb-53a1-48d2-9cba-0ff2727eae65" providerId="ADAL" clId="{26036920-E6B6-4B34-B289-DC0DF37F649D}" dt="2022-09-15T07:08:24.615" v="879" actId="164"/>
          <ac:picMkLst>
            <pc:docMk/>
            <pc:sldMk cId="611582346" sldId="1125"/>
            <ac:picMk id="23" creationId="{6EA6DC81-1EED-6705-E83B-C765FAA3180F}"/>
          </ac:picMkLst>
        </pc:picChg>
      </pc:sldChg>
      <pc:sldChg chg="addSp modSp modAnim">
        <pc:chgData name="Claire Labrum" userId="7cd746cb-53a1-48d2-9cba-0ff2727eae65" providerId="ADAL" clId="{26036920-E6B6-4B34-B289-DC0DF37F649D}" dt="2022-09-15T07:08:58.681" v="886"/>
        <pc:sldMkLst>
          <pc:docMk/>
          <pc:sldMk cId="3373364722" sldId="1126"/>
        </pc:sldMkLst>
        <pc:grpChg chg="add mod">
          <ac:chgData name="Claire Labrum" userId="7cd746cb-53a1-48d2-9cba-0ff2727eae65" providerId="ADAL" clId="{26036920-E6B6-4B34-B289-DC0DF37F649D}" dt="2022-09-15T07:08:40.939" v="883"/>
          <ac:grpSpMkLst>
            <pc:docMk/>
            <pc:sldMk cId="3373364722" sldId="1126"/>
            <ac:grpSpMk id="5" creationId="{930904D2-AD1B-77ED-E1A7-10883492FF05}"/>
          </ac:grpSpMkLst>
        </pc:grpChg>
        <pc:picChg chg="mod">
          <ac:chgData name="Claire Labrum" userId="7cd746cb-53a1-48d2-9cba-0ff2727eae65" providerId="ADAL" clId="{26036920-E6B6-4B34-B289-DC0DF37F649D}" dt="2022-09-15T07:08:40.939" v="883"/>
          <ac:picMkLst>
            <pc:docMk/>
            <pc:sldMk cId="3373364722" sldId="1126"/>
            <ac:picMk id="16" creationId="{81164EE0-7B42-24B8-FDE6-F030B15937D6}"/>
          </ac:picMkLst>
        </pc:picChg>
        <pc:picChg chg="mod">
          <ac:chgData name="Claire Labrum" userId="7cd746cb-53a1-48d2-9cba-0ff2727eae65" providerId="ADAL" clId="{26036920-E6B6-4B34-B289-DC0DF37F649D}" dt="2022-09-15T07:08:40.939" v="883"/>
          <ac:picMkLst>
            <pc:docMk/>
            <pc:sldMk cId="3373364722" sldId="1126"/>
            <ac:picMk id="17" creationId="{98EB4463-6BAE-FD2B-3B69-83642DEBEDB0}"/>
          </ac:picMkLst>
        </pc:picChg>
      </pc:sldChg>
      <pc:sldChg chg="addSp modSp modAnim">
        <pc:chgData name="Claire Labrum" userId="7cd746cb-53a1-48d2-9cba-0ff2727eae65" providerId="ADAL" clId="{26036920-E6B6-4B34-B289-DC0DF37F649D}" dt="2022-09-15T07:09:02.105" v="887"/>
        <pc:sldMkLst>
          <pc:docMk/>
          <pc:sldMk cId="1017820875" sldId="1127"/>
        </pc:sldMkLst>
        <pc:grpChg chg="add mod">
          <ac:chgData name="Claire Labrum" userId="7cd746cb-53a1-48d2-9cba-0ff2727eae65" providerId="ADAL" clId="{26036920-E6B6-4B34-B289-DC0DF37F649D}" dt="2022-09-15T07:08:43.337" v="884"/>
          <ac:grpSpMkLst>
            <pc:docMk/>
            <pc:sldMk cId="1017820875" sldId="1127"/>
            <ac:grpSpMk id="4" creationId="{106CBF46-9017-1B2C-37DE-8FB458E6BD29}"/>
          </ac:grpSpMkLst>
        </pc:grpChg>
        <pc:picChg chg="mod">
          <ac:chgData name="Claire Labrum" userId="7cd746cb-53a1-48d2-9cba-0ff2727eae65" providerId="ADAL" clId="{26036920-E6B6-4B34-B289-DC0DF37F649D}" dt="2022-09-15T07:08:43.337" v="884"/>
          <ac:picMkLst>
            <pc:docMk/>
            <pc:sldMk cId="1017820875" sldId="1127"/>
            <ac:picMk id="14" creationId="{12C6A42C-9EEA-94BD-72C0-32CD422321D3}"/>
          </ac:picMkLst>
        </pc:picChg>
        <pc:picChg chg="mod">
          <ac:chgData name="Claire Labrum" userId="7cd746cb-53a1-48d2-9cba-0ff2727eae65" providerId="ADAL" clId="{26036920-E6B6-4B34-B289-DC0DF37F649D}" dt="2022-09-15T07:08:43.337" v="884"/>
          <ac:picMkLst>
            <pc:docMk/>
            <pc:sldMk cId="1017820875" sldId="1127"/>
            <ac:picMk id="16" creationId="{CC9F10E2-CE2C-AEDF-A8B5-F3B23AA9284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38D890-49A5-4E7E-ACA7-270FB9DE5272}"/>
              </a:ext>
            </a:extLst>
          </p:cNvPr>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lang="en-GB" dirty="0"/>
          </a:p>
        </p:txBody>
      </p:sp>
      <p:sp>
        <p:nvSpPr>
          <p:cNvPr id="3" name="Date Placeholder 2">
            <a:extLst>
              <a:ext uri="{FF2B5EF4-FFF2-40B4-BE49-F238E27FC236}">
                <a16:creationId xmlns:a16="http://schemas.microsoft.com/office/drawing/2014/main" id="{A885A7C2-61F9-43FE-A9CF-791A44AC63C2}"/>
              </a:ext>
            </a:extLst>
          </p:cNvPr>
          <p:cNvSpPr>
            <a:spLocks noGrp="1"/>
          </p:cNvSpPr>
          <p:nvPr>
            <p:ph type="dt" sz="quarter" idx="1"/>
          </p:nvPr>
        </p:nvSpPr>
        <p:spPr>
          <a:xfrm>
            <a:off x="3901698" y="0"/>
            <a:ext cx="2984871" cy="502835"/>
          </a:xfrm>
          <a:prstGeom prst="rect">
            <a:avLst/>
          </a:prstGeom>
        </p:spPr>
        <p:txBody>
          <a:bodyPr vert="horz" lIns="96625" tIns="48312" rIns="96625" bIns="48312" rtlCol="0"/>
          <a:lstStyle>
            <a:lvl1pPr algn="r">
              <a:defRPr sz="1300"/>
            </a:lvl1pPr>
          </a:lstStyle>
          <a:p>
            <a:fld id="{E5847E2A-84AC-409B-A7D5-B2862BA33D39}" type="datetimeFigureOut">
              <a:rPr lang="en-GB" smtClean="0"/>
              <a:t>15/09/2022</a:t>
            </a:fld>
            <a:endParaRPr lang="en-GB" dirty="0"/>
          </a:p>
        </p:txBody>
      </p:sp>
      <p:sp>
        <p:nvSpPr>
          <p:cNvPr id="4" name="Footer Placeholder 3">
            <a:extLst>
              <a:ext uri="{FF2B5EF4-FFF2-40B4-BE49-F238E27FC236}">
                <a16:creationId xmlns:a16="http://schemas.microsoft.com/office/drawing/2014/main" id="{AAE6CF09-D936-4B83-9863-65053A5683DC}"/>
              </a:ext>
            </a:extLst>
          </p:cNvPr>
          <p:cNvSpPr>
            <a:spLocks noGrp="1"/>
          </p:cNvSpPr>
          <p:nvPr>
            <p:ph type="ftr" sz="quarter" idx="2"/>
          </p:nvPr>
        </p:nvSpPr>
        <p:spPr>
          <a:xfrm>
            <a:off x="0" y="9519055"/>
            <a:ext cx="2984871" cy="502834"/>
          </a:xfrm>
          <a:prstGeom prst="rect">
            <a:avLst/>
          </a:prstGeom>
        </p:spPr>
        <p:txBody>
          <a:bodyPr vert="horz" lIns="96625" tIns="48312" rIns="96625" bIns="48312" rtlCol="0" anchor="b"/>
          <a:lstStyle>
            <a:lvl1pPr algn="l">
              <a:defRPr sz="1300"/>
            </a:lvl1pPr>
          </a:lstStyle>
          <a:p>
            <a:endParaRPr lang="en-GB" dirty="0"/>
          </a:p>
        </p:txBody>
      </p:sp>
      <p:sp>
        <p:nvSpPr>
          <p:cNvPr id="5" name="Slide Number Placeholder 4">
            <a:extLst>
              <a:ext uri="{FF2B5EF4-FFF2-40B4-BE49-F238E27FC236}">
                <a16:creationId xmlns:a16="http://schemas.microsoft.com/office/drawing/2014/main" id="{AA212EF6-DB64-4ABD-BB2B-18507EE9E7C9}"/>
              </a:ext>
            </a:extLst>
          </p:cNvPr>
          <p:cNvSpPr>
            <a:spLocks noGrp="1"/>
          </p:cNvSpPr>
          <p:nvPr>
            <p:ph type="sldNum" sz="quarter" idx="3"/>
          </p:nvPr>
        </p:nvSpPr>
        <p:spPr>
          <a:xfrm>
            <a:off x="3901698" y="9519055"/>
            <a:ext cx="2984871" cy="502834"/>
          </a:xfrm>
          <a:prstGeom prst="rect">
            <a:avLst/>
          </a:prstGeom>
        </p:spPr>
        <p:txBody>
          <a:bodyPr vert="horz" lIns="96625" tIns="48312" rIns="96625" bIns="48312" rtlCol="0" anchor="b"/>
          <a:lstStyle>
            <a:lvl1pPr algn="r">
              <a:defRPr sz="1300"/>
            </a:lvl1pPr>
          </a:lstStyle>
          <a:p>
            <a:fld id="{FF69AF68-11B7-4A41-BAA6-F5682B85D460}" type="slidenum">
              <a:rPr lang="en-GB" smtClean="0"/>
              <a:t>‹#›</a:t>
            </a:fld>
            <a:endParaRPr lang="en-GB" dirty="0"/>
          </a:p>
        </p:txBody>
      </p:sp>
    </p:spTree>
    <p:extLst>
      <p:ext uri="{BB962C8B-B14F-4D97-AF65-F5344CB8AC3E}">
        <p14:creationId xmlns:p14="http://schemas.microsoft.com/office/powerpoint/2010/main" val="1395393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94"/>
          </a:xfrm>
          <a:prstGeom prst="rect">
            <a:avLst/>
          </a:prstGeom>
        </p:spPr>
        <p:txBody>
          <a:bodyPr vert="horz" lIns="96625" tIns="48312" rIns="96625" bIns="48312" rtlCol="0"/>
          <a:lstStyle>
            <a:lvl1pPr algn="l">
              <a:defRPr sz="1300"/>
            </a:lvl1pPr>
          </a:lstStyle>
          <a:p>
            <a:endParaRPr lang="en-GB" dirty="0"/>
          </a:p>
        </p:txBody>
      </p:sp>
      <p:sp>
        <p:nvSpPr>
          <p:cNvPr id="3" name="Date Placeholder 2"/>
          <p:cNvSpPr>
            <a:spLocks noGrp="1"/>
          </p:cNvSpPr>
          <p:nvPr>
            <p:ph type="dt" idx="1"/>
          </p:nvPr>
        </p:nvSpPr>
        <p:spPr>
          <a:xfrm>
            <a:off x="3901698" y="0"/>
            <a:ext cx="2984871" cy="501094"/>
          </a:xfrm>
          <a:prstGeom prst="rect">
            <a:avLst/>
          </a:prstGeom>
        </p:spPr>
        <p:txBody>
          <a:bodyPr vert="horz" lIns="96625" tIns="48312" rIns="96625" bIns="48312" rtlCol="0"/>
          <a:lstStyle>
            <a:lvl1pPr algn="r">
              <a:defRPr sz="1300"/>
            </a:lvl1pPr>
          </a:lstStyle>
          <a:p>
            <a:fld id="{7A0F7A5A-37EF-455F-A264-26B7E9B4B2B0}" type="datetimeFigureOut">
              <a:rPr lang="en-GB" smtClean="0"/>
              <a:t>15/09/2022</a:t>
            </a:fld>
            <a:endParaRPr lang="en-GB" dirty="0"/>
          </a:p>
        </p:txBody>
      </p:sp>
      <p:sp>
        <p:nvSpPr>
          <p:cNvPr id="4" name="Slide Image Placeholder 3"/>
          <p:cNvSpPr>
            <a:spLocks noGrp="1" noRot="1" noChangeAspect="1"/>
          </p:cNvSpPr>
          <p:nvPr>
            <p:ph type="sldImg" idx="2"/>
          </p:nvPr>
        </p:nvSpPr>
        <p:spPr>
          <a:xfrm>
            <a:off x="938213" y="750888"/>
            <a:ext cx="5011737" cy="3759200"/>
          </a:xfrm>
          <a:prstGeom prst="rect">
            <a:avLst/>
          </a:prstGeom>
          <a:noFill/>
          <a:ln w="12700">
            <a:solidFill>
              <a:prstClr val="black"/>
            </a:solidFill>
          </a:ln>
        </p:spPr>
        <p:txBody>
          <a:bodyPr vert="horz" lIns="96625" tIns="48312" rIns="96625" bIns="48312" rtlCol="0" anchor="ctr"/>
          <a:lstStyle/>
          <a:p>
            <a:endParaRPr lang="en-GB" dirty="0"/>
          </a:p>
        </p:txBody>
      </p:sp>
      <p:sp>
        <p:nvSpPr>
          <p:cNvPr id="5" name="Notes Placeholder 4"/>
          <p:cNvSpPr>
            <a:spLocks noGrp="1"/>
          </p:cNvSpPr>
          <p:nvPr>
            <p:ph type="body" sz="quarter" idx="3"/>
          </p:nvPr>
        </p:nvSpPr>
        <p:spPr>
          <a:xfrm>
            <a:off x="688817" y="4760397"/>
            <a:ext cx="5510530" cy="4509850"/>
          </a:xfrm>
          <a:prstGeom prst="rect">
            <a:avLst/>
          </a:prstGeom>
        </p:spPr>
        <p:txBody>
          <a:bodyPr vert="horz" lIns="96625" tIns="48312" rIns="96625" bIns="483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9054"/>
            <a:ext cx="2984871" cy="501094"/>
          </a:xfrm>
          <a:prstGeom prst="rect">
            <a:avLst/>
          </a:prstGeom>
        </p:spPr>
        <p:txBody>
          <a:bodyPr vert="horz" lIns="96625" tIns="48312" rIns="96625" bIns="48312" rtlCol="0" anchor="b"/>
          <a:lstStyle>
            <a:lvl1pPr algn="l">
              <a:defRPr sz="1300"/>
            </a:lvl1pPr>
          </a:lstStyle>
          <a:p>
            <a:endParaRPr lang="en-GB" dirty="0"/>
          </a:p>
        </p:txBody>
      </p:sp>
      <p:sp>
        <p:nvSpPr>
          <p:cNvPr id="7" name="Slide Number Placeholder 6"/>
          <p:cNvSpPr>
            <a:spLocks noGrp="1"/>
          </p:cNvSpPr>
          <p:nvPr>
            <p:ph type="sldNum" sz="quarter" idx="5"/>
          </p:nvPr>
        </p:nvSpPr>
        <p:spPr>
          <a:xfrm>
            <a:off x="3901698" y="9519054"/>
            <a:ext cx="2984871" cy="501094"/>
          </a:xfrm>
          <a:prstGeom prst="rect">
            <a:avLst/>
          </a:prstGeom>
        </p:spPr>
        <p:txBody>
          <a:bodyPr vert="horz" lIns="96625" tIns="48312" rIns="96625" bIns="48312" rtlCol="0" anchor="b"/>
          <a:lstStyle>
            <a:lvl1pPr algn="r">
              <a:defRPr sz="1300"/>
            </a:lvl1pPr>
          </a:lstStyle>
          <a:p>
            <a:fld id="{6AA59E99-23C0-4CC9-A898-CCB13B534010}" type="slidenum">
              <a:rPr lang="en-GB" smtClean="0"/>
              <a:t>‹#›</a:t>
            </a:fld>
            <a:endParaRPr lang="en-GB" dirty="0"/>
          </a:p>
        </p:txBody>
      </p:sp>
    </p:spTree>
    <p:extLst>
      <p:ext uri="{BB962C8B-B14F-4D97-AF65-F5344CB8AC3E}">
        <p14:creationId xmlns:p14="http://schemas.microsoft.com/office/powerpoint/2010/main" val="1485958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8213" y="750888"/>
            <a:ext cx="5011737" cy="37592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AA59E99-23C0-4CC9-A898-CCB13B534010}" type="slidenum">
              <a:rPr lang="en-GB" smtClean="0"/>
              <a:t>22</a:t>
            </a:fld>
            <a:endParaRPr lang="en-GB" dirty="0"/>
          </a:p>
        </p:txBody>
      </p:sp>
    </p:spTree>
    <p:extLst>
      <p:ext uri="{BB962C8B-B14F-4D97-AF65-F5344CB8AC3E}">
        <p14:creationId xmlns:p14="http://schemas.microsoft.com/office/powerpoint/2010/main" val="4189818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4.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5.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6.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6.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28401" y="2185201"/>
            <a:ext cx="6042143" cy="883760"/>
          </a:xfrm>
        </p:spPr>
        <p:txBody>
          <a:bodyPr>
            <a:normAutofit/>
          </a:bodyPr>
          <a:lstStyle>
            <a:lvl1pPr>
              <a:defRPr sz="2800"/>
            </a:lvl1pPr>
          </a:lstStyle>
          <a:p>
            <a:r>
              <a:rPr lang="en-US"/>
              <a:t>Click to edit Master title style</a:t>
            </a:r>
            <a:endParaRPr lang="en-GB"/>
          </a:p>
        </p:txBody>
      </p:sp>
      <p:sp>
        <p:nvSpPr>
          <p:cNvPr id="3" name="Subtitle 2"/>
          <p:cNvSpPr>
            <a:spLocks noGrp="1"/>
          </p:cNvSpPr>
          <p:nvPr>
            <p:ph type="subTitle" idx="1"/>
          </p:nvPr>
        </p:nvSpPr>
        <p:spPr>
          <a:xfrm>
            <a:off x="2228401" y="3160800"/>
            <a:ext cx="6042143" cy="865290"/>
          </a:xfrm>
        </p:spPr>
        <p:txBody>
          <a:bodyPr>
            <a:normAutofit/>
          </a:bodyPr>
          <a:lstStyle>
            <a:lvl1pPr marL="0" indent="0" algn="l">
              <a:lnSpc>
                <a:spcPts val="2300"/>
              </a:lnSpc>
              <a:spcAft>
                <a:spcPts val="0"/>
              </a:spcAft>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38" y="575273"/>
            <a:ext cx="723207" cy="723207"/>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28401" y="576000"/>
            <a:ext cx="2019993" cy="232756"/>
          </a:xfrm>
          <a:prstGeom prst="rect">
            <a:avLst/>
          </a:prstGeom>
        </p:spPr>
      </p:pic>
      <p:sp>
        <p:nvSpPr>
          <p:cNvPr id="13" name="Text Placeholder 12"/>
          <p:cNvSpPr>
            <a:spLocks noGrp="1"/>
          </p:cNvSpPr>
          <p:nvPr>
            <p:ph type="body" sz="quarter" idx="13"/>
          </p:nvPr>
        </p:nvSpPr>
        <p:spPr>
          <a:xfrm>
            <a:off x="2228401" y="4154400"/>
            <a:ext cx="6042143" cy="792088"/>
          </a:xfrm>
        </p:spPr>
        <p:txBody>
          <a:bodyPr/>
          <a:lstStyle>
            <a:lvl1pPr>
              <a:lnSpc>
                <a:spcPct val="100000"/>
              </a:lnSpc>
              <a:defRPr sz="1600"/>
            </a:lvl1pPr>
            <a:lvl2pPr marL="0" indent="0">
              <a:lnSpc>
                <a:spcPts val="1800"/>
              </a:lnSpc>
              <a:buFontTx/>
              <a:buNone/>
              <a:defRPr sz="1600"/>
            </a:lvl2pPr>
            <a:lvl3pPr marL="211137" indent="0">
              <a:lnSpc>
                <a:spcPts val="1800"/>
              </a:lnSpc>
              <a:buFontTx/>
              <a:buNone/>
              <a:defRPr sz="1600"/>
            </a:lvl3pPr>
            <a:lvl4pPr marL="422275" indent="0">
              <a:lnSpc>
                <a:spcPts val="1800"/>
              </a:lnSpc>
              <a:buFontTx/>
              <a:buNone/>
              <a:defRPr sz="1600"/>
            </a:lvl4pPr>
            <a:lvl5pPr marL="665162" indent="0">
              <a:lnSpc>
                <a:spcPts val="1800"/>
              </a:lnSpc>
              <a:buFontTx/>
              <a:buNone/>
              <a:defRPr sz="1600"/>
            </a:lvl5pPr>
          </a:lstStyle>
          <a:p>
            <a:pPr lvl="0"/>
            <a:r>
              <a:rPr lang="en-US"/>
              <a:t>Click to edit Master text styles</a:t>
            </a:r>
          </a:p>
        </p:txBody>
      </p:sp>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0001" y="6084002"/>
            <a:ext cx="2277687" cy="353291"/>
          </a:xfrm>
          <a:prstGeom prst="rect">
            <a:avLst/>
          </a:prstGeom>
        </p:spPr>
      </p:pic>
      <p:pic>
        <p:nvPicPr>
          <p:cNvPr id="15" name="Picture 1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441201" y="6292800"/>
            <a:ext cx="1155469" cy="112222"/>
          </a:xfrm>
          <a:prstGeom prst="rect">
            <a:avLst/>
          </a:prstGeom>
        </p:spPr>
      </p:pic>
      <p:sp>
        <p:nvSpPr>
          <p:cNvPr id="16" name="Text Placeholder 12"/>
          <p:cNvSpPr>
            <a:spLocks noGrp="1"/>
          </p:cNvSpPr>
          <p:nvPr>
            <p:ph type="body" sz="quarter" idx="14"/>
          </p:nvPr>
        </p:nvSpPr>
        <p:spPr>
          <a:xfrm>
            <a:off x="5796137" y="576000"/>
            <a:ext cx="2897014" cy="792088"/>
          </a:xfrm>
        </p:spPr>
        <p:txBody>
          <a:bodyPr>
            <a:normAutofit/>
          </a:bodyPr>
          <a:lstStyle>
            <a:lvl1pPr algn="r">
              <a:lnSpc>
                <a:spcPct val="100000"/>
              </a:lnSpc>
              <a:defRPr sz="1600" b="1" cap="all" baseline="0">
                <a:solidFill>
                  <a:schemeClr val="accent3"/>
                </a:solidFill>
              </a:defRPr>
            </a:lvl1pPr>
            <a:lvl2pPr marL="0" indent="0">
              <a:lnSpc>
                <a:spcPts val="1800"/>
              </a:lnSpc>
              <a:buFontTx/>
              <a:buNone/>
              <a:defRPr sz="1600"/>
            </a:lvl2pPr>
            <a:lvl3pPr marL="211137" indent="0">
              <a:lnSpc>
                <a:spcPts val="1800"/>
              </a:lnSpc>
              <a:buFontTx/>
              <a:buNone/>
              <a:defRPr sz="1600"/>
            </a:lvl3pPr>
            <a:lvl4pPr marL="422275" indent="0">
              <a:lnSpc>
                <a:spcPts val="1800"/>
              </a:lnSpc>
              <a:buFontTx/>
              <a:buNone/>
              <a:defRPr sz="1600"/>
            </a:lvl4pPr>
            <a:lvl5pPr marL="665162" indent="0">
              <a:lnSpc>
                <a:spcPts val="1800"/>
              </a:lnSpc>
              <a:buFontTx/>
              <a:buNone/>
              <a:defRPr sz="1600"/>
            </a:lvl5pPr>
          </a:lstStyle>
          <a:p>
            <a:pPr lvl="0"/>
            <a:r>
              <a:rPr lang="en-US"/>
              <a:t>Click to edit Master text styles</a:t>
            </a:r>
          </a:p>
        </p:txBody>
      </p:sp>
    </p:spTree>
    <p:extLst>
      <p:ext uri="{BB962C8B-B14F-4D97-AF65-F5344CB8AC3E}">
        <p14:creationId xmlns:p14="http://schemas.microsoft.com/office/powerpoint/2010/main" val="1106656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lnSpc>
                <a:spcPts val="2300"/>
              </a:lnSpc>
              <a:defRPr sz="2000"/>
            </a:lvl1pPr>
            <a:lvl2pPr>
              <a:lnSpc>
                <a:spcPts val="2300"/>
              </a:lnSpc>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ICG Confidential</a:t>
            </a:r>
            <a:endParaRPr lang="en-GB" dirty="0"/>
          </a:p>
        </p:txBody>
      </p:sp>
      <p:sp>
        <p:nvSpPr>
          <p:cNvPr id="5" name="Footer Placeholder 4"/>
          <p:cNvSpPr>
            <a:spLocks noGrp="1"/>
          </p:cNvSpPr>
          <p:nvPr>
            <p:ph type="ftr" sz="quarter" idx="11"/>
          </p:nvPr>
        </p:nvSpPr>
        <p:spPr/>
        <p:txBody>
          <a:bodyPr/>
          <a:lstStyle/>
          <a:p>
            <a:r>
              <a:rPr lang="en-GB"/>
              <a:t>Pensions 101</a:t>
            </a:r>
            <a:endParaRPr lang="en-GB" dirty="0"/>
          </a:p>
        </p:txBody>
      </p:sp>
      <p:sp>
        <p:nvSpPr>
          <p:cNvPr id="6" name="Slide Number Placeholder 5"/>
          <p:cNvSpPr>
            <a:spLocks noGrp="1"/>
          </p:cNvSpPr>
          <p:nvPr>
            <p:ph type="sldNum" sz="quarter" idx="12"/>
          </p:nvPr>
        </p:nvSpPr>
        <p:spPr/>
        <p:txBody>
          <a:bodyPr/>
          <a:lstStyle>
            <a:lvl1pPr algn="r">
              <a:defRPr/>
            </a:lvl1pPr>
          </a:lstStyle>
          <a:p>
            <a:r>
              <a:rPr lang="en-GB" dirty="0"/>
              <a:t>Page </a:t>
            </a:r>
            <a:fld id="{B13B5175-59AA-4FF7-8920-C0EC6C0A998F}" type="slidenum">
              <a:rPr lang="en-GB" smtClean="0"/>
              <a:pPr/>
              <a:t>‹#›</a:t>
            </a:fld>
            <a:endParaRPr lang="en-GB" dirty="0"/>
          </a:p>
        </p:txBody>
      </p:sp>
      <p:sp>
        <p:nvSpPr>
          <p:cNvPr id="7" name="TextBox 6"/>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chemeClr val="tx2"/>
                </a:solidFill>
              </a:rPr>
              <a:t>Strictly Financial </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0"/>
            <a:ext cx="361604" cy="361604"/>
          </a:xfrm>
          <a:prstGeom prst="rect">
            <a:avLst/>
          </a:prstGeom>
        </p:spPr>
      </p:pic>
    </p:spTree>
    <p:extLst>
      <p:ext uri="{BB962C8B-B14F-4D97-AF65-F5344CB8AC3E}">
        <p14:creationId xmlns:p14="http://schemas.microsoft.com/office/powerpoint/2010/main" val="4211839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139" y="1821600"/>
            <a:ext cx="3776662" cy="4273200"/>
          </a:xfrm>
        </p:spPr>
        <p:txBody>
          <a:bodyPr/>
          <a:lstStyle>
            <a:lvl1pPr>
              <a:defRPr sz="2800"/>
            </a:lvl1pPr>
            <a:lvl2pPr>
              <a:defRPr sz="2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1600"/>
            <a:ext cx="4038600" cy="4273200"/>
          </a:xfrm>
        </p:spPr>
        <p:txBody>
          <a:bodyPr/>
          <a:lstStyle>
            <a:lvl1pPr>
              <a:defRPr sz="2800"/>
            </a:lvl1pPr>
            <a:lvl2pPr>
              <a:defRPr sz="24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US"/>
              <a:t>ICG Confidential</a:t>
            </a:r>
            <a:endParaRPr lang="en-GB" dirty="0"/>
          </a:p>
        </p:txBody>
      </p:sp>
      <p:sp>
        <p:nvSpPr>
          <p:cNvPr id="6" name="Footer Placeholder 5"/>
          <p:cNvSpPr>
            <a:spLocks noGrp="1"/>
          </p:cNvSpPr>
          <p:nvPr>
            <p:ph type="ftr" sz="quarter" idx="11"/>
          </p:nvPr>
        </p:nvSpPr>
        <p:spPr/>
        <p:txBody>
          <a:bodyPr/>
          <a:lstStyle/>
          <a:p>
            <a:r>
              <a:rPr lang="en-GB"/>
              <a:t>Pensions 101</a:t>
            </a:r>
            <a:endParaRPr lang="en-GB" dirty="0"/>
          </a:p>
        </p:txBody>
      </p:sp>
      <p:sp>
        <p:nvSpPr>
          <p:cNvPr id="7" name="Slide Number Placeholder 6"/>
          <p:cNvSpPr>
            <a:spLocks noGrp="1"/>
          </p:cNvSpPr>
          <p:nvPr>
            <p:ph type="sldNum" sz="quarter" idx="12"/>
          </p:nvPr>
        </p:nvSpPr>
        <p:spPr/>
        <p:txBody>
          <a:bodyPr/>
          <a:lstStyle/>
          <a:p>
            <a:pPr algn="r"/>
            <a:r>
              <a:rPr lang="en-GB" dirty="0"/>
              <a:t>Page </a:t>
            </a:r>
            <a:fld id="{B13B5175-59AA-4FF7-8920-C0EC6C0A998F}" type="slidenum">
              <a:rPr lang="en-GB" smtClean="0"/>
              <a:pPr algn="r"/>
              <a:t>‹#›</a:t>
            </a:fld>
            <a:endParaRPr lang="en-GB" dirty="0"/>
          </a:p>
        </p:txBody>
      </p:sp>
      <p:sp>
        <p:nvSpPr>
          <p:cNvPr id="8" name="TextBox 7"/>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chemeClr val="tx2"/>
                </a:solidFill>
              </a:rPr>
              <a:t>Strictly Financial </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0"/>
            <a:ext cx="361604" cy="361604"/>
          </a:xfrm>
          <a:prstGeom prst="rect">
            <a:avLst/>
          </a:prstGeom>
        </p:spPr>
      </p:pic>
    </p:spTree>
    <p:extLst>
      <p:ext uri="{BB962C8B-B14F-4D97-AF65-F5344CB8AC3E}">
        <p14:creationId xmlns:p14="http://schemas.microsoft.com/office/powerpoint/2010/main" val="2137952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138" y="1821600"/>
            <a:ext cx="3888000" cy="4273200"/>
          </a:xfrm>
        </p:spPr>
        <p:txBody>
          <a:bodyPr>
            <a:normAutofit/>
          </a:bodyPr>
          <a:lstStyle>
            <a:lvl1pPr>
              <a:lnSpc>
                <a:spcPts val="1800"/>
              </a:lnSpc>
              <a:defRPr sz="1600"/>
            </a:lvl1pPr>
            <a:lvl2pPr>
              <a:lnSpc>
                <a:spcPts val="1800"/>
              </a:lnSpc>
              <a:defRPr sz="1600"/>
            </a:lvl2pPr>
            <a:lvl3pPr>
              <a:lnSpc>
                <a:spcPts val="1800"/>
              </a:lnSpc>
              <a:defRPr sz="1600"/>
            </a:lvl3pPr>
            <a:lvl4pPr>
              <a:lnSpc>
                <a:spcPts val="1800"/>
              </a:lnSpc>
              <a:defRPr sz="1600"/>
            </a:lvl4pPr>
            <a:lvl5pPr>
              <a:lnSpc>
                <a:spcPts val="1800"/>
              </a:lnSpc>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52000" y="1821600"/>
            <a:ext cx="3888000" cy="4273200"/>
          </a:xfrm>
        </p:spPr>
        <p:txBody>
          <a:bodyPr>
            <a:normAutofit/>
          </a:bodyPr>
          <a:lstStyle>
            <a:lvl1pPr>
              <a:lnSpc>
                <a:spcPts val="1800"/>
              </a:lnSpc>
              <a:defRPr sz="1600"/>
            </a:lvl1pPr>
            <a:lvl2pPr>
              <a:lnSpc>
                <a:spcPts val="1800"/>
              </a:lnSpc>
              <a:defRPr sz="1600"/>
            </a:lvl2pPr>
            <a:lvl3pPr>
              <a:lnSpc>
                <a:spcPts val="1800"/>
              </a:lnSpc>
              <a:defRPr sz="1600"/>
            </a:lvl3pPr>
            <a:lvl4pPr>
              <a:lnSpc>
                <a:spcPts val="1800"/>
              </a:lnSpc>
              <a:defRPr sz="1600"/>
            </a:lvl4pPr>
            <a:lvl5pPr>
              <a:lnSpc>
                <a:spcPts val="1800"/>
              </a:lnSpc>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US"/>
              <a:t>ICG Confidential</a:t>
            </a:r>
            <a:endParaRPr lang="en-GB" dirty="0"/>
          </a:p>
        </p:txBody>
      </p:sp>
      <p:sp>
        <p:nvSpPr>
          <p:cNvPr id="6" name="Footer Placeholder 5"/>
          <p:cNvSpPr>
            <a:spLocks noGrp="1"/>
          </p:cNvSpPr>
          <p:nvPr>
            <p:ph type="ftr" sz="quarter" idx="11"/>
          </p:nvPr>
        </p:nvSpPr>
        <p:spPr/>
        <p:txBody>
          <a:bodyPr/>
          <a:lstStyle/>
          <a:p>
            <a:r>
              <a:rPr lang="en-GB"/>
              <a:t>Pensions 101</a:t>
            </a:r>
            <a:endParaRPr lang="en-GB" dirty="0"/>
          </a:p>
        </p:txBody>
      </p:sp>
      <p:sp>
        <p:nvSpPr>
          <p:cNvPr id="7" name="Slide Number Placeholder 6"/>
          <p:cNvSpPr>
            <a:spLocks noGrp="1"/>
          </p:cNvSpPr>
          <p:nvPr>
            <p:ph type="sldNum" sz="quarter" idx="12"/>
          </p:nvPr>
        </p:nvSpPr>
        <p:spPr/>
        <p:txBody>
          <a:bodyPr/>
          <a:lstStyle/>
          <a:p>
            <a:pPr algn="r"/>
            <a:r>
              <a:rPr lang="en-GB" dirty="0"/>
              <a:t>Page </a:t>
            </a:r>
            <a:fld id="{B13B5175-59AA-4FF7-8920-C0EC6C0A998F}" type="slidenum">
              <a:rPr lang="en-GB" smtClean="0"/>
              <a:pPr algn="r"/>
              <a:t>‹#›</a:t>
            </a:fld>
            <a:endParaRPr lang="en-GB" dirty="0"/>
          </a:p>
        </p:txBody>
      </p:sp>
      <p:sp>
        <p:nvSpPr>
          <p:cNvPr id="8" name="TextBox 7"/>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chemeClr val="tx2"/>
                </a:solidFill>
              </a:rPr>
              <a:t>Strictly Financial </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0"/>
            <a:ext cx="361604" cy="361604"/>
          </a:xfrm>
          <a:prstGeom prst="rect">
            <a:avLst/>
          </a:prstGeom>
        </p:spPr>
      </p:pic>
    </p:spTree>
    <p:extLst>
      <p:ext uri="{BB962C8B-B14F-4D97-AF65-F5344CB8AC3E}">
        <p14:creationId xmlns:p14="http://schemas.microsoft.com/office/powerpoint/2010/main" val="1399660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139" y="1821600"/>
            <a:ext cx="3776662" cy="4273200"/>
          </a:xfrm>
        </p:spPr>
        <p:txBody>
          <a:bodyPr>
            <a:normAutofit/>
          </a:bodyPr>
          <a:lstStyle>
            <a:lvl1pPr>
              <a:lnSpc>
                <a:spcPts val="1800"/>
              </a:lnSpc>
              <a:defRPr sz="1600"/>
            </a:lvl1pPr>
            <a:lvl2pPr>
              <a:lnSpc>
                <a:spcPts val="1800"/>
              </a:lnSpc>
              <a:defRPr sz="1600"/>
            </a:lvl2pPr>
            <a:lvl3pPr>
              <a:lnSpc>
                <a:spcPts val="1800"/>
              </a:lnSpc>
              <a:defRPr sz="1600"/>
            </a:lvl3pPr>
            <a:lvl4pPr>
              <a:lnSpc>
                <a:spcPts val="1800"/>
              </a:lnSpc>
              <a:defRPr sz="1600"/>
            </a:lvl4pPr>
            <a:lvl5pPr>
              <a:lnSpc>
                <a:spcPts val="1800"/>
              </a:lnSpc>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US"/>
              <a:t>ICG Confidential</a:t>
            </a:r>
            <a:endParaRPr lang="en-GB" dirty="0"/>
          </a:p>
        </p:txBody>
      </p:sp>
      <p:sp>
        <p:nvSpPr>
          <p:cNvPr id="6" name="Footer Placeholder 5"/>
          <p:cNvSpPr>
            <a:spLocks noGrp="1"/>
          </p:cNvSpPr>
          <p:nvPr>
            <p:ph type="ftr" sz="quarter" idx="11"/>
          </p:nvPr>
        </p:nvSpPr>
        <p:spPr/>
        <p:txBody>
          <a:bodyPr/>
          <a:lstStyle/>
          <a:p>
            <a:r>
              <a:rPr lang="en-GB"/>
              <a:t>Pensions 101</a:t>
            </a:r>
            <a:endParaRPr lang="en-GB" dirty="0"/>
          </a:p>
        </p:txBody>
      </p:sp>
      <p:sp>
        <p:nvSpPr>
          <p:cNvPr id="7" name="Slide Number Placeholder 6"/>
          <p:cNvSpPr>
            <a:spLocks noGrp="1"/>
          </p:cNvSpPr>
          <p:nvPr>
            <p:ph type="sldNum" sz="quarter" idx="12"/>
          </p:nvPr>
        </p:nvSpPr>
        <p:spPr/>
        <p:txBody>
          <a:bodyPr/>
          <a:lstStyle/>
          <a:p>
            <a:pPr algn="r"/>
            <a:r>
              <a:rPr lang="en-GB" dirty="0"/>
              <a:t>Page </a:t>
            </a:r>
            <a:fld id="{B13B5175-59AA-4FF7-8920-C0EC6C0A998F}" type="slidenum">
              <a:rPr lang="en-GB" smtClean="0"/>
              <a:pPr algn="r"/>
              <a:t>‹#›</a:t>
            </a:fld>
            <a:endParaRPr lang="en-GB" dirty="0"/>
          </a:p>
        </p:txBody>
      </p:sp>
      <p:sp>
        <p:nvSpPr>
          <p:cNvPr id="9" name="Picture Placeholder 8"/>
          <p:cNvSpPr>
            <a:spLocks noGrp="1"/>
          </p:cNvSpPr>
          <p:nvPr>
            <p:ph type="pic" sz="quarter" idx="13"/>
          </p:nvPr>
        </p:nvSpPr>
        <p:spPr>
          <a:xfrm>
            <a:off x="4889256" y="1821600"/>
            <a:ext cx="3787200" cy="2811600"/>
          </a:xfrm>
          <a:solidFill>
            <a:schemeClr val="accent6"/>
          </a:solidFill>
        </p:spPr>
        <p:txBody>
          <a:bodyPr anchor="ctr">
            <a:normAutofit/>
          </a:bodyPr>
          <a:lstStyle>
            <a:lvl1pPr algn="ctr">
              <a:defRPr sz="1800"/>
            </a:lvl1pPr>
          </a:lstStyle>
          <a:p>
            <a:r>
              <a:rPr lang="en-US" dirty="0"/>
              <a:t>Click icon to add picture</a:t>
            </a:r>
            <a:endParaRPr lang="en-GB" dirty="0"/>
          </a:p>
        </p:txBody>
      </p:sp>
      <p:sp>
        <p:nvSpPr>
          <p:cNvPr id="12" name="TextBox 11"/>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chemeClr val="tx2"/>
                </a:solidFill>
              </a:rPr>
              <a:t>Strictly Financial </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0"/>
            <a:ext cx="361604" cy="361604"/>
          </a:xfrm>
          <a:prstGeom prst="rect">
            <a:avLst/>
          </a:prstGeom>
        </p:spPr>
      </p:pic>
    </p:spTree>
    <p:extLst>
      <p:ext uri="{BB962C8B-B14F-4D97-AF65-F5344CB8AC3E}">
        <p14:creationId xmlns:p14="http://schemas.microsoft.com/office/powerpoint/2010/main" val="2575599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Date Placeholder 6"/>
          <p:cNvSpPr>
            <a:spLocks noGrp="1"/>
          </p:cNvSpPr>
          <p:nvPr>
            <p:ph type="dt" sz="half" idx="10"/>
          </p:nvPr>
        </p:nvSpPr>
        <p:spPr>
          <a:xfrm>
            <a:off x="2102401" y="6397624"/>
            <a:ext cx="1115696" cy="144000"/>
          </a:xfrm>
        </p:spPr>
        <p:txBody>
          <a:bodyPr/>
          <a:lstStyle/>
          <a:p>
            <a:r>
              <a:rPr lang="en-US"/>
              <a:t>ICG Confidential</a:t>
            </a:r>
            <a:endParaRPr lang="en-GB" dirty="0"/>
          </a:p>
        </p:txBody>
      </p:sp>
      <p:sp>
        <p:nvSpPr>
          <p:cNvPr id="7" name="Footer Placeholder 7"/>
          <p:cNvSpPr>
            <a:spLocks noGrp="1"/>
          </p:cNvSpPr>
          <p:nvPr>
            <p:ph type="ftr" sz="quarter" idx="11"/>
          </p:nvPr>
        </p:nvSpPr>
        <p:spPr>
          <a:xfrm>
            <a:off x="3420000" y="6386858"/>
            <a:ext cx="3909760" cy="144000"/>
          </a:xfrm>
        </p:spPr>
        <p:txBody>
          <a:bodyPr/>
          <a:lstStyle/>
          <a:p>
            <a:r>
              <a:rPr lang="en-GB"/>
              <a:t>Pensions 101</a:t>
            </a:r>
            <a:endParaRPr lang="en-GB" dirty="0"/>
          </a:p>
        </p:txBody>
      </p:sp>
      <p:sp>
        <p:nvSpPr>
          <p:cNvPr id="8" name="Slide Number Placeholder 8"/>
          <p:cNvSpPr>
            <a:spLocks noGrp="1"/>
          </p:cNvSpPr>
          <p:nvPr>
            <p:ph type="sldNum" sz="quarter" idx="12"/>
          </p:nvPr>
        </p:nvSpPr>
        <p:spPr>
          <a:xfrm>
            <a:off x="7668344" y="6400800"/>
            <a:ext cx="1024806" cy="144000"/>
          </a:xfrm>
        </p:spPr>
        <p:txBody>
          <a:bodyPr/>
          <a:lstStyle/>
          <a:p>
            <a:pPr algn="r"/>
            <a:r>
              <a:rPr lang="en-GB" dirty="0"/>
              <a:t>Page </a:t>
            </a:r>
            <a:fld id="{B13B5175-59AA-4FF7-8920-C0EC6C0A998F}" type="slidenum">
              <a:rPr lang="en-GB" smtClean="0"/>
              <a:pPr algn="r"/>
              <a:t>‹#›</a:t>
            </a:fld>
            <a:endParaRPr lang="en-GB" dirty="0"/>
          </a:p>
        </p:txBody>
      </p:sp>
      <p:sp>
        <p:nvSpPr>
          <p:cNvPr id="9" name="Picture Placeholder 8"/>
          <p:cNvSpPr>
            <a:spLocks noGrp="1"/>
          </p:cNvSpPr>
          <p:nvPr>
            <p:ph type="pic" sz="quarter" idx="13"/>
          </p:nvPr>
        </p:nvSpPr>
        <p:spPr>
          <a:xfrm>
            <a:off x="719139" y="1340768"/>
            <a:ext cx="7957318" cy="4856400"/>
          </a:xfrm>
          <a:solidFill>
            <a:schemeClr val="accent6"/>
          </a:solidFill>
        </p:spPr>
        <p:txBody>
          <a:bodyPr anchor="ctr">
            <a:normAutofit/>
          </a:bodyPr>
          <a:lstStyle>
            <a:lvl1pPr algn="ctr">
              <a:defRPr sz="1800"/>
            </a:lvl1pPr>
          </a:lstStyle>
          <a:p>
            <a:r>
              <a:rPr lang="en-US" dirty="0"/>
              <a:t>Click icon to add picture</a:t>
            </a:r>
            <a:endParaRPr lang="en-GB" dirty="0"/>
          </a:p>
        </p:txBody>
      </p:sp>
      <p:sp>
        <p:nvSpPr>
          <p:cNvPr id="10" name="TextBox 9"/>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chemeClr val="tx2"/>
                </a:solidFill>
              </a:rPr>
              <a:t>Strictly Financial </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0"/>
            <a:ext cx="361604" cy="361604"/>
          </a:xfrm>
          <a:prstGeom prst="rect">
            <a:avLst/>
          </a:prstGeom>
        </p:spPr>
      </p:pic>
    </p:spTree>
    <p:extLst>
      <p:ext uri="{BB962C8B-B14F-4D97-AF65-F5344CB8AC3E}">
        <p14:creationId xmlns:p14="http://schemas.microsoft.com/office/powerpoint/2010/main" val="2977873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6819" y="5992546"/>
            <a:ext cx="5591556" cy="528066"/>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4000" y="4824000"/>
            <a:ext cx="576000" cy="576000"/>
          </a:xfrm>
          <a:prstGeom prst="rect">
            <a:avLst/>
          </a:prstGeom>
        </p:spPr>
      </p:pic>
    </p:spTree>
    <p:extLst>
      <p:ext uri="{BB962C8B-B14F-4D97-AF65-F5344CB8AC3E}">
        <p14:creationId xmlns:p14="http://schemas.microsoft.com/office/powerpoint/2010/main" val="1483950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28401" y="2185201"/>
            <a:ext cx="6042143" cy="883760"/>
          </a:xfrm>
        </p:spPr>
        <p:txBody>
          <a:bodyPr>
            <a:normAutofit/>
          </a:bodyPr>
          <a:lstStyle>
            <a:lvl1pPr>
              <a:defRPr sz="2800"/>
            </a:lvl1pPr>
          </a:lstStyle>
          <a:p>
            <a:r>
              <a:rPr lang="en-US"/>
              <a:t>Click to edit Master title style</a:t>
            </a:r>
            <a:endParaRPr lang="en-GB"/>
          </a:p>
        </p:txBody>
      </p:sp>
      <p:sp>
        <p:nvSpPr>
          <p:cNvPr id="3" name="Subtitle 2"/>
          <p:cNvSpPr>
            <a:spLocks noGrp="1"/>
          </p:cNvSpPr>
          <p:nvPr>
            <p:ph type="subTitle" idx="1"/>
          </p:nvPr>
        </p:nvSpPr>
        <p:spPr>
          <a:xfrm>
            <a:off x="2228401" y="3160800"/>
            <a:ext cx="6042143" cy="865290"/>
          </a:xfrm>
        </p:spPr>
        <p:txBody>
          <a:bodyPr>
            <a:normAutofit/>
          </a:bodyPr>
          <a:lstStyle>
            <a:lvl1pPr marL="0" indent="0" algn="l">
              <a:lnSpc>
                <a:spcPts val="2300"/>
              </a:lnSpc>
              <a:spcAft>
                <a:spcPts val="0"/>
              </a:spcAft>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38" y="575273"/>
            <a:ext cx="723207" cy="723207"/>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28401" y="576000"/>
            <a:ext cx="2019993" cy="232756"/>
          </a:xfrm>
          <a:prstGeom prst="rect">
            <a:avLst/>
          </a:prstGeom>
        </p:spPr>
      </p:pic>
      <p:sp>
        <p:nvSpPr>
          <p:cNvPr id="13" name="Text Placeholder 12"/>
          <p:cNvSpPr>
            <a:spLocks noGrp="1"/>
          </p:cNvSpPr>
          <p:nvPr>
            <p:ph type="body" sz="quarter" idx="13"/>
          </p:nvPr>
        </p:nvSpPr>
        <p:spPr>
          <a:xfrm>
            <a:off x="2228401" y="4154400"/>
            <a:ext cx="6042143" cy="792088"/>
          </a:xfrm>
        </p:spPr>
        <p:txBody>
          <a:bodyPr/>
          <a:lstStyle>
            <a:lvl1pPr>
              <a:lnSpc>
                <a:spcPct val="100000"/>
              </a:lnSpc>
              <a:defRPr sz="1600"/>
            </a:lvl1pPr>
            <a:lvl2pPr marL="0" indent="0">
              <a:lnSpc>
                <a:spcPts val="1800"/>
              </a:lnSpc>
              <a:buFontTx/>
              <a:buNone/>
              <a:defRPr sz="1600"/>
            </a:lvl2pPr>
            <a:lvl3pPr marL="211137" indent="0">
              <a:lnSpc>
                <a:spcPts val="1800"/>
              </a:lnSpc>
              <a:buFontTx/>
              <a:buNone/>
              <a:defRPr sz="1600"/>
            </a:lvl3pPr>
            <a:lvl4pPr marL="422275" indent="0">
              <a:lnSpc>
                <a:spcPts val="1800"/>
              </a:lnSpc>
              <a:buFontTx/>
              <a:buNone/>
              <a:defRPr sz="1600"/>
            </a:lvl4pPr>
            <a:lvl5pPr marL="665162" indent="0">
              <a:lnSpc>
                <a:spcPts val="1800"/>
              </a:lnSpc>
              <a:buFontTx/>
              <a:buNone/>
              <a:defRPr sz="1600"/>
            </a:lvl5pPr>
          </a:lstStyle>
          <a:p>
            <a:pPr lvl="0"/>
            <a:r>
              <a:rPr lang="en-US"/>
              <a:t>Click to edit Master text styles</a:t>
            </a:r>
          </a:p>
        </p:txBody>
      </p:sp>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0001" y="6084002"/>
            <a:ext cx="2277687" cy="353291"/>
          </a:xfrm>
          <a:prstGeom prst="rect">
            <a:avLst/>
          </a:prstGeom>
        </p:spPr>
      </p:pic>
      <p:pic>
        <p:nvPicPr>
          <p:cNvPr id="15" name="Picture 1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441201" y="6292800"/>
            <a:ext cx="1155469" cy="112222"/>
          </a:xfrm>
          <a:prstGeom prst="rect">
            <a:avLst/>
          </a:prstGeom>
        </p:spPr>
      </p:pic>
      <p:sp>
        <p:nvSpPr>
          <p:cNvPr id="16" name="Text Placeholder 12"/>
          <p:cNvSpPr>
            <a:spLocks noGrp="1"/>
          </p:cNvSpPr>
          <p:nvPr>
            <p:ph type="body" sz="quarter" idx="14"/>
          </p:nvPr>
        </p:nvSpPr>
        <p:spPr>
          <a:xfrm>
            <a:off x="5796137" y="576000"/>
            <a:ext cx="2897014" cy="792088"/>
          </a:xfrm>
        </p:spPr>
        <p:txBody>
          <a:bodyPr>
            <a:normAutofit/>
          </a:bodyPr>
          <a:lstStyle>
            <a:lvl1pPr algn="r">
              <a:lnSpc>
                <a:spcPct val="100000"/>
              </a:lnSpc>
              <a:defRPr sz="1600" b="1" cap="all" baseline="0">
                <a:solidFill>
                  <a:schemeClr val="accent3"/>
                </a:solidFill>
              </a:defRPr>
            </a:lvl1pPr>
            <a:lvl2pPr marL="0" indent="0">
              <a:lnSpc>
                <a:spcPts val="1800"/>
              </a:lnSpc>
              <a:buFontTx/>
              <a:buNone/>
              <a:defRPr sz="1600"/>
            </a:lvl2pPr>
            <a:lvl3pPr marL="211137" indent="0">
              <a:lnSpc>
                <a:spcPts val="1800"/>
              </a:lnSpc>
              <a:buFontTx/>
              <a:buNone/>
              <a:defRPr sz="1600"/>
            </a:lvl3pPr>
            <a:lvl4pPr marL="422275" indent="0">
              <a:lnSpc>
                <a:spcPts val="1800"/>
              </a:lnSpc>
              <a:buFontTx/>
              <a:buNone/>
              <a:defRPr sz="1600"/>
            </a:lvl4pPr>
            <a:lvl5pPr marL="665162" indent="0">
              <a:lnSpc>
                <a:spcPts val="1800"/>
              </a:lnSpc>
              <a:buFontTx/>
              <a:buNone/>
              <a:defRPr sz="1600"/>
            </a:lvl5pPr>
          </a:lstStyle>
          <a:p>
            <a:pPr lvl="0"/>
            <a:r>
              <a:rPr lang="en-US"/>
              <a:t>Click to edit Master text styles</a:t>
            </a:r>
          </a:p>
        </p:txBody>
      </p:sp>
    </p:spTree>
    <p:extLst>
      <p:ext uri="{BB962C8B-B14F-4D97-AF65-F5344CB8AC3E}">
        <p14:creationId xmlns:p14="http://schemas.microsoft.com/office/powerpoint/2010/main" val="4067229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2051720" y="1989208"/>
            <a:ext cx="6552000" cy="3312000"/>
          </a:xfrm>
          <a:prstGeom prst="rect">
            <a:avLst/>
          </a:prstGeom>
          <a:gradFill flip="none" rotWithShape="1">
            <a:gsLst>
              <a:gs pos="4000">
                <a:srgbClr val="C40063">
                  <a:lumMod val="98000"/>
                  <a:lumOff val="2000"/>
                </a:srgbClr>
              </a:gs>
              <a:gs pos="64000">
                <a:srgbClr val="D71920">
                  <a:lumMod val="99000"/>
                  <a:lumOff val="1000"/>
                </a:srgb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2" name="Title 1"/>
          <p:cNvSpPr>
            <a:spLocks noGrp="1"/>
          </p:cNvSpPr>
          <p:nvPr>
            <p:ph type="ctrTitle"/>
          </p:nvPr>
        </p:nvSpPr>
        <p:spPr>
          <a:xfrm>
            <a:off x="2228401" y="2185201"/>
            <a:ext cx="6042143" cy="883760"/>
          </a:xfrm>
        </p:spPr>
        <p:txBody>
          <a:bodyPr>
            <a:normAutofit/>
          </a:bodyPr>
          <a:lstStyle>
            <a:lvl1pPr>
              <a:defRPr sz="28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2228401" y="3160800"/>
            <a:ext cx="6042143" cy="865290"/>
          </a:xfrm>
        </p:spPr>
        <p:txBody>
          <a:bodyPr>
            <a:normAutofit/>
          </a:bodyPr>
          <a:lstStyle>
            <a:lvl1pPr marL="0" indent="0" algn="l">
              <a:lnSpc>
                <a:spcPts val="2300"/>
              </a:lnSpc>
              <a:spcAft>
                <a:spcPts val="0"/>
              </a:spcAft>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38" y="575273"/>
            <a:ext cx="723207" cy="723207"/>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28401" y="576000"/>
            <a:ext cx="2019993" cy="232756"/>
          </a:xfrm>
          <a:prstGeom prst="rect">
            <a:avLst/>
          </a:prstGeom>
        </p:spPr>
      </p:pic>
      <p:sp>
        <p:nvSpPr>
          <p:cNvPr id="13" name="Text Placeholder 12"/>
          <p:cNvSpPr>
            <a:spLocks noGrp="1"/>
          </p:cNvSpPr>
          <p:nvPr>
            <p:ph type="body" sz="quarter" idx="13"/>
          </p:nvPr>
        </p:nvSpPr>
        <p:spPr>
          <a:xfrm>
            <a:off x="2228401" y="4154400"/>
            <a:ext cx="6042143" cy="792088"/>
          </a:xfrm>
        </p:spPr>
        <p:txBody>
          <a:bodyPr/>
          <a:lstStyle>
            <a:lvl1pPr>
              <a:lnSpc>
                <a:spcPct val="100000"/>
              </a:lnSpc>
              <a:defRPr sz="1600">
                <a:solidFill>
                  <a:schemeClr val="bg1"/>
                </a:solidFill>
              </a:defRPr>
            </a:lvl1pPr>
            <a:lvl2pPr marL="0" indent="0">
              <a:lnSpc>
                <a:spcPts val="1800"/>
              </a:lnSpc>
              <a:buFontTx/>
              <a:buNone/>
              <a:defRPr sz="1600"/>
            </a:lvl2pPr>
            <a:lvl3pPr marL="211137" indent="0">
              <a:lnSpc>
                <a:spcPts val="1800"/>
              </a:lnSpc>
              <a:buFontTx/>
              <a:buNone/>
              <a:defRPr sz="1600"/>
            </a:lvl3pPr>
            <a:lvl4pPr marL="422275" indent="0">
              <a:lnSpc>
                <a:spcPts val="1800"/>
              </a:lnSpc>
              <a:buFontTx/>
              <a:buNone/>
              <a:defRPr sz="1600"/>
            </a:lvl4pPr>
            <a:lvl5pPr marL="665162" indent="0">
              <a:lnSpc>
                <a:spcPts val="1800"/>
              </a:lnSpc>
              <a:buFontTx/>
              <a:buNone/>
              <a:defRPr sz="1600"/>
            </a:lvl5pPr>
          </a:lstStyle>
          <a:p>
            <a:pPr lvl="0"/>
            <a:r>
              <a:rPr lang="en-US"/>
              <a:t>Click to edit Master text styles</a:t>
            </a:r>
          </a:p>
        </p:txBody>
      </p:sp>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0001" y="6084002"/>
            <a:ext cx="2277687" cy="353291"/>
          </a:xfrm>
          <a:prstGeom prst="rect">
            <a:avLst/>
          </a:prstGeom>
        </p:spPr>
      </p:pic>
      <p:pic>
        <p:nvPicPr>
          <p:cNvPr id="15" name="Picture 1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441201" y="6292800"/>
            <a:ext cx="1155469" cy="112222"/>
          </a:xfrm>
          <a:prstGeom prst="rect">
            <a:avLst/>
          </a:prstGeom>
        </p:spPr>
      </p:pic>
      <p:sp>
        <p:nvSpPr>
          <p:cNvPr id="12" name="Text Placeholder 12"/>
          <p:cNvSpPr>
            <a:spLocks noGrp="1"/>
          </p:cNvSpPr>
          <p:nvPr>
            <p:ph type="body" sz="quarter" idx="14"/>
          </p:nvPr>
        </p:nvSpPr>
        <p:spPr>
          <a:xfrm>
            <a:off x="5796137" y="576000"/>
            <a:ext cx="2897014" cy="792088"/>
          </a:xfrm>
        </p:spPr>
        <p:txBody>
          <a:bodyPr>
            <a:normAutofit/>
          </a:bodyPr>
          <a:lstStyle>
            <a:lvl1pPr algn="r">
              <a:lnSpc>
                <a:spcPct val="100000"/>
              </a:lnSpc>
              <a:defRPr sz="1600" b="1" cap="all" baseline="0">
                <a:solidFill>
                  <a:schemeClr val="accent3"/>
                </a:solidFill>
              </a:defRPr>
            </a:lvl1pPr>
            <a:lvl2pPr marL="0" indent="0">
              <a:lnSpc>
                <a:spcPts val="1800"/>
              </a:lnSpc>
              <a:buFontTx/>
              <a:buNone/>
              <a:defRPr sz="1600"/>
            </a:lvl2pPr>
            <a:lvl3pPr marL="211137" indent="0">
              <a:lnSpc>
                <a:spcPts val="1800"/>
              </a:lnSpc>
              <a:buFontTx/>
              <a:buNone/>
              <a:defRPr sz="1600"/>
            </a:lvl3pPr>
            <a:lvl4pPr marL="422275" indent="0">
              <a:lnSpc>
                <a:spcPts val="1800"/>
              </a:lnSpc>
              <a:buFontTx/>
              <a:buNone/>
              <a:defRPr sz="1600"/>
            </a:lvl4pPr>
            <a:lvl5pPr marL="665162" indent="0">
              <a:lnSpc>
                <a:spcPts val="1800"/>
              </a:lnSpc>
              <a:buFontTx/>
              <a:buNone/>
              <a:defRPr sz="1600"/>
            </a:lvl5pPr>
          </a:lstStyle>
          <a:p>
            <a:pPr lvl="0"/>
            <a:r>
              <a:rPr lang="en-US"/>
              <a:t>Click to edit Master text styles</a:t>
            </a:r>
          </a:p>
        </p:txBody>
      </p:sp>
    </p:spTree>
    <p:extLst>
      <p:ext uri="{BB962C8B-B14F-4D97-AF65-F5344CB8AC3E}">
        <p14:creationId xmlns:p14="http://schemas.microsoft.com/office/powerpoint/2010/main" val="1764455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Divider Slide">
    <p:spTree>
      <p:nvGrpSpPr>
        <p:cNvPr id="1" name=""/>
        <p:cNvGrpSpPr/>
        <p:nvPr/>
      </p:nvGrpSpPr>
      <p:grpSpPr>
        <a:xfrm>
          <a:off x="0" y="0"/>
          <a:ext cx="0" cy="0"/>
          <a:chOff x="0" y="0"/>
          <a:chExt cx="0" cy="0"/>
        </a:xfrm>
      </p:grpSpPr>
      <p:sp>
        <p:nvSpPr>
          <p:cNvPr id="12" name="Rectangle 11"/>
          <p:cNvSpPr/>
          <p:nvPr userDrawn="1"/>
        </p:nvSpPr>
        <p:spPr>
          <a:xfrm>
            <a:off x="683568" y="1989208"/>
            <a:ext cx="6552000" cy="3312000"/>
          </a:xfrm>
          <a:prstGeom prst="rect">
            <a:avLst/>
          </a:prstGeom>
          <a:gradFill flip="none" rotWithShape="1">
            <a:gsLst>
              <a:gs pos="4000">
                <a:srgbClr val="C40063">
                  <a:lumMod val="98000"/>
                  <a:lumOff val="2000"/>
                  <a:alpha val="90000"/>
                </a:srgbClr>
              </a:gs>
              <a:gs pos="64000">
                <a:srgbClr val="D71920">
                  <a:lumMod val="99000"/>
                  <a:lumOff val="1000"/>
                  <a:alpha val="90000"/>
                </a:srgb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2" name="Title 1"/>
          <p:cNvSpPr>
            <a:spLocks noGrp="1"/>
          </p:cNvSpPr>
          <p:nvPr>
            <p:ph type="ctrTitle"/>
          </p:nvPr>
        </p:nvSpPr>
        <p:spPr>
          <a:xfrm>
            <a:off x="834888" y="2095200"/>
            <a:ext cx="6257393" cy="1045768"/>
          </a:xfrm>
        </p:spPr>
        <p:txBody>
          <a:bodyPr lIns="0" tIns="0" rIns="0">
            <a:noAutofit/>
          </a:bodyPr>
          <a:lstStyle>
            <a:lvl1pPr marL="993775" indent="-993775">
              <a:lnSpc>
                <a:spcPts val="7000"/>
              </a:lnSpc>
              <a:buFont typeface="+mj-lt"/>
              <a:buAutoNum type="arabicPeriod"/>
              <a:defRPr sz="60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834888" y="3074400"/>
            <a:ext cx="6257393" cy="2016224"/>
          </a:xfrm>
        </p:spPr>
        <p:txBody>
          <a:bodyPr lIns="0" tIns="0" rIns="0">
            <a:normAutofit/>
          </a:bodyPr>
          <a:lstStyle>
            <a:lvl1pPr marL="0" indent="0" algn="l">
              <a:lnSpc>
                <a:spcPts val="4300"/>
              </a:lnSpc>
              <a:spcAft>
                <a:spcPts val="0"/>
              </a:spcAft>
              <a:buNone/>
              <a:defRPr sz="3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2"/>
            <a:ext cx="361621" cy="361621"/>
          </a:xfrm>
          <a:prstGeom prst="rect">
            <a:avLst/>
          </a:prstGeom>
        </p:spPr>
      </p:pic>
      <p:sp>
        <p:nvSpPr>
          <p:cNvPr id="13" name="Date Placeholder 3"/>
          <p:cNvSpPr>
            <a:spLocks noGrp="1"/>
          </p:cNvSpPr>
          <p:nvPr>
            <p:ph type="dt" sz="half" idx="10"/>
          </p:nvPr>
        </p:nvSpPr>
        <p:spPr>
          <a:xfrm>
            <a:off x="2102401" y="6397624"/>
            <a:ext cx="1115696" cy="144000"/>
          </a:xfrm>
        </p:spPr>
        <p:txBody>
          <a:bodyPr/>
          <a:lstStyle/>
          <a:p>
            <a:r>
              <a:rPr lang="en-US">
                <a:solidFill>
                  <a:srgbClr val="414042"/>
                </a:solidFill>
              </a:rPr>
              <a:t>ICG Confidential</a:t>
            </a:r>
            <a:endParaRPr lang="en-GB" dirty="0">
              <a:solidFill>
                <a:srgbClr val="414042"/>
              </a:solidFill>
            </a:endParaRPr>
          </a:p>
        </p:txBody>
      </p:sp>
      <p:sp>
        <p:nvSpPr>
          <p:cNvPr id="14" name="Footer Placeholder 4"/>
          <p:cNvSpPr>
            <a:spLocks noGrp="1"/>
          </p:cNvSpPr>
          <p:nvPr>
            <p:ph type="ftr" sz="quarter" idx="11"/>
          </p:nvPr>
        </p:nvSpPr>
        <p:spPr>
          <a:xfrm>
            <a:off x="3420000" y="6386858"/>
            <a:ext cx="3909760" cy="144000"/>
          </a:xfrm>
        </p:spPr>
        <p:txBody>
          <a:bodyPr/>
          <a:lstStyle/>
          <a:p>
            <a:r>
              <a:rPr lang="en-GB">
                <a:solidFill>
                  <a:srgbClr val="414042"/>
                </a:solidFill>
              </a:rPr>
              <a:t>Pensions 101</a:t>
            </a:r>
            <a:endParaRPr lang="en-GB" dirty="0">
              <a:solidFill>
                <a:srgbClr val="414042"/>
              </a:solidFill>
            </a:endParaRPr>
          </a:p>
        </p:txBody>
      </p:sp>
      <p:sp>
        <p:nvSpPr>
          <p:cNvPr id="15" name="Slide Number Placeholder 5"/>
          <p:cNvSpPr>
            <a:spLocks noGrp="1"/>
          </p:cNvSpPr>
          <p:nvPr>
            <p:ph type="sldNum" sz="quarter" idx="12"/>
          </p:nvPr>
        </p:nvSpPr>
        <p:spPr>
          <a:xfrm>
            <a:off x="7668344" y="6400800"/>
            <a:ext cx="1024806" cy="144000"/>
          </a:xfrm>
        </p:spPr>
        <p:txBody>
          <a:bodyPr/>
          <a:lstStyle>
            <a:lvl1pPr algn="r">
              <a:defRPr/>
            </a:lvl1pPr>
          </a:lstStyle>
          <a:p>
            <a:r>
              <a:rPr lang="en-GB" dirty="0">
                <a:solidFill>
                  <a:srgbClr val="414042"/>
                </a:solidFill>
              </a:rPr>
              <a:t>Page </a:t>
            </a:r>
            <a:fld id="{B13B5175-59AA-4FF7-8920-C0EC6C0A998F}" type="slidenum">
              <a:rPr lang="en-GB" smtClean="0">
                <a:solidFill>
                  <a:srgbClr val="414042"/>
                </a:solidFill>
              </a:rPr>
              <a:pPr/>
              <a:t>‹#›</a:t>
            </a:fld>
            <a:endParaRPr lang="en-GB" dirty="0">
              <a:solidFill>
                <a:srgbClr val="414042"/>
              </a:solidFill>
            </a:endParaRPr>
          </a:p>
        </p:txBody>
      </p:sp>
      <p:sp>
        <p:nvSpPr>
          <p:cNvPr id="16" name="TextBox 15"/>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spTree>
    <p:extLst>
      <p:ext uri="{BB962C8B-B14F-4D97-AF65-F5344CB8AC3E}">
        <p14:creationId xmlns:p14="http://schemas.microsoft.com/office/powerpoint/2010/main" val="25634238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gradFill flip="none" rotWithShape="1">
            <a:gsLst>
              <a:gs pos="4000">
                <a:srgbClr val="C40063">
                  <a:lumMod val="98000"/>
                  <a:lumOff val="2000"/>
                </a:srgbClr>
              </a:gs>
              <a:gs pos="64000">
                <a:srgbClr val="D71920">
                  <a:lumMod val="99000"/>
                  <a:lumOff val="1000"/>
                </a:srgb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0" name="Rectangle 9"/>
          <p:cNvSpPr/>
          <p:nvPr userDrawn="1"/>
        </p:nvSpPr>
        <p:spPr>
          <a:xfrm>
            <a:off x="683568" y="1989208"/>
            <a:ext cx="6552000" cy="33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2" name="Title 1"/>
          <p:cNvSpPr>
            <a:spLocks noGrp="1"/>
          </p:cNvSpPr>
          <p:nvPr>
            <p:ph type="ctrTitle"/>
          </p:nvPr>
        </p:nvSpPr>
        <p:spPr>
          <a:xfrm>
            <a:off x="834888" y="2095200"/>
            <a:ext cx="6257393" cy="1045768"/>
          </a:xfrm>
        </p:spPr>
        <p:txBody>
          <a:bodyPr lIns="0" tIns="0" rIns="0">
            <a:noAutofit/>
          </a:bodyPr>
          <a:lstStyle>
            <a:lvl1pPr marL="993775" indent="-993775">
              <a:lnSpc>
                <a:spcPts val="7000"/>
              </a:lnSpc>
              <a:buFont typeface="+mj-lt"/>
              <a:buAutoNum type="arabicPeriod"/>
              <a:defRPr sz="6000">
                <a:solidFill>
                  <a:schemeClr val="tx1"/>
                </a:solidFill>
              </a:defRPr>
            </a:lvl1pPr>
          </a:lstStyle>
          <a:p>
            <a:r>
              <a:rPr lang="en-US"/>
              <a:t>Click to edit Master title style</a:t>
            </a:r>
            <a:endParaRPr lang="en-GB"/>
          </a:p>
        </p:txBody>
      </p:sp>
      <p:sp>
        <p:nvSpPr>
          <p:cNvPr id="3" name="Subtitle 2"/>
          <p:cNvSpPr>
            <a:spLocks noGrp="1"/>
          </p:cNvSpPr>
          <p:nvPr>
            <p:ph type="subTitle" idx="1"/>
          </p:nvPr>
        </p:nvSpPr>
        <p:spPr>
          <a:xfrm>
            <a:off x="834888" y="3074400"/>
            <a:ext cx="6257393" cy="2016224"/>
          </a:xfrm>
        </p:spPr>
        <p:txBody>
          <a:bodyPr lIns="0" tIns="0" rIns="0">
            <a:normAutofit/>
          </a:bodyPr>
          <a:lstStyle>
            <a:lvl1pPr marL="0" indent="0" algn="l">
              <a:lnSpc>
                <a:spcPts val="4300"/>
              </a:lnSpc>
              <a:spcAft>
                <a:spcPts val="0"/>
              </a:spcAft>
              <a:buNone/>
              <a:defRPr sz="36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2"/>
            <a:ext cx="361621" cy="361621"/>
          </a:xfrm>
          <a:prstGeom prst="rect">
            <a:avLst/>
          </a:prstGeom>
        </p:spPr>
      </p:pic>
      <p:sp>
        <p:nvSpPr>
          <p:cNvPr id="13" name="Date Placeholder 3"/>
          <p:cNvSpPr>
            <a:spLocks noGrp="1"/>
          </p:cNvSpPr>
          <p:nvPr>
            <p:ph type="dt" sz="half" idx="10"/>
          </p:nvPr>
        </p:nvSpPr>
        <p:spPr>
          <a:xfrm>
            <a:off x="2102401" y="6397624"/>
            <a:ext cx="1115696" cy="144000"/>
          </a:xfrm>
        </p:spPr>
        <p:txBody>
          <a:bodyPr/>
          <a:lstStyle/>
          <a:p>
            <a:r>
              <a:rPr lang="en-US">
                <a:solidFill>
                  <a:srgbClr val="414042"/>
                </a:solidFill>
              </a:rPr>
              <a:t>ICG Confidential</a:t>
            </a:r>
            <a:endParaRPr lang="en-GB" dirty="0">
              <a:solidFill>
                <a:srgbClr val="414042"/>
              </a:solidFill>
            </a:endParaRPr>
          </a:p>
        </p:txBody>
      </p:sp>
      <p:sp>
        <p:nvSpPr>
          <p:cNvPr id="14" name="Footer Placeholder 4"/>
          <p:cNvSpPr>
            <a:spLocks noGrp="1"/>
          </p:cNvSpPr>
          <p:nvPr>
            <p:ph type="ftr" sz="quarter" idx="11"/>
          </p:nvPr>
        </p:nvSpPr>
        <p:spPr>
          <a:xfrm>
            <a:off x="3420000" y="6386858"/>
            <a:ext cx="3909760" cy="144000"/>
          </a:xfrm>
        </p:spPr>
        <p:txBody>
          <a:bodyPr/>
          <a:lstStyle/>
          <a:p>
            <a:r>
              <a:rPr lang="en-GB">
                <a:solidFill>
                  <a:srgbClr val="414042"/>
                </a:solidFill>
              </a:rPr>
              <a:t>Pensions 101</a:t>
            </a:r>
            <a:endParaRPr lang="en-GB" dirty="0">
              <a:solidFill>
                <a:srgbClr val="414042"/>
              </a:solidFill>
            </a:endParaRPr>
          </a:p>
        </p:txBody>
      </p:sp>
      <p:sp>
        <p:nvSpPr>
          <p:cNvPr id="15" name="Slide Number Placeholder 5"/>
          <p:cNvSpPr>
            <a:spLocks noGrp="1"/>
          </p:cNvSpPr>
          <p:nvPr>
            <p:ph type="sldNum" sz="quarter" idx="12"/>
          </p:nvPr>
        </p:nvSpPr>
        <p:spPr>
          <a:xfrm>
            <a:off x="7668344" y="6400800"/>
            <a:ext cx="1024806" cy="144000"/>
          </a:xfrm>
        </p:spPr>
        <p:txBody>
          <a:bodyPr/>
          <a:lstStyle>
            <a:lvl1pPr algn="r">
              <a:defRPr/>
            </a:lvl1pPr>
          </a:lstStyle>
          <a:p>
            <a:r>
              <a:rPr lang="en-GB" dirty="0">
                <a:solidFill>
                  <a:srgbClr val="414042"/>
                </a:solidFill>
              </a:rPr>
              <a:t>Page </a:t>
            </a:r>
            <a:fld id="{B13B5175-59AA-4FF7-8920-C0EC6C0A998F}" type="slidenum">
              <a:rPr lang="en-GB" smtClean="0">
                <a:solidFill>
                  <a:srgbClr val="414042"/>
                </a:solidFill>
              </a:rPr>
              <a:pPr/>
              <a:t>‹#›</a:t>
            </a:fld>
            <a:endParaRPr lang="en-GB" dirty="0">
              <a:solidFill>
                <a:srgbClr val="414042"/>
              </a:solidFill>
            </a:endParaRPr>
          </a:p>
        </p:txBody>
      </p:sp>
      <p:sp>
        <p:nvSpPr>
          <p:cNvPr id="16" name="TextBox 15"/>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spTree>
    <p:extLst>
      <p:ext uri="{BB962C8B-B14F-4D97-AF65-F5344CB8AC3E}">
        <p14:creationId xmlns:p14="http://schemas.microsoft.com/office/powerpoint/2010/main" val="2275515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2051720" y="1989208"/>
            <a:ext cx="6552000" cy="3312000"/>
          </a:xfrm>
          <a:prstGeom prst="rect">
            <a:avLst/>
          </a:prstGeom>
          <a:gradFill flip="none" rotWithShape="1">
            <a:gsLst>
              <a:gs pos="4000">
                <a:srgbClr val="C40063">
                  <a:lumMod val="98000"/>
                  <a:lumOff val="2000"/>
                </a:srgbClr>
              </a:gs>
              <a:gs pos="64000">
                <a:srgbClr val="D71920">
                  <a:lumMod val="99000"/>
                  <a:lumOff val="1000"/>
                </a:srgb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1"/>
          <p:cNvSpPr>
            <a:spLocks noGrp="1"/>
          </p:cNvSpPr>
          <p:nvPr>
            <p:ph type="ctrTitle"/>
          </p:nvPr>
        </p:nvSpPr>
        <p:spPr>
          <a:xfrm>
            <a:off x="2228401" y="2185201"/>
            <a:ext cx="6042143" cy="883760"/>
          </a:xfrm>
        </p:spPr>
        <p:txBody>
          <a:bodyPr>
            <a:normAutofit/>
          </a:bodyPr>
          <a:lstStyle>
            <a:lvl1pPr>
              <a:defRPr sz="28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2228401" y="3160800"/>
            <a:ext cx="6042143" cy="865290"/>
          </a:xfrm>
        </p:spPr>
        <p:txBody>
          <a:bodyPr>
            <a:normAutofit/>
          </a:bodyPr>
          <a:lstStyle>
            <a:lvl1pPr marL="0" indent="0" algn="l">
              <a:lnSpc>
                <a:spcPts val="2300"/>
              </a:lnSpc>
              <a:spcAft>
                <a:spcPts val="0"/>
              </a:spcAft>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38" y="575273"/>
            <a:ext cx="723207" cy="723207"/>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28401" y="576000"/>
            <a:ext cx="2019993" cy="232756"/>
          </a:xfrm>
          <a:prstGeom prst="rect">
            <a:avLst/>
          </a:prstGeom>
        </p:spPr>
      </p:pic>
      <p:sp>
        <p:nvSpPr>
          <p:cNvPr id="13" name="Text Placeholder 12"/>
          <p:cNvSpPr>
            <a:spLocks noGrp="1"/>
          </p:cNvSpPr>
          <p:nvPr>
            <p:ph type="body" sz="quarter" idx="13"/>
          </p:nvPr>
        </p:nvSpPr>
        <p:spPr>
          <a:xfrm>
            <a:off x="2228401" y="4154400"/>
            <a:ext cx="6042143" cy="792088"/>
          </a:xfrm>
        </p:spPr>
        <p:txBody>
          <a:bodyPr/>
          <a:lstStyle>
            <a:lvl1pPr>
              <a:lnSpc>
                <a:spcPct val="100000"/>
              </a:lnSpc>
              <a:defRPr sz="1600">
                <a:solidFill>
                  <a:schemeClr val="bg1"/>
                </a:solidFill>
              </a:defRPr>
            </a:lvl1pPr>
            <a:lvl2pPr marL="0" indent="0">
              <a:lnSpc>
                <a:spcPts val="1800"/>
              </a:lnSpc>
              <a:buFontTx/>
              <a:buNone/>
              <a:defRPr sz="1600"/>
            </a:lvl2pPr>
            <a:lvl3pPr marL="211137" indent="0">
              <a:lnSpc>
                <a:spcPts val="1800"/>
              </a:lnSpc>
              <a:buFontTx/>
              <a:buNone/>
              <a:defRPr sz="1600"/>
            </a:lvl3pPr>
            <a:lvl4pPr marL="422275" indent="0">
              <a:lnSpc>
                <a:spcPts val="1800"/>
              </a:lnSpc>
              <a:buFontTx/>
              <a:buNone/>
              <a:defRPr sz="1600"/>
            </a:lvl4pPr>
            <a:lvl5pPr marL="665162" indent="0">
              <a:lnSpc>
                <a:spcPts val="1800"/>
              </a:lnSpc>
              <a:buFontTx/>
              <a:buNone/>
              <a:defRPr sz="1600"/>
            </a:lvl5pPr>
          </a:lstStyle>
          <a:p>
            <a:pPr lvl="0"/>
            <a:r>
              <a:rPr lang="en-US"/>
              <a:t>Click to edit Master text styles</a:t>
            </a:r>
          </a:p>
        </p:txBody>
      </p:sp>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0001" y="6084002"/>
            <a:ext cx="2277687" cy="353291"/>
          </a:xfrm>
          <a:prstGeom prst="rect">
            <a:avLst/>
          </a:prstGeom>
        </p:spPr>
      </p:pic>
      <p:pic>
        <p:nvPicPr>
          <p:cNvPr id="15" name="Picture 1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441201" y="6292800"/>
            <a:ext cx="1155469" cy="112222"/>
          </a:xfrm>
          <a:prstGeom prst="rect">
            <a:avLst/>
          </a:prstGeom>
        </p:spPr>
      </p:pic>
      <p:sp>
        <p:nvSpPr>
          <p:cNvPr id="12" name="Text Placeholder 12"/>
          <p:cNvSpPr>
            <a:spLocks noGrp="1"/>
          </p:cNvSpPr>
          <p:nvPr>
            <p:ph type="body" sz="quarter" idx="14"/>
          </p:nvPr>
        </p:nvSpPr>
        <p:spPr>
          <a:xfrm>
            <a:off x="5796137" y="576000"/>
            <a:ext cx="2897014" cy="792088"/>
          </a:xfrm>
        </p:spPr>
        <p:txBody>
          <a:bodyPr>
            <a:normAutofit/>
          </a:bodyPr>
          <a:lstStyle>
            <a:lvl1pPr algn="r">
              <a:lnSpc>
                <a:spcPct val="100000"/>
              </a:lnSpc>
              <a:defRPr sz="1600" b="1" cap="all" baseline="0">
                <a:solidFill>
                  <a:schemeClr val="accent3"/>
                </a:solidFill>
              </a:defRPr>
            </a:lvl1pPr>
            <a:lvl2pPr marL="0" indent="0">
              <a:lnSpc>
                <a:spcPts val="1800"/>
              </a:lnSpc>
              <a:buFontTx/>
              <a:buNone/>
              <a:defRPr sz="1600"/>
            </a:lvl2pPr>
            <a:lvl3pPr marL="211137" indent="0">
              <a:lnSpc>
                <a:spcPts val="1800"/>
              </a:lnSpc>
              <a:buFontTx/>
              <a:buNone/>
              <a:defRPr sz="1600"/>
            </a:lvl3pPr>
            <a:lvl4pPr marL="422275" indent="0">
              <a:lnSpc>
                <a:spcPts val="1800"/>
              </a:lnSpc>
              <a:buFontTx/>
              <a:buNone/>
              <a:defRPr sz="1600"/>
            </a:lvl4pPr>
            <a:lvl5pPr marL="665162" indent="0">
              <a:lnSpc>
                <a:spcPts val="1800"/>
              </a:lnSpc>
              <a:buFontTx/>
              <a:buNone/>
              <a:defRPr sz="1600"/>
            </a:lvl5pPr>
          </a:lstStyle>
          <a:p>
            <a:pPr lvl="0"/>
            <a:r>
              <a:rPr lang="en-US"/>
              <a:t>Click to edit Master text styles</a:t>
            </a:r>
          </a:p>
        </p:txBody>
      </p:sp>
    </p:spTree>
    <p:extLst>
      <p:ext uri="{BB962C8B-B14F-4D97-AF65-F5344CB8AC3E}">
        <p14:creationId xmlns:p14="http://schemas.microsoft.com/office/powerpoint/2010/main" val="3538300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74128" cy="6876000"/>
          </a:xfrm>
          <a:prstGeom prst="rect">
            <a:avLst/>
          </a:prstGeom>
        </p:spPr>
      </p:pic>
      <p:sp>
        <p:nvSpPr>
          <p:cNvPr id="2" name="Title 1"/>
          <p:cNvSpPr>
            <a:spLocks noGrp="1"/>
          </p:cNvSpPr>
          <p:nvPr>
            <p:ph type="ctrTitle"/>
          </p:nvPr>
        </p:nvSpPr>
        <p:spPr>
          <a:xfrm>
            <a:off x="720000" y="547200"/>
            <a:ext cx="7955688" cy="883760"/>
          </a:xfrm>
        </p:spPr>
        <p:txBody>
          <a:bodyPr>
            <a:normAutofit/>
          </a:bodyPr>
          <a:lstStyle>
            <a:lvl1pPr>
              <a:defRPr sz="26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720000" y="1988840"/>
            <a:ext cx="7955688" cy="3888432"/>
          </a:xfrm>
        </p:spPr>
        <p:txBody>
          <a:bodyPr>
            <a:normAutofit/>
          </a:bodyPr>
          <a:lstStyle>
            <a:lvl1pPr marL="0" indent="0" algn="l">
              <a:lnSpc>
                <a:spcPts val="4000"/>
              </a:lnSpc>
              <a:spcAft>
                <a:spcPts val="0"/>
              </a:spcAft>
              <a:buNone/>
              <a:defRPr sz="3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2" name="Date Placeholder 3"/>
          <p:cNvSpPr>
            <a:spLocks noGrp="1"/>
          </p:cNvSpPr>
          <p:nvPr>
            <p:ph type="dt" sz="half" idx="10"/>
          </p:nvPr>
        </p:nvSpPr>
        <p:spPr>
          <a:xfrm>
            <a:off x="2102401" y="6397624"/>
            <a:ext cx="1115696" cy="144000"/>
          </a:xfrm>
        </p:spPr>
        <p:txBody>
          <a:bodyPr/>
          <a:lstStyle/>
          <a:p>
            <a:r>
              <a:rPr lang="en-US">
                <a:solidFill>
                  <a:srgbClr val="414042"/>
                </a:solidFill>
              </a:rPr>
              <a:t>ICG Confidential</a:t>
            </a:r>
            <a:endParaRPr lang="en-GB" dirty="0">
              <a:solidFill>
                <a:srgbClr val="414042"/>
              </a:solidFill>
            </a:endParaRPr>
          </a:p>
        </p:txBody>
      </p:sp>
      <p:sp>
        <p:nvSpPr>
          <p:cNvPr id="17" name="Footer Placeholder 4"/>
          <p:cNvSpPr>
            <a:spLocks noGrp="1"/>
          </p:cNvSpPr>
          <p:nvPr>
            <p:ph type="ftr" sz="quarter" idx="11"/>
          </p:nvPr>
        </p:nvSpPr>
        <p:spPr>
          <a:xfrm>
            <a:off x="3420000" y="6386858"/>
            <a:ext cx="3909760" cy="144000"/>
          </a:xfrm>
        </p:spPr>
        <p:txBody>
          <a:bodyPr/>
          <a:lstStyle/>
          <a:p>
            <a:r>
              <a:rPr lang="en-GB">
                <a:solidFill>
                  <a:srgbClr val="414042"/>
                </a:solidFill>
              </a:rPr>
              <a:t>Pensions 101</a:t>
            </a:r>
            <a:endParaRPr lang="en-GB" dirty="0">
              <a:solidFill>
                <a:srgbClr val="414042"/>
              </a:solidFill>
            </a:endParaRPr>
          </a:p>
        </p:txBody>
      </p:sp>
      <p:sp>
        <p:nvSpPr>
          <p:cNvPr id="18" name="Slide Number Placeholder 5"/>
          <p:cNvSpPr>
            <a:spLocks noGrp="1"/>
          </p:cNvSpPr>
          <p:nvPr>
            <p:ph type="sldNum" sz="quarter" idx="12"/>
          </p:nvPr>
        </p:nvSpPr>
        <p:spPr>
          <a:xfrm>
            <a:off x="7668344" y="6400800"/>
            <a:ext cx="1024806" cy="144000"/>
          </a:xfrm>
        </p:spPr>
        <p:txBody>
          <a:bodyPr/>
          <a:lstStyle>
            <a:lvl1pPr algn="r">
              <a:defRPr/>
            </a:lvl1pPr>
          </a:lstStyle>
          <a:p>
            <a:r>
              <a:rPr lang="en-GB" dirty="0">
                <a:solidFill>
                  <a:srgbClr val="414042"/>
                </a:solidFill>
              </a:rPr>
              <a:t>Page </a:t>
            </a:r>
            <a:fld id="{B13B5175-59AA-4FF7-8920-C0EC6C0A998F}" type="slidenum">
              <a:rPr lang="en-GB" smtClean="0">
                <a:solidFill>
                  <a:srgbClr val="414042"/>
                </a:solidFill>
              </a:rPr>
              <a:pPr/>
              <a:t>‹#›</a:t>
            </a:fld>
            <a:endParaRPr lang="en-GB" dirty="0">
              <a:solidFill>
                <a:srgbClr val="414042"/>
              </a:solidFill>
            </a:endParaRPr>
          </a:p>
        </p:txBody>
      </p:sp>
      <p:sp>
        <p:nvSpPr>
          <p:cNvPr id="19" name="TextBox 18"/>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spTree>
    <p:extLst>
      <p:ext uri="{BB962C8B-B14F-4D97-AF65-F5344CB8AC3E}">
        <p14:creationId xmlns:p14="http://schemas.microsoft.com/office/powerpoint/2010/main" val="2586110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74128" cy="6876000"/>
          </a:xfrm>
          <a:prstGeom prst="rect">
            <a:avLst/>
          </a:prstGeom>
        </p:spPr>
      </p:pic>
      <p:sp>
        <p:nvSpPr>
          <p:cNvPr id="2" name="Title 1"/>
          <p:cNvSpPr>
            <a:spLocks noGrp="1"/>
          </p:cNvSpPr>
          <p:nvPr>
            <p:ph type="ctrTitle"/>
          </p:nvPr>
        </p:nvSpPr>
        <p:spPr>
          <a:xfrm>
            <a:off x="720000" y="547200"/>
            <a:ext cx="7955688" cy="883760"/>
          </a:xfrm>
        </p:spPr>
        <p:txBody>
          <a:bodyPr>
            <a:normAutofit/>
          </a:bodyPr>
          <a:lstStyle>
            <a:lvl1pPr>
              <a:defRPr sz="2600">
                <a:solidFill>
                  <a:schemeClr val="tx1"/>
                </a:solidFill>
              </a:defRPr>
            </a:lvl1pPr>
          </a:lstStyle>
          <a:p>
            <a:r>
              <a:rPr lang="en-US"/>
              <a:t>Click to edit Master title style</a:t>
            </a:r>
            <a:endParaRPr lang="en-GB"/>
          </a:p>
        </p:txBody>
      </p:sp>
      <p:sp>
        <p:nvSpPr>
          <p:cNvPr id="3" name="Subtitle 2"/>
          <p:cNvSpPr>
            <a:spLocks noGrp="1"/>
          </p:cNvSpPr>
          <p:nvPr>
            <p:ph type="subTitle" idx="1"/>
          </p:nvPr>
        </p:nvSpPr>
        <p:spPr>
          <a:xfrm>
            <a:off x="720000" y="1988840"/>
            <a:ext cx="7955688" cy="3888432"/>
          </a:xfrm>
        </p:spPr>
        <p:txBody>
          <a:bodyPr>
            <a:normAutofit/>
          </a:bodyPr>
          <a:lstStyle>
            <a:lvl1pPr marL="0" indent="0" algn="l">
              <a:lnSpc>
                <a:spcPts val="4000"/>
              </a:lnSpc>
              <a:spcAft>
                <a:spcPts val="0"/>
              </a:spcAft>
              <a:buNone/>
              <a:defRPr sz="36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2" name="Date Placeholder 3"/>
          <p:cNvSpPr>
            <a:spLocks noGrp="1"/>
          </p:cNvSpPr>
          <p:nvPr>
            <p:ph type="dt" sz="half" idx="10"/>
          </p:nvPr>
        </p:nvSpPr>
        <p:spPr>
          <a:xfrm>
            <a:off x="2102401" y="6397624"/>
            <a:ext cx="1115696" cy="144000"/>
          </a:xfrm>
        </p:spPr>
        <p:txBody>
          <a:bodyPr/>
          <a:lstStyle/>
          <a:p>
            <a:r>
              <a:rPr lang="en-US">
                <a:solidFill>
                  <a:srgbClr val="414042"/>
                </a:solidFill>
              </a:rPr>
              <a:t>ICG Confidential</a:t>
            </a:r>
            <a:endParaRPr lang="en-GB" dirty="0">
              <a:solidFill>
                <a:srgbClr val="414042"/>
              </a:solidFill>
            </a:endParaRPr>
          </a:p>
        </p:txBody>
      </p:sp>
      <p:sp>
        <p:nvSpPr>
          <p:cNvPr id="17" name="Footer Placeholder 4"/>
          <p:cNvSpPr>
            <a:spLocks noGrp="1"/>
          </p:cNvSpPr>
          <p:nvPr>
            <p:ph type="ftr" sz="quarter" idx="11"/>
          </p:nvPr>
        </p:nvSpPr>
        <p:spPr>
          <a:xfrm>
            <a:off x="3420000" y="6386858"/>
            <a:ext cx="3909760" cy="144000"/>
          </a:xfrm>
        </p:spPr>
        <p:txBody>
          <a:bodyPr/>
          <a:lstStyle/>
          <a:p>
            <a:r>
              <a:rPr lang="en-GB">
                <a:solidFill>
                  <a:srgbClr val="414042"/>
                </a:solidFill>
              </a:rPr>
              <a:t>Pensions 101</a:t>
            </a:r>
            <a:endParaRPr lang="en-GB" dirty="0">
              <a:solidFill>
                <a:srgbClr val="414042"/>
              </a:solidFill>
            </a:endParaRPr>
          </a:p>
        </p:txBody>
      </p:sp>
      <p:sp>
        <p:nvSpPr>
          <p:cNvPr id="18" name="Slide Number Placeholder 5"/>
          <p:cNvSpPr>
            <a:spLocks noGrp="1"/>
          </p:cNvSpPr>
          <p:nvPr>
            <p:ph type="sldNum" sz="quarter" idx="12"/>
          </p:nvPr>
        </p:nvSpPr>
        <p:spPr>
          <a:xfrm>
            <a:off x="7668344" y="6400800"/>
            <a:ext cx="1024806" cy="144000"/>
          </a:xfrm>
        </p:spPr>
        <p:txBody>
          <a:bodyPr/>
          <a:lstStyle>
            <a:lvl1pPr algn="r">
              <a:defRPr/>
            </a:lvl1pPr>
          </a:lstStyle>
          <a:p>
            <a:r>
              <a:rPr lang="en-GB" dirty="0">
                <a:solidFill>
                  <a:srgbClr val="414042"/>
                </a:solidFill>
              </a:rPr>
              <a:t>Page </a:t>
            </a:r>
            <a:fld id="{B13B5175-59AA-4FF7-8920-C0EC6C0A998F}" type="slidenum">
              <a:rPr lang="en-GB" smtClean="0">
                <a:solidFill>
                  <a:srgbClr val="414042"/>
                </a:solidFill>
              </a:rPr>
              <a:pPr/>
              <a:t>‹#›</a:t>
            </a:fld>
            <a:endParaRPr lang="en-GB" dirty="0">
              <a:solidFill>
                <a:srgbClr val="414042"/>
              </a:solidFill>
            </a:endParaRPr>
          </a:p>
        </p:txBody>
      </p:sp>
      <p:sp>
        <p:nvSpPr>
          <p:cNvPr id="19" name="TextBox 18"/>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spTree>
    <p:extLst>
      <p:ext uri="{BB962C8B-B14F-4D97-AF65-F5344CB8AC3E}">
        <p14:creationId xmlns:p14="http://schemas.microsoft.com/office/powerpoint/2010/main" val="3371530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74128" cy="6876000"/>
          </a:xfrm>
          <a:prstGeom prst="rect">
            <a:avLst/>
          </a:prstGeom>
        </p:spPr>
      </p:pic>
      <p:sp>
        <p:nvSpPr>
          <p:cNvPr id="2" name="Title 1"/>
          <p:cNvSpPr>
            <a:spLocks noGrp="1"/>
          </p:cNvSpPr>
          <p:nvPr>
            <p:ph type="ctrTitle"/>
          </p:nvPr>
        </p:nvSpPr>
        <p:spPr>
          <a:xfrm>
            <a:off x="720000" y="547200"/>
            <a:ext cx="7955688" cy="883760"/>
          </a:xfrm>
        </p:spPr>
        <p:txBody>
          <a:bodyPr>
            <a:normAutofit/>
          </a:bodyPr>
          <a:lstStyle>
            <a:lvl1pPr>
              <a:defRPr sz="26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720000" y="1988840"/>
            <a:ext cx="7955688" cy="3888432"/>
          </a:xfrm>
        </p:spPr>
        <p:txBody>
          <a:bodyPr>
            <a:normAutofit/>
          </a:bodyPr>
          <a:lstStyle>
            <a:lvl1pPr marL="0" indent="0" algn="l">
              <a:lnSpc>
                <a:spcPts val="4000"/>
              </a:lnSpc>
              <a:spcAft>
                <a:spcPts val="0"/>
              </a:spcAft>
              <a:buNone/>
              <a:defRPr sz="3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2" name="Date Placeholder 3"/>
          <p:cNvSpPr>
            <a:spLocks noGrp="1"/>
          </p:cNvSpPr>
          <p:nvPr>
            <p:ph type="dt" sz="half" idx="10"/>
          </p:nvPr>
        </p:nvSpPr>
        <p:spPr>
          <a:xfrm>
            <a:off x="2102401" y="6397624"/>
            <a:ext cx="1115696" cy="144000"/>
          </a:xfrm>
        </p:spPr>
        <p:txBody>
          <a:bodyPr/>
          <a:lstStyle/>
          <a:p>
            <a:r>
              <a:rPr lang="en-US">
                <a:solidFill>
                  <a:srgbClr val="414042"/>
                </a:solidFill>
              </a:rPr>
              <a:t>ICG Confidential</a:t>
            </a:r>
            <a:endParaRPr lang="en-GB" dirty="0">
              <a:solidFill>
                <a:srgbClr val="414042"/>
              </a:solidFill>
            </a:endParaRPr>
          </a:p>
        </p:txBody>
      </p:sp>
      <p:sp>
        <p:nvSpPr>
          <p:cNvPr id="17" name="Footer Placeholder 4"/>
          <p:cNvSpPr>
            <a:spLocks noGrp="1"/>
          </p:cNvSpPr>
          <p:nvPr>
            <p:ph type="ftr" sz="quarter" idx="11"/>
          </p:nvPr>
        </p:nvSpPr>
        <p:spPr>
          <a:xfrm>
            <a:off x="3420000" y="6386858"/>
            <a:ext cx="3909760" cy="144000"/>
          </a:xfrm>
        </p:spPr>
        <p:txBody>
          <a:bodyPr/>
          <a:lstStyle/>
          <a:p>
            <a:r>
              <a:rPr lang="en-GB">
                <a:solidFill>
                  <a:srgbClr val="414042"/>
                </a:solidFill>
              </a:rPr>
              <a:t>Pensions 101</a:t>
            </a:r>
            <a:endParaRPr lang="en-GB" dirty="0">
              <a:solidFill>
                <a:srgbClr val="414042"/>
              </a:solidFill>
            </a:endParaRPr>
          </a:p>
        </p:txBody>
      </p:sp>
      <p:sp>
        <p:nvSpPr>
          <p:cNvPr id="18" name="Slide Number Placeholder 5"/>
          <p:cNvSpPr>
            <a:spLocks noGrp="1"/>
          </p:cNvSpPr>
          <p:nvPr>
            <p:ph type="sldNum" sz="quarter" idx="12"/>
          </p:nvPr>
        </p:nvSpPr>
        <p:spPr>
          <a:xfrm>
            <a:off x="7668344" y="6400800"/>
            <a:ext cx="1024806" cy="144000"/>
          </a:xfrm>
        </p:spPr>
        <p:txBody>
          <a:bodyPr/>
          <a:lstStyle>
            <a:lvl1pPr algn="r">
              <a:defRPr/>
            </a:lvl1pPr>
          </a:lstStyle>
          <a:p>
            <a:r>
              <a:rPr lang="en-GB" dirty="0">
                <a:solidFill>
                  <a:srgbClr val="414042"/>
                </a:solidFill>
              </a:rPr>
              <a:t>Page </a:t>
            </a:r>
            <a:fld id="{B13B5175-59AA-4FF7-8920-C0EC6C0A998F}" type="slidenum">
              <a:rPr lang="en-GB" smtClean="0">
                <a:solidFill>
                  <a:srgbClr val="414042"/>
                </a:solidFill>
              </a:rPr>
              <a:pPr/>
              <a:t>‹#›</a:t>
            </a:fld>
            <a:endParaRPr lang="en-GB" dirty="0">
              <a:solidFill>
                <a:srgbClr val="414042"/>
              </a:solidFill>
            </a:endParaRPr>
          </a:p>
        </p:txBody>
      </p:sp>
      <p:sp>
        <p:nvSpPr>
          <p:cNvPr id="19" name="TextBox 18"/>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spTree>
    <p:extLst>
      <p:ext uri="{BB962C8B-B14F-4D97-AF65-F5344CB8AC3E}">
        <p14:creationId xmlns:p14="http://schemas.microsoft.com/office/powerpoint/2010/main" val="2284871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02" y="548680"/>
            <a:ext cx="7452400" cy="831850"/>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2pPr>
              <a:spcBef>
                <a:spcPts val="120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solidFill>
                  <a:srgbClr val="414042"/>
                </a:solidFill>
              </a:rPr>
              <a:t>ICG Confidential</a:t>
            </a:r>
            <a:endParaRPr lang="en-GB" dirty="0">
              <a:solidFill>
                <a:srgbClr val="414042"/>
              </a:solidFill>
            </a:endParaRPr>
          </a:p>
        </p:txBody>
      </p:sp>
      <p:sp>
        <p:nvSpPr>
          <p:cNvPr id="5" name="Footer Placeholder 4"/>
          <p:cNvSpPr>
            <a:spLocks noGrp="1"/>
          </p:cNvSpPr>
          <p:nvPr>
            <p:ph type="ftr" sz="quarter" idx="11"/>
          </p:nvPr>
        </p:nvSpPr>
        <p:spPr/>
        <p:txBody>
          <a:bodyPr/>
          <a:lstStyle/>
          <a:p>
            <a:r>
              <a:rPr lang="en-GB">
                <a:solidFill>
                  <a:srgbClr val="414042"/>
                </a:solidFill>
              </a:rPr>
              <a:t>Pensions 101</a:t>
            </a:r>
            <a:endParaRPr lang="en-GB" dirty="0">
              <a:solidFill>
                <a:srgbClr val="414042"/>
              </a:solidFill>
            </a:endParaRPr>
          </a:p>
        </p:txBody>
      </p:sp>
      <p:sp>
        <p:nvSpPr>
          <p:cNvPr id="6" name="Slide Number Placeholder 5"/>
          <p:cNvSpPr>
            <a:spLocks noGrp="1"/>
          </p:cNvSpPr>
          <p:nvPr>
            <p:ph type="sldNum" sz="quarter" idx="12"/>
          </p:nvPr>
        </p:nvSpPr>
        <p:spPr/>
        <p:txBody>
          <a:bodyPr/>
          <a:lstStyle>
            <a:lvl1pPr algn="r">
              <a:defRPr/>
            </a:lvl1pPr>
          </a:lstStyle>
          <a:p>
            <a:r>
              <a:rPr lang="en-GB" dirty="0">
                <a:solidFill>
                  <a:srgbClr val="414042"/>
                </a:solidFill>
              </a:rPr>
              <a:t>Page </a:t>
            </a:r>
            <a:fld id="{B13B5175-59AA-4FF7-8920-C0EC6C0A998F}" type="slidenum">
              <a:rPr lang="en-GB" smtClean="0">
                <a:solidFill>
                  <a:srgbClr val="414042"/>
                </a:solidFill>
              </a:rPr>
              <a:pPr/>
              <a:t>‹#›</a:t>
            </a:fld>
            <a:endParaRPr lang="en-GB" dirty="0">
              <a:solidFill>
                <a:srgbClr val="414042"/>
              </a:solidFill>
            </a:endParaRPr>
          </a:p>
        </p:txBody>
      </p:sp>
      <p:sp>
        <p:nvSpPr>
          <p:cNvPr id="7" name="TextBox 6"/>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0"/>
            <a:ext cx="361604" cy="361604"/>
          </a:xfrm>
          <a:prstGeom prst="rect">
            <a:avLst/>
          </a:prstGeom>
        </p:spPr>
      </p:pic>
    </p:spTree>
    <p:extLst>
      <p:ext uri="{BB962C8B-B14F-4D97-AF65-F5344CB8AC3E}">
        <p14:creationId xmlns:p14="http://schemas.microsoft.com/office/powerpoint/2010/main" val="3399111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net &amp; Statement Box">
    <p:spTree>
      <p:nvGrpSpPr>
        <p:cNvPr id="1" name=""/>
        <p:cNvGrpSpPr/>
        <p:nvPr/>
      </p:nvGrpSpPr>
      <p:grpSpPr>
        <a:xfrm>
          <a:off x="0" y="0"/>
          <a:ext cx="0" cy="0"/>
          <a:chOff x="0" y="0"/>
          <a:chExt cx="0" cy="0"/>
        </a:xfrm>
      </p:grpSpPr>
      <p:sp>
        <p:nvSpPr>
          <p:cNvPr id="2" name="Title 1"/>
          <p:cNvSpPr>
            <a:spLocks noGrp="1"/>
          </p:cNvSpPr>
          <p:nvPr>
            <p:ph type="title"/>
          </p:nvPr>
        </p:nvSpPr>
        <p:spPr>
          <a:xfrm>
            <a:off x="720002" y="548680"/>
            <a:ext cx="7452400" cy="831850"/>
          </a:xfrm>
        </p:spPr>
        <p:txBody>
          <a:bodyPr/>
          <a:lstStyle/>
          <a:p>
            <a:r>
              <a:rPr lang="en-US"/>
              <a:t>Click to edit Master title style</a:t>
            </a:r>
            <a:endParaRPr lang="en-GB"/>
          </a:p>
        </p:txBody>
      </p:sp>
      <p:sp>
        <p:nvSpPr>
          <p:cNvPr id="3" name="Content Placeholder 2"/>
          <p:cNvSpPr>
            <a:spLocks noGrp="1"/>
          </p:cNvSpPr>
          <p:nvPr>
            <p:ph idx="1"/>
          </p:nvPr>
        </p:nvSpPr>
        <p:spPr>
          <a:xfrm>
            <a:off x="720001" y="1821135"/>
            <a:ext cx="7958137" cy="3048027"/>
          </a:xfrm>
        </p:spPr>
        <p:txBody>
          <a:bodyPr/>
          <a:lstStyle>
            <a:lvl2pPr>
              <a:spcBef>
                <a:spcPts val="120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Box 6"/>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0"/>
            <a:ext cx="361604" cy="361604"/>
          </a:xfrm>
          <a:prstGeom prst="rect">
            <a:avLst/>
          </a:prstGeom>
        </p:spPr>
      </p:pic>
      <p:sp>
        <p:nvSpPr>
          <p:cNvPr id="9" name="Date Placeholder 8"/>
          <p:cNvSpPr>
            <a:spLocks noGrp="1"/>
          </p:cNvSpPr>
          <p:nvPr>
            <p:ph type="dt" sz="half" idx="10"/>
          </p:nvPr>
        </p:nvSpPr>
        <p:spPr/>
        <p:txBody>
          <a:bodyPr/>
          <a:lstStyle/>
          <a:p>
            <a:r>
              <a:rPr lang="en-US">
                <a:solidFill>
                  <a:srgbClr val="414042"/>
                </a:solidFill>
              </a:rPr>
              <a:t>ICG Confidential</a:t>
            </a:r>
            <a:endParaRPr lang="en-GB" dirty="0">
              <a:solidFill>
                <a:srgbClr val="414042"/>
              </a:solidFill>
            </a:endParaRPr>
          </a:p>
        </p:txBody>
      </p:sp>
      <p:sp>
        <p:nvSpPr>
          <p:cNvPr id="10" name="Footer Placeholder 9"/>
          <p:cNvSpPr>
            <a:spLocks noGrp="1"/>
          </p:cNvSpPr>
          <p:nvPr>
            <p:ph type="ftr" sz="quarter" idx="11"/>
          </p:nvPr>
        </p:nvSpPr>
        <p:spPr/>
        <p:txBody>
          <a:bodyPr/>
          <a:lstStyle/>
          <a:p>
            <a:r>
              <a:rPr lang="en-GB">
                <a:solidFill>
                  <a:srgbClr val="414042"/>
                </a:solidFill>
              </a:rPr>
              <a:t>Pensions 101</a:t>
            </a:r>
            <a:endParaRPr lang="en-GB" dirty="0">
              <a:solidFill>
                <a:srgbClr val="414042"/>
              </a:solidFill>
            </a:endParaRPr>
          </a:p>
        </p:txBody>
      </p:sp>
      <p:sp>
        <p:nvSpPr>
          <p:cNvPr id="11" name="Slide Number Placeholder 10"/>
          <p:cNvSpPr>
            <a:spLocks noGrp="1"/>
          </p:cNvSpPr>
          <p:nvPr>
            <p:ph type="sldNum" sz="quarter" idx="12"/>
          </p:nvPr>
        </p:nvSpPr>
        <p:spPr/>
        <p:txBody>
          <a:bodyPr/>
          <a:lstStyle/>
          <a:p>
            <a:pPr algn="r"/>
            <a:r>
              <a:rPr lang="en-GB" dirty="0">
                <a:solidFill>
                  <a:srgbClr val="414042"/>
                </a:solidFill>
              </a:rPr>
              <a:t>Page </a:t>
            </a:r>
            <a:fld id="{B13B5175-59AA-4FF7-8920-C0EC6C0A998F}" type="slidenum">
              <a:rPr lang="en-GB" smtClean="0">
                <a:solidFill>
                  <a:srgbClr val="414042"/>
                </a:solidFill>
              </a:rPr>
              <a:pPr algn="r"/>
              <a:t>‹#›</a:t>
            </a:fld>
            <a:endParaRPr lang="en-GB" dirty="0">
              <a:solidFill>
                <a:srgbClr val="414042"/>
              </a:solidFill>
            </a:endParaRPr>
          </a:p>
        </p:txBody>
      </p:sp>
      <p:sp>
        <p:nvSpPr>
          <p:cNvPr id="13" name="Text Placeholder 12"/>
          <p:cNvSpPr>
            <a:spLocks noGrp="1"/>
          </p:cNvSpPr>
          <p:nvPr>
            <p:ph type="body" sz="quarter" idx="13"/>
          </p:nvPr>
        </p:nvSpPr>
        <p:spPr>
          <a:xfrm>
            <a:off x="720724" y="5085184"/>
            <a:ext cx="7452000" cy="791740"/>
          </a:xfrm>
          <a:ln w="19050">
            <a:solidFill>
              <a:schemeClr val="accent1"/>
            </a:solidFill>
          </a:ln>
        </p:spPr>
        <p:txBody>
          <a:bodyPr lIns="36000" tIns="36000" rIns="36000" bIns="36000">
            <a:normAutofit/>
          </a:bodyPr>
          <a:lstStyle>
            <a:lvl1pPr>
              <a:lnSpc>
                <a:spcPts val="1800"/>
              </a:lnSpc>
              <a:spcAft>
                <a:spcPts val="0"/>
              </a:spcAft>
              <a:defRPr sz="1600" b="1">
                <a:solidFill>
                  <a:schemeClr val="accent1"/>
                </a:solidFill>
              </a:defRPr>
            </a:lvl1pPr>
          </a:lstStyle>
          <a:p>
            <a:pPr lvl="0"/>
            <a:r>
              <a:rPr lang="en-US"/>
              <a:t>Click to edit Master text style</a:t>
            </a:r>
          </a:p>
        </p:txBody>
      </p:sp>
    </p:spTree>
    <p:extLst>
      <p:ext uri="{BB962C8B-B14F-4D97-AF65-F5344CB8AC3E}">
        <p14:creationId xmlns:p14="http://schemas.microsoft.com/office/powerpoint/2010/main" val="29719930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lnSpc>
                <a:spcPts val="2300"/>
              </a:lnSpc>
              <a:defRPr sz="2000"/>
            </a:lvl1pPr>
            <a:lvl2pPr>
              <a:lnSpc>
                <a:spcPts val="2300"/>
              </a:lnSpc>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solidFill>
                  <a:srgbClr val="414042"/>
                </a:solidFill>
              </a:rPr>
              <a:t>ICG Confidential</a:t>
            </a:r>
            <a:endParaRPr lang="en-GB" dirty="0">
              <a:solidFill>
                <a:srgbClr val="414042"/>
              </a:solidFill>
            </a:endParaRPr>
          </a:p>
        </p:txBody>
      </p:sp>
      <p:sp>
        <p:nvSpPr>
          <p:cNvPr id="5" name="Footer Placeholder 4"/>
          <p:cNvSpPr>
            <a:spLocks noGrp="1"/>
          </p:cNvSpPr>
          <p:nvPr>
            <p:ph type="ftr" sz="quarter" idx="11"/>
          </p:nvPr>
        </p:nvSpPr>
        <p:spPr/>
        <p:txBody>
          <a:bodyPr/>
          <a:lstStyle/>
          <a:p>
            <a:r>
              <a:rPr lang="en-GB">
                <a:solidFill>
                  <a:srgbClr val="414042"/>
                </a:solidFill>
              </a:rPr>
              <a:t>Pensions 101</a:t>
            </a:r>
            <a:endParaRPr lang="en-GB" dirty="0">
              <a:solidFill>
                <a:srgbClr val="414042"/>
              </a:solidFill>
            </a:endParaRPr>
          </a:p>
        </p:txBody>
      </p:sp>
      <p:sp>
        <p:nvSpPr>
          <p:cNvPr id="6" name="Slide Number Placeholder 5"/>
          <p:cNvSpPr>
            <a:spLocks noGrp="1"/>
          </p:cNvSpPr>
          <p:nvPr>
            <p:ph type="sldNum" sz="quarter" idx="12"/>
          </p:nvPr>
        </p:nvSpPr>
        <p:spPr/>
        <p:txBody>
          <a:bodyPr/>
          <a:lstStyle>
            <a:lvl1pPr algn="r">
              <a:defRPr/>
            </a:lvl1pPr>
          </a:lstStyle>
          <a:p>
            <a:r>
              <a:rPr lang="en-GB" dirty="0">
                <a:solidFill>
                  <a:srgbClr val="414042"/>
                </a:solidFill>
              </a:rPr>
              <a:t>Page </a:t>
            </a:r>
            <a:fld id="{B13B5175-59AA-4FF7-8920-C0EC6C0A998F}" type="slidenum">
              <a:rPr lang="en-GB" smtClean="0">
                <a:solidFill>
                  <a:srgbClr val="414042"/>
                </a:solidFill>
              </a:rPr>
              <a:pPr/>
              <a:t>‹#›</a:t>
            </a:fld>
            <a:endParaRPr lang="en-GB" dirty="0">
              <a:solidFill>
                <a:srgbClr val="414042"/>
              </a:solidFill>
            </a:endParaRPr>
          </a:p>
        </p:txBody>
      </p:sp>
      <p:sp>
        <p:nvSpPr>
          <p:cNvPr id="7" name="TextBox 6"/>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0"/>
            <a:ext cx="361604" cy="361604"/>
          </a:xfrm>
          <a:prstGeom prst="rect">
            <a:avLst/>
          </a:prstGeom>
        </p:spPr>
      </p:pic>
    </p:spTree>
    <p:extLst>
      <p:ext uri="{BB962C8B-B14F-4D97-AF65-F5344CB8AC3E}">
        <p14:creationId xmlns:p14="http://schemas.microsoft.com/office/powerpoint/2010/main" val="3247474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139" y="1821600"/>
            <a:ext cx="3776662" cy="4273200"/>
          </a:xfrm>
        </p:spPr>
        <p:txBody>
          <a:bodyPr/>
          <a:lstStyle>
            <a:lvl1pPr>
              <a:defRPr sz="2800"/>
            </a:lvl1pPr>
            <a:lvl2pPr>
              <a:defRPr sz="2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1600"/>
            <a:ext cx="4038600" cy="4273200"/>
          </a:xfrm>
        </p:spPr>
        <p:txBody>
          <a:bodyPr/>
          <a:lstStyle>
            <a:lvl1pPr>
              <a:defRPr sz="2800"/>
            </a:lvl1pPr>
            <a:lvl2pPr>
              <a:defRPr sz="24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US">
                <a:solidFill>
                  <a:srgbClr val="414042"/>
                </a:solidFill>
              </a:rPr>
              <a:t>ICG Confidential</a:t>
            </a:r>
            <a:endParaRPr lang="en-GB" dirty="0">
              <a:solidFill>
                <a:srgbClr val="414042"/>
              </a:solidFill>
            </a:endParaRPr>
          </a:p>
        </p:txBody>
      </p:sp>
      <p:sp>
        <p:nvSpPr>
          <p:cNvPr id="6" name="Footer Placeholder 5"/>
          <p:cNvSpPr>
            <a:spLocks noGrp="1"/>
          </p:cNvSpPr>
          <p:nvPr>
            <p:ph type="ftr" sz="quarter" idx="11"/>
          </p:nvPr>
        </p:nvSpPr>
        <p:spPr/>
        <p:txBody>
          <a:bodyPr/>
          <a:lstStyle/>
          <a:p>
            <a:r>
              <a:rPr lang="en-GB">
                <a:solidFill>
                  <a:srgbClr val="414042"/>
                </a:solidFill>
              </a:rPr>
              <a:t>Pensions 101</a:t>
            </a:r>
            <a:endParaRPr lang="en-GB" dirty="0">
              <a:solidFill>
                <a:srgbClr val="414042"/>
              </a:solidFill>
            </a:endParaRPr>
          </a:p>
        </p:txBody>
      </p:sp>
      <p:sp>
        <p:nvSpPr>
          <p:cNvPr id="7" name="Slide Number Placeholder 6"/>
          <p:cNvSpPr>
            <a:spLocks noGrp="1"/>
          </p:cNvSpPr>
          <p:nvPr>
            <p:ph type="sldNum" sz="quarter" idx="12"/>
          </p:nvPr>
        </p:nvSpPr>
        <p:spPr/>
        <p:txBody>
          <a:bodyPr/>
          <a:lstStyle/>
          <a:p>
            <a:pPr algn="r"/>
            <a:r>
              <a:rPr lang="en-GB" dirty="0">
                <a:solidFill>
                  <a:srgbClr val="414042"/>
                </a:solidFill>
              </a:rPr>
              <a:t>Page </a:t>
            </a:r>
            <a:fld id="{B13B5175-59AA-4FF7-8920-C0EC6C0A998F}" type="slidenum">
              <a:rPr lang="en-GB" smtClean="0">
                <a:solidFill>
                  <a:srgbClr val="414042"/>
                </a:solidFill>
              </a:rPr>
              <a:pPr algn="r"/>
              <a:t>‹#›</a:t>
            </a:fld>
            <a:endParaRPr lang="en-GB" dirty="0">
              <a:solidFill>
                <a:srgbClr val="414042"/>
              </a:solidFill>
            </a:endParaRPr>
          </a:p>
        </p:txBody>
      </p:sp>
      <p:sp>
        <p:nvSpPr>
          <p:cNvPr id="8" name="TextBox 7"/>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0"/>
            <a:ext cx="361604" cy="361604"/>
          </a:xfrm>
          <a:prstGeom prst="rect">
            <a:avLst/>
          </a:prstGeom>
        </p:spPr>
      </p:pic>
    </p:spTree>
    <p:extLst>
      <p:ext uri="{BB962C8B-B14F-4D97-AF65-F5344CB8AC3E}">
        <p14:creationId xmlns:p14="http://schemas.microsoft.com/office/powerpoint/2010/main" val="35284623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138" y="1821600"/>
            <a:ext cx="3888000" cy="4273200"/>
          </a:xfrm>
        </p:spPr>
        <p:txBody>
          <a:bodyPr>
            <a:normAutofit/>
          </a:bodyPr>
          <a:lstStyle>
            <a:lvl1pPr>
              <a:lnSpc>
                <a:spcPts val="1800"/>
              </a:lnSpc>
              <a:defRPr sz="1600"/>
            </a:lvl1pPr>
            <a:lvl2pPr>
              <a:lnSpc>
                <a:spcPts val="1800"/>
              </a:lnSpc>
              <a:defRPr sz="1600"/>
            </a:lvl2pPr>
            <a:lvl3pPr>
              <a:lnSpc>
                <a:spcPts val="1800"/>
              </a:lnSpc>
              <a:defRPr sz="1600"/>
            </a:lvl3pPr>
            <a:lvl4pPr>
              <a:lnSpc>
                <a:spcPts val="1800"/>
              </a:lnSpc>
              <a:defRPr sz="1600"/>
            </a:lvl4pPr>
            <a:lvl5pPr>
              <a:lnSpc>
                <a:spcPts val="1800"/>
              </a:lnSpc>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52000" y="1821600"/>
            <a:ext cx="3888000" cy="4273200"/>
          </a:xfrm>
        </p:spPr>
        <p:txBody>
          <a:bodyPr>
            <a:normAutofit/>
          </a:bodyPr>
          <a:lstStyle>
            <a:lvl1pPr>
              <a:lnSpc>
                <a:spcPts val="1800"/>
              </a:lnSpc>
              <a:defRPr sz="1600"/>
            </a:lvl1pPr>
            <a:lvl2pPr>
              <a:lnSpc>
                <a:spcPts val="1800"/>
              </a:lnSpc>
              <a:defRPr sz="1600"/>
            </a:lvl2pPr>
            <a:lvl3pPr>
              <a:lnSpc>
                <a:spcPts val="1800"/>
              </a:lnSpc>
              <a:defRPr sz="1600"/>
            </a:lvl3pPr>
            <a:lvl4pPr>
              <a:lnSpc>
                <a:spcPts val="1800"/>
              </a:lnSpc>
              <a:defRPr sz="1600"/>
            </a:lvl4pPr>
            <a:lvl5pPr>
              <a:lnSpc>
                <a:spcPts val="1800"/>
              </a:lnSpc>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US">
                <a:solidFill>
                  <a:srgbClr val="414042"/>
                </a:solidFill>
              </a:rPr>
              <a:t>ICG Confidential</a:t>
            </a:r>
            <a:endParaRPr lang="en-GB" dirty="0">
              <a:solidFill>
                <a:srgbClr val="414042"/>
              </a:solidFill>
            </a:endParaRPr>
          </a:p>
        </p:txBody>
      </p:sp>
      <p:sp>
        <p:nvSpPr>
          <p:cNvPr id="6" name="Footer Placeholder 5"/>
          <p:cNvSpPr>
            <a:spLocks noGrp="1"/>
          </p:cNvSpPr>
          <p:nvPr>
            <p:ph type="ftr" sz="quarter" idx="11"/>
          </p:nvPr>
        </p:nvSpPr>
        <p:spPr/>
        <p:txBody>
          <a:bodyPr/>
          <a:lstStyle/>
          <a:p>
            <a:r>
              <a:rPr lang="en-GB">
                <a:solidFill>
                  <a:srgbClr val="414042"/>
                </a:solidFill>
              </a:rPr>
              <a:t>Pensions 101</a:t>
            </a:r>
            <a:endParaRPr lang="en-GB" dirty="0">
              <a:solidFill>
                <a:srgbClr val="414042"/>
              </a:solidFill>
            </a:endParaRPr>
          </a:p>
        </p:txBody>
      </p:sp>
      <p:sp>
        <p:nvSpPr>
          <p:cNvPr id="7" name="Slide Number Placeholder 6"/>
          <p:cNvSpPr>
            <a:spLocks noGrp="1"/>
          </p:cNvSpPr>
          <p:nvPr>
            <p:ph type="sldNum" sz="quarter" idx="12"/>
          </p:nvPr>
        </p:nvSpPr>
        <p:spPr/>
        <p:txBody>
          <a:bodyPr/>
          <a:lstStyle/>
          <a:p>
            <a:pPr algn="r"/>
            <a:r>
              <a:rPr lang="en-GB" dirty="0">
                <a:solidFill>
                  <a:srgbClr val="414042"/>
                </a:solidFill>
              </a:rPr>
              <a:t>Page </a:t>
            </a:r>
            <a:fld id="{B13B5175-59AA-4FF7-8920-C0EC6C0A998F}" type="slidenum">
              <a:rPr lang="en-GB" smtClean="0">
                <a:solidFill>
                  <a:srgbClr val="414042"/>
                </a:solidFill>
              </a:rPr>
              <a:pPr algn="r"/>
              <a:t>‹#›</a:t>
            </a:fld>
            <a:endParaRPr lang="en-GB" dirty="0">
              <a:solidFill>
                <a:srgbClr val="414042"/>
              </a:solidFill>
            </a:endParaRPr>
          </a:p>
        </p:txBody>
      </p:sp>
      <p:sp>
        <p:nvSpPr>
          <p:cNvPr id="8" name="TextBox 7"/>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0"/>
            <a:ext cx="361604" cy="361604"/>
          </a:xfrm>
          <a:prstGeom prst="rect">
            <a:avLst/>
          </a:prstGeom>
        </p:spPr>
      </p:pic>
    </p:spTree>
    <p:extLst>
      <p:ext uri="{BB962C8B-B14F-4D97-AF65-F5344CB8AC3E}">
        <p14:creationId xmlns:p14="http://schemas.microsoft.com/office/powerpoint/2010/main" val="24200525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139" y="1821600"/>
            <a:ext cx="3776662" cy="4273200"/>
          </a:xfrm>
        </p:spPr>
        <p:txBody>
          <a:bodyPr>
            <a:normAutofit/>
          </a:bodyPr>
          <a:lstStyle>
            <a:lvl1pPr>
              <a:lnSpc>
                <a:spcPts val="1800"/>
              </a:lnSpc>
              <a:defRPr sz="1600"/>
            </a:lvl1pPr>
            <a:lvl2pPr>
              <a:lnSpc>
                <a:spcPts val="1800"/>
              </a:lnSpc>
              <a:defRPr sz="1600"/>
            </a:lvl2pPr>
            <a:lvl3pPr>
              <a:lnSpc>
                <a:spcPts val="1800"/>
              </a:lnSpc>
              <a:defRPr sz="1600"/>
            </a:lvl3pPr>
            <a:lvl4pPr>
              <a:lnSpc>
                <a:spcPts val="1800"/>
              </a:lnSpc>
              <a:defRPr sz="1600"/>
            </a:lvl4pPr>
            <a:lvl5pPr>
              <a:lnSpc>
                <a:spcPts val="1800"/>
              </a:lnSpc>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US">
                <a:solidFill>
                  <a:srgbClr val="414042"/>
                </a:solidFill>
              </a:rPr>
              <a:t>ICG Confidential</a:t>
            </a:r>
            <a:endParaRPr lang="en-GB" dirty="0">
              <a:solidFill>
                <a:srgbClr val="414042"/>
              </a:solidFill>
            </a:endParaRPr>
          </a:p>
        </p:txBody>
      </p:sp>
      <p:sp>
        <p:nvSpPr>
          <p:cNvPr id="6" name="Footer Placeholder 5"/>
          <p:cNvSpPr>
            <a:spLocks noGrp="1"/>
          </p:cNvSpPr>
          <p:nvPr>
            <p:ph type="ftr" sz="quarter" idx="11"/>
          </p:nvPr>
        </p:nvSpPr>
        <p:spPr/>
        <p:txBody>
          <a:bodyPr/>
          <a:lstStyle/>
          <a:p>
            <a:r>
              <a:rPr lang="en-GB">
                <a:solidFill>
                  <a:srgbClr val="414042"/>
                </a:solidFill>
              </a:rPr>
              <a:t>Pensions 101</a:t>
            </a:r>
            <a:endParaRPr lang="en-GB" dirty="0">
              <a:solidFill>
                <a:srgbClr val="414042"/>
              </a:solidFill>
            </a:endParaRPr>
          </a:p>
        </p:txBody>
      </p:sp>
      <p:sp>
        <p:nvSpPr>
          <p:cNvPr id="7" name="Slide Number Placeholder 6"/>
          <p:cNvSpPr>
            <a:spLocks noGrp="1"/>
          </p:cNvSpPr>
          <p:nvPr>
            <p:ph type="sldNum" sz="quarter" idx="12"/>
          </p:nvPr>
        </p:nvSpPr>
        <p:spPr/>
        <p:txBody>
          <a:bodyPr/>
          <a:lstStyle/>
          <a:p>
            <a:pPr algn="r"/>
            <a:r>
              <a:rPr lang="en-GB" dirty="0">
                <a:solidFill>
                  <a:srgbClr val="414042"/>
                </a:solidFill>
              </a:rPr>
              <a:t>Page </a:t>
            </a:r>
            <a:fld id="{B13B5175-59AA-4FF7-8920-C0EC6C0A998F}" type="slidenum">
              <a:rPr lang="en-GB" smtClean="0">
                <a:solidFill>
                  <a:srgbClr val="414042"/>
                </a:solidFill>
              </a:rPr>
              <a:pPr algn="r"/>
              <a:t>‹#›</a:t>
            </a:fld>
            <a:endParaRPr lang="en-GB" dirty="0">
              <a:solidFill>
                <a:srgbClr val="414042"/>
              </a:solidFill>
            </a:endParaRPr>
          </a:p>
        </p:txBody>
      </p:sp>
      <p:sp>
        <p:nvSpPr>
          <p:cNvPr id="9" name="Picture Placeholder 8"/>
          <p:cNvSpPr>
            <a:spLocks noGrp="1"/>
          </p:cNvSpPr>
          <p:nvPr>
            <p:ph type="pic" sz="quarter" idx="13"/>
          </p:nvPr>
        </p:nvSpPr>
        <p:spPr>
          <a:xfrm>
            <a:off x="4889256" y="1821600"/>
            <a:ext cx="3787200" cy="2811600"/>
          </a:xfrm>
          <a:solidFill>
            <a:schemeClr val="accent6"/>
          </a:solidFill>
        </p:spPr>
        <p:txBody>
          <a:bodyPr anchor="ctr">
            <a:normAutofit/>
          </a:bodyPr>
          <a:lstStyle>
            <a:lvl1pPr algn="ctr">
              <a:defRPr sz="1800"/>
            </a:lvl1pPr>
          </a:lstStyle>
          <a:p>
            <a:endParaRPr lang="en-GB" dirty="0"/>
          </a:p>
        </p:txBody>
      </p:sp>
      <p:sp>
        <p:nvSpPr>
          <p:cNvPr id="12" name="TextBox 11"/>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0"/>
            <a:ext cx="361604" cy="361604"/>
          </a:xfrm>
          <a:prstGeom prst="rect">
            <a:avLst/>
          </a:prstGeom>
        </p:spPr>
      </p:pic>
    </p:spTree>
    <p:extLst>
      <p:ext uri="{BB962C8B-B14F-4D97-AF65-F5344CB8AC3E}">
        <p14:creationId xmlns:p14="http://schemas.microsoft.com/office/powerpoint/2010/main" val="33385310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Date Placeholder 6"/>
          <p:cNvSpPr>
            <a:spLocks noGrp="1"/>
          </p:cNvSpPr>
          <p:nvPr>
            <p:ph type="dt" sz="half" idx="10"/>
          </p:nvPr>
        </p:nvSpPr>
        <p:spPr>
          <a:xfrm>
            <a:off x="2102401" y="6397624"/>
            <a:ext cx="1115696" cy="144000"/>
          </a:xfrm>
        </p:spPr>
        <p:txBody>
          <a:bodyPr/>
          <a:lstStyle/>
          <a:p>
            <a:r>
              <a:rPr lang="en-US">
                <a:solidFill>
                  <a:srgbClr val="414042"/>
                </a:solidFill>
              </a:rPr>
              <a:t>ICG Confidential</a:t>
            </a:r>
            <a:endParaRPr lang="en-GB" dirty="0">
              <a:solidFill>
                <a:srgbClr val="414042"/>
              </a:solidFill>
            </a:endParaRPr>
          </a:p>
        </p:txBody>
      </p:sp>
      <p:sp>
        <p:nvSpPr>
          <p:cNvPr id="7" name="Footer Placeholder 7"/>
          <p:cNvSpPr>
            <a:spLocks noGrp="1"/>
          </p:cNvSpPr>
          <p:nvPr>
            <p:ph type="ftr" sz="quarter" idx="11"/>
          </p:nvPr>
        </p:nvSpPr>
        <p:spPr>
          <a:xfrm>
            <a:off x="3420000" y="6386858"/>
            <a:ext cx="3909760" cy="144000"/>
          </a:xfrm>
        </p:spPr>
        <p:txBody>
          <a:bodyPr/>
          <a:lstStyle/>
          <a:p>
            <a:r>
              <a:rPr lang="en-GB">
                <a:solidFill>
                  <a:srgbClr val="414042"/>
                </a:solidFill>
              </a:rPr>
              <a:t>Pensions 101</a:t>
            </a:r>
            <a:endParaRPr lang="en-GB" dirty="0">
              <a:solidFill>
                <a:srgbClr val="414042"/>
              </a:solidFill>
            </a:endParaRPr>
          </a:p>
        </p:txBody>
      </p:sp>
      <p:sp>
        <p:nvSpPr>
          <p:cNvPr id="8" name="Slide Number Placeholder 8"/>
          <p:cNvSpPr>
            <a:spLocks noGrp="1"/>
          </p:cNvSpPr>
          <p:nvPr>
            <p:ph type="sldNum" sz="quarter" idx="12"/>
          </p:nvPr>
        </p:nvSpPr>
        <p:spPr>
          <a:xfrm>
            <a:off x="7668344" y="6400800"/>
            <a:ext cx="1024806" cy="144000"/>
          </a:xfrm>
        </p:spPr>
        <p:txBody>
          <a:bodyPr/>
          <a:lstStyle/>
          <a:p>
            <a:pPr algn="r"/>
            <a:r>
              <a:rPr lang="en-GB" dirty="0">
                <a:solidFill>
                  <a:srgbClr val="414042"/>
                </a:solidFill>
              </a:rPr>
              <a:t>Page </a:t>
            </a:r>
            <a:fld id="{B13B5175-59AA-4FF7-8920-C0EC6C0A998F}" type="slidenum">
              <a:rPr lang="en-GB" smtClean="0">
                <a:solidFill>
                  <a:srgbClr val="414042"/>
                </a:solidFill>
              </a:rPr>
              <a:pPr algn="r"/>
              <a:t>‹#›</a:t>
            </a:fld>
            <a:endParaRPr lang="en-GB" dirty="0">
              <a:solidFill>
                <a:srgbClr val="414042"/>
              </a:solidFill>
            </a:endParaRPr>
          </a:p>
        </p:txBody>
      </p:sp>
      <p:sp>
        <p:nvSpPr>
          <p:cNvPr id="9" name="Picture Placeholder 8"/>
          <p:cNvSpPr>
            <a:spLocks noGrp="1"/>
          </p:cNvSpPr>
          <p:nvPr>
            <p:ph type="pic" sz="quarter" idx="13"/>
          </p:nvPr>
        </p:nvSpPr>
        <p:spPr>
          <a:xfrm>
            <a:off x="719139" y="1340768"/>
            <a:ext cx="7957318" cy="4856400"/>
          </a:xfrm>
          <a:solidFill>
            <a:schemeClr val="accent6"/>
          </a:solidFill>
        </p:spPr>
        <p:txBody>
          <a:bodyPr anchor="ctr">
            <a:normAutofit/>
          </a:bodyPr>
          <a:lstStyle>
            <a:lvl1pPr algn="ctr">
              <a:defRPr sz="1800"/>
            </a:lvl1pPr>
          </a:lstStyle>
          <a:p>
            <a:endParaRPr lang="en-GB" dirty="0"/>
          </a:p>
        </p:txBody>
      </p:sp>
      <p:sp>
        <p:nvSpPr>
          <p:cNvPr id="10" name="TextBox 9"/>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0"/>
            <a:ext cx="361604" cy="361604"/>
          </a:xfrm>
          <a:prstGeom prst="rect">
            <a:avLst/>
          </a:prstGeom>
        </p:spPr>
      </p:pic>
    </p:spTree>
    <p:extLst>
      <p:ext uri="{BB962C8B-B14F-4D97-AF65-F5344CB8AC3E}">
        <p14:creationId xmlns:p14="http://schemas.microsoft.com/office/powerpoint/2010/main" val="1030671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Divider Slide">
    <p:spTree>
      <p:nvGrpSpPr>
        <p:cNvPr id="1" name=""/>
        <p:cNvGrpSpPr/>
        <p:nvPr/>
      </p:nvGrpSpPr>
      <p:grpSpPr>
        <a:xfrm>
          <a:off x="0" y="0"/>
          <a:ext cx="0" cy="0"/>
          <a:chOff x="0" y="0"/>
          <a:chExt cx="0" cy="0"/>
        </a:xfrm>
      </p:grpSpPr>
      <p:sp>
        <p:nvSpPr>
          <p:cNvPr id="12" name="Rectangle 11"/>
          <p:cNvSpPr/>
          <p:nvPr userDrawn="1"/>
        </p:nvSpPr>
        <p:spPr>
          <a:xfrm>
            <a:off x="683568" y="1989208"/>
            <a:ext cx="6552000" cy="3312000"/>
          </a:xfrm>
          <a:prstGeom prst="rect">
            <a:avLst/>
          </a:prstGeom>
          <a:gradFill flip="none" rotWithShape="1">
            <a:gsLst>
              <a:gs pos="4000">
                <a:srgbClr val="C40063">
                  <a:lumMod val="98000"/>
                  <a:lumOff val="2000"/>
                  <a:alpha val="90000"/>
                </a:srgbClr>
              </a:gs>
              <a:gs pos="64000">
                <a:srgbClr val="D71920">
                  <a:lumMod val="99000"/>
                  <a:lumOff val="1000"/>
                  <a:alpha val="90000"/>
                </a:srgb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1"/>
          <p:cNvSpPr>
            <a:spLocks noGrp="1"/>
          </p:cNvSpPr>
          <p:nvPr>
            <p:ph type="ctrTitle"/>
          </p:nvPr>
        </p:nvSpPr>
        <p:spPr>
          <a:xfrm>
            <a:off x="834888" y="2095200"/>
            <a:ext cx="6257393" cy="1045768"/>
          </a:xfrm>
        </p:spPr>
        <p:txBody>
          <a:bodyPr lIns="0" tIns="0" rIns="0">
            <a:noAutofit/>
          </a:bodyPr>
          <a:lstStyle>
            <a:lvl1pPr marL="993775" indent="-993775">
              <a:lnSpc>
                <a:spcPts val="7000"/>
              </a:lnSpc>
              <a:buFont typeface="+mj-lt"/>
              <a:buAutoNum type="arabicPeriod"/>
              <a:defRPr sz="60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834888" y="3074400"/>
            <a:ext cx="6257393" cy="2016224"/>
          </a:xfrm>
        </p:spPr>
        <p:txBody>
          <a:bodyPr lIns="0" tIns="0" rIns="0">
            <a:normAutofit/>
          </a:bodyPr>
          <a:lstStyle>
            <a:lvl1pPr marL="0" indent="0" algn="l">
              <a:lnSpc>
                <a:spcPts val="4300"/>
              </a:lnSpc>
              <a:spcAft>
                <a:spcPts val="0"/>
              </a:spcAft>
              <a:buNone/>
              <a:defRPr sz="3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2"/>
            <a:ext cx="361621" cy="361621"/>
          </a:xfrm>
          <a:prstGeom prst="rect">
            <a:avLst/>
          </a:prstGeom>
        </p:spPr>
      </p:pic>
      <p:sp>
        <p:nvSpPr>
          <p:cNvPr id="13" name="Date Placeholder 3"/>
          <p:cNvSpPr>
            <a:spLocks noGrp="1"/>
          </p:cNvSpPr>
          <p:nvPr>
            <p:ph type="dt" sz="half" idx="10"/>
          </p:nvPr>
        </p:nvSpPr>
        <p:spPr>
          <a:xfrm>
            <a:off x="2102401" y="6397624"/>
            <a:ext cx="1115696" cy="144000"/>
          </a:xfrm>
        </p:spPr>
        <p:txBody>
          <a:bodyPr/>
          <a:lstStyle/>
          <a:p>
            <a:r>
              <a:rPr lang="en-US"/>
              <a:t>ICG Confidential</a:t>
            </a:r>
            <a:endParaRPr lang="en-GB" dirty="0"/>
          </a:p>
        </p:txBody>
      </p:sp>
      <p:sp>
        <p:nvSpPr>
          <p:cNvPr id="14" name="Footer Placeholder 4"/>
          <p:cNvSpPr>
            <a:spLocks noGrp="1"/>
          </p:cNvSpPr>
          <p:nvPr>
            <p:ph type="ftr" sz="quarter" idx="11"/>
          </p:nvPr>
        </p:nvSpPr>
        <p:spPr>
          <a:xfrm>
            <a:off x="3420000" y="6386858"/>
            <a:ext cx="3909760" cy="144000"/>
          </a:xfrm>
        </p:spPr>
        <p:txBody>
          <a:bodyPr/>
          <a:lstStyle/>
          <a:p>
            <a:r>
              <a:rPr lang="en-GB"/>
              <a:t>Pensions 101</a:t>
            </a:r>
            <a:endParaRPr lang="en-GB" dirty="0"/>
          </a:p>
        </p:txBody>
      </p:sp>
      <p:sp>
        <p:nvSpPr>
          <p:cNvPr id="15" name="Slide Number Placeholder 5"/>
          <p:cNvSpPr>
            <a:spLocks noGrp="1"/>
          </p:cNvSpPr>
          <p:nvPr>
            <p:ph type="sldNum" sz="quarter" idx="12"/>
          </p:nvPr>
        </p:nvSpPr>
        <p:spPr>
          <a:xfrm>
            <a:off x="7668344" y="6400800"/>
            <a:ext cx="1024806" cy="144000"/>
          </a:xfrm>
        </p:spPr>
        <p:txBody>
          <a:bodyPr/>
          <a:lstStyle>
            <a:lvl1pPr algn="r">
              <a:defRPr/>
            </a:lvl1pPr>
          </a:lstStyle>
          <a:p>
            <a:r>
              <a:rPr lang="en-GB" dirty="0"/>
              <a:t>Page </a:t>
            </a:r>
            <a:fld id="{B13B5175-59AA-4FF7-8920-C0EC6C0A998F}" type="slidenum">
              <a:rPr lang="en-GB" smtClean="0"/>
              <a:pPr/>
              <a:t>‹#›</a:t>
            </a:fld>
            <a:endParaRPr lang="en-GB" dirty="0"/>
          </a:p>
        </p:txBody>
      </p:sp>
      <p:sp>
        <p:nvSpPr>
          <p:cNvPr id="16" name="TextBox 15"/>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chemeClr val="tx2"/>
                </a:solidFill>
              </a:rPr>
              <a:t>Strictly Financial </a:t>
            </a:r>
          </a:p>
        </p:txBody>
      </p:sp>
    </p:spTree>
    <p:extLst>
      <p:ext uri="{BB962C8B-B14F-4D97-AF65-F5344CB8AC3E}">
        <p14:creationId xmlns:p14="http://schemas.microsoft.com/office/powerpoint/2010/main" val="19060597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6819" y="5992546"/>
            <a:ext cx="5591556" cy="528066"/>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4000" y="4824000"/>
            <a:ext cx="576000" cy="576000"/>
          </a:xfrm>
          <a:prstGeom prst="rect">
            <a:avLst/>
          </a:prstGeom>
        </p:spPr>
      </p:pic>
    </p:spTree>
    <p:extLst>
      <p:ext uri="{BB962C8B-B14F-4D97-AF65-F5344CB8AC3E}">
        <p14:creationId xmlns:p14="http://schemas.microsoft.com/office/powerpoint/2010/main" val="4180290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28401" y="2185201"/>
            <a:ext cx="6042143" cy="883760"/>
          </a:xfrm>
        </p:spPr>
        <p:txBody>
          <a:bodyPr>
            <a:normAutofit/>
          </a:bodyPr>
          <a:lstStyle>
            <a:lvl1pPr>
              <a:defRPr sz="2800"/>
            </a:lvl1pPr>
          </a:lstStyle>
          <a:p>
            <a:r>
              <a:rPr lang="en-US"/>
              <a:t>Click to edit Master title style</a:t>
            </a:r>
            <a:endParaRPr lang="en-GB"/>
          </a:p>
        </p:txBody>
      </p:sp>
      <p:sp>
        <p:nvSpPr>
          <p:cNvPr id="3" name="Subtitle 2"/>
          <p:cNvSpPr>
            <a:spLocks noGrp="1"/>
          </p:cNvSpPr>
          <p:nvPr>
            <p:ph type="subTitle" idx="1"/>
          </p:nvPr>
        </p:nvSpPr>
        <p:spPr>
          <a:xfrm>
            <a:off x="2228401" y="3160800"/>
            <a:ext cx="6042143" cy="865290"/>
          </a:xfrm>
        </p:spPr>
        <p:txBody>
          <a:bodyPr>
            <a:normAutofit/>
          </a:bodyPr>
          <a:lstStyle>
            <a:lvl1pPr marL="0" indent="0" algn="l">
              <a:lnSpc>
                <a:spcPts val="2300"/>
              </a:lnSpc>
              <a:spcAft>
                <a:spcPts val="0"/>
              </a:spcAft>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38" y="575273"/>
            <a:ext cx="723207" cy="723207"/>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28401" y="576000"/>
            <a:ext cx="2019993" cy="232756"/>
          </a:xfrm>
          <a:prstGeom prst="rect">
            <a:avLst/>
          </a:prstGeom>
        </p:spPr>
      </p:pic>
      <p:sp>
        <p:nvSpPr>
          <p:cNvPr id="13" name="Text Placeholder 12"/>
          <p:cNvSpPr>
            <a:spLocks noGrp="1"/>
          </p:cNvSpPr>
          <p:nvPr>
            <p:ph type="body" sz="quarter" idx="13"/>
          </p:nvPr>
        </p:nvSpPr>
        <p:spPr>
          <a:xfrm>
            <a:off x="2228401" y="4154400"/>
            <a:ext cx="6042143" cy="792088"/>
          </a:xfrm>
        </p:spPr>
        <p:txBody>
          <a:bodyPr/>
          <a:lstStyle>
            <a:lvl1pPr>
              <a:lnSpc>
                <a:spcPct val="100000"/>
              </a:lnSpc>
              <a:defRPr sz="1600"/>
            </a:lvl1pPr>
            <a:lvl2pPr marL="0" indent="0">
              <a:lnSpc>
                <a:spcPts val="1800"/>
              </a:lnSpc>
              <a:buFontTx/>
              <a:buNone/>
              <a:defRPr sz="1600"/>
            </a:lvl2pPr>
            <a:lvl3pPr marL="211137" indent="0">
              <a:lnSpc>
                <a:spcPts val="1800"/>
              </a:lnSpc>
              <a:buFontTx/>
              <a:buNone/>
              <a:defRPr sz="1600"/>
            </a:lvl3pPr>
            <a:lvl4pPr marL="422275" indent="0">
              <a:lnSpc>
                <a:spcPts val="1800"/>
              </a:lnSpc>
              <a:buFontTx/>
              <a:buNone/>
              <a:defRPr sz="1600"/>
            </a:lvl4pPr>
            <a:lvl5pPr marL="665162" indent="0">
              <a:lnSpc>
                <a:spcPts val="1800"/>
              </a:lnSpc>
              <a:buFontTx/>
              <a:buNone/>
              <a:defRPr sz="1600"/>
            </a:lvl5pPr>
          </a:lstStyle>
          <a:p>
            <a:pPr lvl="0"/>
            <a:r>
              <a:rPr lang="en-US"/>
              <a:t>Click to edit Master text styles</a:t>
            </a:r>
          </a:p>
        </p:txBody>
      </p:sp>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0001" y="6084002"/>
            <a:ext cx="2277687" cy="353291"/>
          </a:xfrm>
          <a:prstGeom prst="rect">
            <a:avLst/>
          </a:prstGeom>
        </p:spPr>
      </p:pic>
      <p:pic>
        <p:nvPicPr>
          <p:cNvPr id="15" name="Picture 1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441201" y="6292800"/>
            <a:ext cx="1155469" cy="112222"/>
          </a:xfrm>
          <a:prstGeom prst="rect">
            <a:avLst/>
          </a:prstGeom>
        </p:spPr>
      </p:pic>
      <p:sp>
        <p:nvSpPr>
          <p:cNvPr id="16" name="Text Placeholder 12"/>
          <p:cNvSpPr>
            <a:spLocks noGrp="1"/>
          </p:cNvSpPr>
          <p:nvPr>
            <p:ph type="body" sz="quarter" idx="14"/>
          </p:nvPr>
        </p:nvSpPr>
        <p:spPr>
          <a:xfrm>
            <a:off x="5796137" y="576000"/>
            <a:ext cx="2897014" cy="792088"/>
          </a:xfrm>
        </p:spPr>
        <p:txBody>
          <a:bodyPr>
            <a:normAutofit/>
          </a:bodyPr>
          <a:lstStyle>
            <a:lvl1pPr algn="r">
              <a:lnSpc>
                <a:spcPct val="100000"/>
              </a:lnSpc>
              <a:defRPr sz="1600" b="1" cap="all" baseline="0">
                <a:solidFill>
                  <a:schemeClr val="accent3"/>
                </a:solidFill>
              </a:defRPr>
            </a:lvl1pPr>
            <a:lvl2pPr marL="0" indent="0">
              <a:lnSpc>
                <a:spcPts val="1800"/>
              </a:lnSpc>
              <a:buFontTx/>
              <a:buNone/>
              <a:defRPr sz="1600"/>
            </a:lvl2pPr>
            <a:lvl3pPr marL="211137" indent="0">
              <a:lnSpc>
                <a:spcPts val="1800"/>
              </a:lnSpc>
              <a:buFontTx/>
              <a:buNone/>
              <a:defRPr sz="1600"/>
            </a:lvl3pPr>
            <a:lvl4pPr marL="422275" indent="0">
              <a:lnSpc>
                <a:spcPts val="1800"/>
              </a:lnSpc>
              <a:buFontTx/>
              <a:buNone/>
              <a:defRPr sz="1600"/>
            </a:lvl4pPr>
            <a:lvl5pPr marL="665162" indent="0">
              <a:lnSpc>
                <a:spcPts val="1800"/>
              </a:lnSpc>
              <a:buFontTx/>
              <a:buNone/>
              <a:defRPr sz="1600"/>
            </a:lvl5pPr>
          </a:lstStyle>
          <a:p>
            <a:pPr lvl="0"/>
            <a:r>
              <a:rPr lang="en-US"/>
              <a:t>Click to edit Master text styles</a:t>
            </a:r>
          </a:p>
        </p:txBody>
      </p:sp>
    </p:spTree>
    <p:extLst>
      <p:ext uri="{BB962C8B-B14F-4D97-AF65-F5344CB8AC3E}">
        <p14:creationId xmlns:p14="http://schemas.microsoft.com/office/powerpoint/2010/main" val="40461910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2051720" y="1989208"/>
            <a:ext cx="6552000" cy="3312000"/>
          </a:xfrm>
          <a:prstGeom prst="rect">
            <a:avLst/>
          </a:prstGeom>
          <a:gradFill flip="none" rotWithShape="1">
            <a:gsLst>
              <a:gs pos="4000">
                <a:srgbClr val="C40063">
                  <a:lumMod val="98000"/>
                  <a:lumOff val="2000"/>
                </a:srgbClr>
              </a:gs>
              <a:gs pos="64000">
                <a:srgbClr val="D71920">
                  <a:lumMod val="99000"/>
                  <a:lumOff val="1000"/>
                </a:srgb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2" name="Title 1"/>
          <p:cNvSpPr>
            <a:spLocks noGrp="1"/>
          </p:cNvSpPr>
          <p:nvPr>
            <p:ph type="ctrTitle"/>
          </p:nvPr>
        </p:nvSpPr>
        <p:spPr>
          <a:xfrm>
            <a:off x="2228401" y="2185201"/>
            <a:ext cx="6042143" cy="883760"/>
          </a:xfrm>
        </p:spPr>
        <p:txBody>
          <a:bodyPr>
            <a:normAutofit/>
          </a:bodyPr>
          <a:lstStyle>
            <a:lvl1pPr>
              <a:defRPr sz="28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2228401" y="3160800"/>
            <a:ext cx="6042143" cy="865290"/>
          </a:xfrm>
        </p:spPr>
        <p:txBody>
          <a:bodyPr>
            <a:normAutofit/>
          </a:bodyPr>
          <a:lstStyle>
            <a:lvl1pPr marL="0" indent="0" algn="l">
              <a:lnSpc>
                <a:spcPts val="2300"/>
              </a:lnSpc>
              <a:spcAft>
                <a:spcPts val="0"/>
              </a:spcAft>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38" y="575273"/>
            <a:ext cx="723207" cy="723207"/>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28401" y="576000"/>
            <a:ext cx="2019993" cy="232756"/>
          </a:xfrm>
          <a:prstGeom prst="rect">
            <a:avLst/>
          </a:prstGeom>
        </p:spPr>
      </p:pic>
      <p:sp>
        <p:nvSpPr>
          <p:cNvPr id="13" name="Text Placeholder 12"/>
          <p:cNvSpPr>
            <a:spLocks noGrp="1"/>
          </p:cNvSpPr>
          <p:nvPr>
            <p:ph type="body" sz="quarter" idx="13"/>
          </p:nvPr>
        </p:nvSpPr>
        <p:spPr>
          <a:xfrm>
            <a:off x="2228401" y="4154400"/>
            <a:ext cx="6042143" cy="792088"/>
          </a:xfrm>
        </p:spPr>
        <p:txBody>
          <a:bodyPr/>
          <a:lstStyle>
            <a:lvl1pPr>
              <a:lnSpc>
                <a:spcPct val="100000"/>
              </a:lnSpc>
              <a:defRPr sz="1600">
                <a:solidFill>
                  <a:schemeClr val="bg1"/>
                </a:solidFill>
              </a:defRPr>
            </a:lvl1pPr>
            <a:lvl2pPr marL="0" indent="0">
              <a:lnSpc>
                <a:spcPts val="1800"/>
              </a:lnSpc>
              <a:buFontTx/>
              <a:buNone/>
              <a:defRPr sz="1600"/>
            </a:lvl2pPr>
            <a:lvl3pPr marL="211137" indent="0">
              <a:lnSpc>
                <a:spcPts val="1800"/>
              </a:lnSpc>
              <a:buFontTx/>
              <a:buNone/>
              <a:defRPr sz="1600"/>
            </a:lvl3pPr>
            <a:lvl4pPr marL="422275" indent="0">
              <a:lnSpc>
                <a:spcPts val="1800"/>
              </a:lnSpc>
              <a:buFontTx/>
              <a:buNone/>
              <a:defRPr sz="1600"/>
            </a:lvl4pPr>
            <a:lvl5pPr marL="665162" indent="0">
              <a:lnSpc>
                <a:spcPts val="1800"/>
              </a:lnSpc>
              <a:buFontTx/>
              <a:buNone/>
              <a:defRPr sz="1600"/>
            </a:lvl5pPr>
          </a:lstStyle>
          <a:p>
            <a:pPr lvl="0"/>
            <a:r>
              <a:rPr lang="en-US"/>
              <a:t>Click to edit Master text styles</a:t>
            </a:r>
          </a:p>
        </p:txBody>
      </p:sp>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0001" y="6084002"/>
            <a:ext cx="2277687" cy="353291"/>
          </a:xfrm>
          <a:prstGeom prst="rect">
            <a:avLst/>
          </a:prstGeom>
        </p:spPr>
      </p:pic>
      <p:pic>
        <p:nvPicPr>
          <p:cNvPr id="15" name="Picture 1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441201" y="6292800"/>
            <a:ext cx="1155469" cy="112222"/>
          </a:xfrm>
          <a:prstGeom prst="rect">
            <a:avLst/>
          </a:prstGeom>
        </p:spPr>
      </p:pic>
      <p:sp>
        <p:nvSpPr>
          <p:cNvPr id="12" name="Text Placeholder 12"/>
          <p:cNvSpPr>
            <a:spLocks noGrp="1"/>
          </p:cNvSpPr>
          <p:nvPr>
            <p:ph type="body" sz="quarter" idx="14"/>
          </p:nvPr>
        </p:nvSpPr>
        <p:spPr>
          <a:xfrm>
            <a:off x="5796137" y="576000"/>
            <a:ext cx="2897014" cy="792088"/>
          </a:xfrm>
        </p:spPr>
        <p:txBody>
          <a:bodyPr>
            <a:normAutofit/>
          </a:bodyPr>
          <a:lstStyle>
            <a:lvl1pPr algn="r">
              <a:lnSpc>
                <a:spcPct val="100000"/>
              </a:lnSpc>
              <a:defRPr sz="1600" b="1" cap="all" baseline="0">
                <a:solidFill>
                  <a:schemeClr val="accent3"/>
                </a:solidFill>
              </a:defRPr>
            </a:lvl1pPr>
            <a:lvl2pPr marL="0" indent="0">
              <a:lnSpc>
                <a:spcPts val="1800"/>
              </a:lnSpc>
              <a:buFontTx/>
              <a:buNone/>
              <a:defRPr sz="1600"/>
            </a:lvl2pPr>
            <a:lvl3pPr marL="211137" indent="0">
              <a:lnSpc>
                <a:spcPts val="1800"/>
              </a:lnSpc>
              <a:buFontTx/>
              <a:buNone/>
              <a:defRPr sz="1600"/>
            </a:lvl3pPr>
            <a:lvl4pPr marL="422275" indent="0">
              <a:lnSpc>
                <a:spcPts val="1800"/>
              </a:lnSpc>
              <a:buFontTx/>
              <a:buNone/>
              <a:defRPr sz="1600"/>
            </a:lvl4pPr>
            <a:lvl5pPr marL="665162" indent="0">
              <a:lnSpc>
                <a:spcPts val="1800"/>
              </a:lnSpc>
              <a:buFontTx/>
              <a:buNone/>
              <a:defRPr sz="1600"/>
            </a:lvl5pPr>
          </a:lstStyle>
          <a:p>
            <a:pPr lvl="0"/>
            <a:r>
              <a:rPr lang="en-US"/>
              <a:t>Click to edit Master text styles</a:t>
            </a:r>
          </a:p>
        </p:txBody>
      </p:sp>
    </p:spTree>
    <p:extLst>
      <p:ext uri="{BB962C8B-B14F-4D97-AF65-F5344CB8AC3E}">
        <p14:creationId xmlns:p14="http://schemas.microsoft.com/office/powerpoint/2010/main" val="15955874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Divider Slide">
    <p:spTree>
      <p:nvGrpSpPr>
        <p:cNvPr id="1" name=""/>
        <p:cNvGrpSpPr/>
        <p:nvPr/>
      </p:nvGrpSpPr>
      <p:grpSpPr>
        <a:xfrm>
          <a:off x="0" y="0"/>
          <a:ext cx="0" cy="0"/>
          <a:chOff x="0" y="0"/>
          <a:chExt cx="0" cy="0"/>
        </a:xfrm>
      </p:grpSpPr>
      <p:sp>
        <p:nvSpPr>
          <p:cNvPr id="12" name="Rectangle 11"/>
          <p:cNvSpPr/>
          <p:nvPr userDrawn="1"/>
        </p:nvSpPr>
        <p:spPr>
          <a:xfrm>
            <a:off x="683568" y="1989208"/>
            <a:ext cx="6552000" cy="3312000"/>
          </a:xfrm>
          <a:prstGeom prst="rect">
            <a:avLst/>
          </a:prstGeom>
          <a:gradFill flip="none" rotWithShape="1">
            <a:gsLst>
              <a:gs pos="4000">
                <a:srgbClr val="C40063">
                  <a:lumMod val="98000"/>
                  <a:lumOff val="2000"/>
                  <a:alpha val="90000"/>
                </a:srgbClr>
              </a:gs>
              <a:gs pos="64000">
                <a:srgbClr val="D71920">
                  <a:lumMod val="99000"/>
                  <a:lumOff val="1000"/>
                  <a:alpha val="90000"/>
                </a:srgb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2" name="Title 1"/>
          <p:cNvSpPr>
            <a:spLocks noGrp="1"/>
          </p:cNvSpPr>
          <p:nvPr>
            <p:ph type="ctrTitle"/>
          </p:nvPr>
        </p:nvSpPr>
        <p:spPr>
          <a:xfrm>
            <a:off x="834888" y="2095200"/>
            <a:ext cx="6257393" cy="1045768"/>
          </a:xfrm>
        </p:spPr>
        <p:txBody>
          <a:bodyPr lIns="0" tIns="0" rIns="0">
            <a:noAutofit/>
          </a:bodyPr>
          <a:lstStyle>
            <a:lvl1pPr marL="993775" indent="-993775">
              <a:lnSpc>
                <a:spcPts val="7000"/>
              </a:lnSpc>
              <a:buFont typeface="+mj-lt"/>
              <a:buAutoNum type="arabicPeriod"/>
              <a:defRPr sz="60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834888" y="3074400"/>
            <a:ext cx="6257393" cy="2016224"/>
          </a:xfrm>
        </p:spPr>
        <p:txBody>
          <a:bodyPr lIns="0" tIns="0" rIns="0">
            <a:normAutofit/>
          </a:bodyPr>
          <a:lstStyle>
            <a:lvl1pPr marL="0" indent="0" algn="l">
              <a:lnSpc>
                <a:spcPts val="4300"/>
              </a:lnSpc>
              <a:spcAft>
                <a:spcPts val="0"/>
              </a:spcAft>
              <a:buNone/>
              <a:defRPr sz="3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2"/>
            <a:ext cx="361621" cy="361621"/>
          </a:xfrm>
          <a:prstGeom prst="rect">
            <a:avLst/>
          </a:prstGeom>
        </p:spPr>
      </p:pic>
      <p:sp>
        <p:nvSpPr>
          <p:cNvPr id="13" name="Date Placeholder 3"/>
          <p:cNvSpPr>
            <a:spLocks noGrp="1"/>
          </p:cNvSpPr>
          <p:nvPr>
            <p:ph type="dt" sz="half" idx="10"/>
          </p:nvPr>
        </p:nvSpPr>
        <p:spPr>
          <a:xfrm>
            <a:off x="2102401" y="6397624"/>
            <a:ext cx="1115696" cy="144000"/>
          </a:xfrm>
        </p:spPr>
        <p:txBody>
          <a:bodyPr/>
          <a:lstStyle/>
          <a:p>
            <a:r>
              <a:rPr lang="en-US">
                <a:solidFill>
                  <a:srgbClr val="414042"/>
                </a:solidFill>
              </a:rPr>
              <a:t>ICG Confidential</a:t>
            </a:r>
            <a:endParaRPr lang="en-GB" dirty="0">
              <a:solidFill>
                <a:srgbClr val="414042"/>
              </a:solidFill>
            </a:endParaRPr>
          </a:p>
        </p:txBody>
      </p:sp>
      <p:sp>
        <p:nvSpPr>
          <p:cNvPr id="14" name="Footer Placeholder 4"/>
          <p:cNvSpPr>
            <a:spLocks noGrp="1"/>
          </p:cNvSpPr>
          <p:nvPr>
            <p:ph type="ftr" sz="quarter" idx="11"/>
          </p:nvPr>
        </p:nvSpPr>
        <p:spPr>
          <a:xfrm>
            <a:off x="3420000" y="6386858"/>
            <a:ext cx="3909760" cy="144000"/>
          </a:xfrm>
        </p:spPr>
        <p:txBody>
          <a:bodyPr/>
          <a:lstStyle/>
          <a:p>
            <a:r>
              <a:rPr lang="en-GB">
                <a:solidFill>
                  <a:srgbClr val="414042"/>
                </a:solidFill>
              </a:rPr>
              <a:t>Pensions 101</a:t>
            </a:r>
            <a:endParaRPr lang="en-GB" dirty="0">
              <a:solidFill>
                <a:srgbClr val="414042"/>
              </a:solidFill>
            </a:endParaRPr>
          </a:p>
        </p:txBody>
      </p:sp>
      <p:sp>
        <p:nvSpPr>
          <p:cNvPr id="15" name="Slide Number Placeholder 5"/>
          <p:cNvSpPr>
            <a:spLocks noGrp="1"/>
          </p:cNvSpPr>
          <p:nvPr>
            <p:ph type="sldNum" sz="quarter" idx="12"/>
          </p:nvPr>
        </p:nvSpPr>
        <p:spPr>
          <a:xfrm>
            <a:off x="7668344" y="6400800"/>
            <a:ext cx="1024806" cy="144000"/>
          </a:xfrm>
        </p:spPr>
        <p:txBody>
          <a:bodyPr/>
          <a:lstStyle>
            <a:lvl1pPr algn="r">
              <a:defRPr/>
            </a:lvl1pPr>
          </a:lstStyle>
          <a:p>
            <a:r>
              <a:rPr lang="en-GB" dirty="0">
                <a:solidFill>
                  <a:srgbClr val="414042"/>
                </a:solidFill>
              </a:rPr>
              <a:t>Page </a:t>
            </a:r>
            <a:fld id="{B13B5175-59AA-4FF7-8920-C0EC6C0A998F}" type="slidenum">
              <a:rPr lang="en-GB" smtClean="0">
                <a:solidFill>
                  <a:srgbClr val="414042"/>
                </a:solidFill>
              </a:rPr>
              <a:pPr/>
              <a:t>‹#›</a:t>
            </a:fld>
            <a:endParaRPr lang="en-GB" dirty="0">
              <a:solidFill>
                <a:srgbClr val="414042"/>
              </a:solidFill>
            </a:endParaRPr>
          </a:p>
        </p:txBody>
      </p:sp>
      <p:sp>
        <p:nvSpPr>
          <p:cNvPr id="16" name="TextBox 15"/>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spTree>
    <p:extLst>
      <p:ext uri="{BB962C8B-B14F-4D97-AF65-F5344CB8AC3E}">
        <p14:creationId xmlns:p14="http://schemas.microsoft.com/office/powerpoint/2010/main" val="4403808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gradFill flip="none" rotWithShape="1">
            <a:gsLst>
              <a:gs pos="4000">
                <a:srgbClr val="C40063">
                  <a:lumMod val="98000"/>
                  <a:lumOff val="2000"/>
                </a:srgbClr>
              </a:gs>
              <a:gs pos="64000">
                <a:srgbClr val="D71920">
                  <a:lumMod val="99000"/>
                  <a:lumOff val="1000"/>
                </a:srgb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0" name="Rectangle 9"/>
          <p:cNvSpPr/>
          <p:nvPr userDrawn="1"/>
        </p:nvSpPr>
        <p:spPr>
          <a:xfrm>
            <a:off x="683568" y="1989208"/>
            <a:ext cx="6552000" cy="33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2" name="Title 1"/>
          <p:cNvSpPr>
            <a:spLocks noGrp="1"/>
          </p:cNvSpPr>
          <p:nvPr>
            <p:ph type="ctrTitle"/>
          </p:nvPr>
        </p:nvSpPr>
        <p:spPr>
          <a:xfrm>
            <a:off x="834888" y="2095200"/>
            <a:ext cx="6257393" cy="1045768"/>
          </a:xfrm>
        </p:spPr>
        <p:txBody>
          <a:bodyPr lIns="0" tIns="0" rIns="0">
            <a:noAutofit/>
          </a:bodyPr>
          <a:lstStyle>
            <a:lvl1pPr marL="993775" indent="-993775">
              <a:lnSpc>
                <a:spcPts val="7000"/>
              </a:lnSpc>
              <a:buFont typeface="+mj-lt"/>
              <a:buAutoNum type="arabicPeriod"/>
              <a:defRPr sz="6000">
                <a:solidFill>
                  <a:schemeClr val="tx1"/>
                </a:solidFill>
              </a:defRPr>
            </a:lvl1pPr>
          </a:lstStyle>
          <a:p>
            <a:r>
              <a:rPr lang="en-US"/>
              <a:t>Click to edit Master title style</a:t>
            </a:r>
            <a:endParaRPr lang="en-GB"/>
          </a:p>
        </p:txBody>
      </p:sp>
      <p:sp>
        <p:nvSpPr>
          <p:cNvPr id="3" name="Subtitle 2"/>
          <p:cNvSpPr>
            <a:spLocks noGrp="1"/>
          </p:cNvSpPr>
          <p:nvPr>
            <p:ph type="subTitle" idx="1"/>
          </p:nvPr>
        </p:nvSpPr>
        <p:spPr>
          <a:xfrm>
            <a:off x="834888" y="3074400"/>
            <a:ext cx="6257393" cy="2016224"/>
          </a:xfrm>
        </p:spPr>
        <p:txBody>
          <a:bodyPr lIns="0" tIns="0" rIns="0">
            <a:normAutofit/>
          </a:bodyPr>
          <a:lstStyle>
            <a:lvl1pPr marL="0" indent="0" algn="l">
              <a:lnSpc>
                <a:spcPts val="4300"/>
              </a:lnSpc>
              <a:spcAft>
                <a:spcPts val="0"/>
              </a:spcAft>
              <a:buNone/>
              <a:defRPr sz="36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2"/>
            <a:ext cx="361621" cy="361621"/>
          </a:xfrm>
          <a:prstGeom prst="rect">
            <a:avLst/>
          </a:prstGeom>
        </p:spPr>
      </p:pic>
      <p:sp>
        <p:nvSpPr>
          <p:cNvPr id="13" name="Date Placeholder 3"/>
          <p:cNvSpPr>
            <a:spLocks noGrp="1"/>
          </p:cNvSpPr>
          <p:nvPr>
            <p:ph type="dt" sz="half" idx="10"/>
          </p:nvPr>
        </p:nvSpPr>
        <p:spPr>
          <a:xfrm>
            <a:off x="2102401" y="6397624"/>
            <a:ext cx="1115696" cy="144000"/>
          </a:xfrm>
        </p:spPr>
        <p:txBody>
          <a:bodyPr/>
          <a:lstStyle/>
          <a:p>
            <a:r>
              <a:rPr lang="en-US">
                <a:solidFill>
                  <a:srgbClr val="414042"/>
                </a:solidFill>
              </a:rPr>
              <a:t>ICG Confidential</a:t>
            </a:r>
            <a:endParaRPr lang="en-GB" dirty="0">
              <a:solidFill>
                <a:srgbClr val="414042"/>
              </a:solidFill>
            </a:endParaRPr>
          </a:p>
        </p:txBody>
      </p:sp>
      <p:sp>
        <p:nvSpPr>
          <p:cNvPr id="14" name="Footer Placeholder 4"/>
          <p:cNvSpPr>
            <a:spLocks noGrp="1"/>
          </p:cNvSpPr>
          <p:nvPr>
            <p:ph type="ftr" sz="quarter" idx="11"/>
          </p:nvPr>
        </p:nvSpPr>
        <p:spPr>
          <a:xfrm>
            <a:off x="3420000" y="6386858"/>
            <a:ext cx="3909760" cy="144000"/>
          </a:xfrm>
        </p:spPr>
        <p:txBody>
          <a:bodyPr/>
          <a:lstStyle/>
          <a:p>
            <a:r>
              <a:rPr lang="en-GB">
                <a:solidFill>
                  <a:srgbClr val="414042"/>
                </a:solidFill>
              </a:rPr>
              <a:t>Pensions 101</a:t>
            </a:r>
            <a:endParaRPr lang="en-GB" dirty="0">
              <a:solidFill>
                <a:srgbClr val="414042"/>
              </a:solidFill>
            </a:endParaRPr>
          </a:p>
        </p:txBody>
      </p:sp>
      <p:sp>
        <p:nvSpPr>
          <p:cNvPr id="15" name="Slide Number Placeholder 5"/>
          <p:cNvSpPr>
            <a:spLocks noGrp="1"/>
          </p:cNvSpPr>
          <p:nvPr>
            <p:ph type="sldNum" sz="quarter" idx="12"/>
          </p:nvPr>
        </p:nvSpPr>
        <p:spPr>
          <a:xfrm>
            <a:off x="7668344" y="6400800"/>
            <a:ext cx="1024806" cy="144000"/>
          </a:xfrm>
        </p:spPr>
        <p:txBody>
          <a:bodyPr/>
          <a:lstStyle>
            <a:lvl1pPr algn="r">
              <a:defRPr/>
            </a:lvl1pPr>
          </a:lstStyle>
          <a:p>
            <a:r>
              <a:rPr lang="en-GB" dirty="0">
                <a:solidFill>
                  <a:srgbClr val="414042"/>
                </a:solidFill>
              </a:rPr>
              <a:t>Page </a:t>
            </a:r>
            <a:fld id="{B13B5175-59AA-4FF7-8920-C0EC6C0A998F}" type="slidenum">
              <a:rPr lang="en-GB" smtClean="0">
                <a:solidFill>
                  <a:srgbClr val="414042"/>
                </a:solidFill>
              </a:rPr>
              <a:pPr/>
              <a:t>‹#›</a:t>
            </a:fld>
            <a:endParaRPr lang="en-GB" dirty="0">
              <a:solidFill>
                <a:srgbClr val="414042"/>
              </a:solidFill>
            </a:endParaRPr>
          </a:p>
        </p:txBody>
      </p:sp>
      <p:sp>
        <p:nvSpPr>
          <p:cNvPr id="16" name="TextBox 15"/>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spTree>
    <p:extLst>
      <p:ext uri="{BB962C8B-B14F-4D97-AF65-F5344CB8AC3E}">
        <p14:creationId xmlns:p14="http://schemas.microsoft.com/office/powerpoint/2010/main" val="7950831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74128" cy="6876000"/>
          </a:xfrm>
          <a:prstGeom prst="rect">
            <a:avLst/>
          </a:prstGeom>
        </p:spPr>
      </p:pic>
      <p:sp>
        <p:nvSpPr>
          <p:cNvPr id="2" name="Title 1"/>
          <p:cNvSpPr>
            <a:spLocks noGrp="1"/>
          </p:cNvSpPr>
          <p:nvPr>
            <p:ph type="ctrTitle"/>
          </p:nvPr>
        </p:nvSpPr>
        <p:spPr>
          <a:xfrm>
            <a:off x="720000" y="547200"/>
            <a:ext cx="7955688" cy="883760"/>
          </a:xfrm>
        </p:spPr>
        <p:txBody>
          <a:bodyPr>
            <a:normAutofit/>
          </a:bodyPr>
          <a:lstStyle>
            <a:lvl1pPr>
              <a:defRPr sz="26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720000" y="1988840"/>
            <a:ext cx="7955688" cy="3888432"/>
          </a:xfrm>
        </p:spPr>
        <p:txBody>
          <a:bodyPr>
            <a:normAutofit/>
          </a:bodyPr>
          <a:lstStyle>
            <a:lvl1pPr marL="0" indent="0" algn="l">
              <a:lnSpc>
                <a:spcPts val="4000"/>
              </a:lnSpc>
              <a:spcAft>
                <a:spcPts val="0"/>
              </a:spcAft>
              <a:buNone/>
              <a:defRPr sz="3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2" name="Date Placeholder 3"/>
          <p:cNvSpPr>
            <a:spLocks noGrp="1"/>
          </p:cNvSpPr>
          <p:nvPr>
            <p:ph type="dt" sz="half" idx="10"/>
          </p:nvPr>
        </p:nvSpPr>
        <p:spPr>
          <a:xfrm>
            <a:off x="2102401" y="6397624"/>
            <a:ext cx="1115696" cy="144000"/>
          </a:xfrm>
        </p:spPr>
        <p:txBody>
          <a:bodyPr/>
          <a:lstStyle/>
          <a:p>
            <a:r>
              <a:rPr lang="en-US">
                <a:solidFill>
                  <a:srgbClr val="414042"/>
                </a:solidFill>
              </a:rPr>
              <a:t>ICG Confidential</a:t>
            </a:r>
            <a:endParaRPr lang="en-GB" dirty="0">
              <a:solidFill>
                <a:srgbClr val="414042"/>
              </a:solidFill>
            </a:endParaRPr>
          </a:p>
        </p:txBody>
      </p:sp>
      <p:sp>
        <p:nvSpPr>
          <p:cNvPr id="17" name="Footer Placeholder 4"/>
          <p:cNvSpPr>
            <a:spLocks noGrp="1"/>
          </p:cNvSpPr>
          <p:nvPr>
            <p:ph type="ftr" sz="quarter" idx="11"/>
          </p:nvPr>
        </p:nvSpPr>
        <p:spPr>
          <a:xfrm>
            <a:off x="3420000" y="6386858"/>
            <a:ext cx="3909760" cy="144000"/>
          </a:xfrm>
        </p:spPr>
        <p:txBody>
          <a:bodyPr/>
          <a:lstStyle/>
          <a:p>
            <a:r>
              <a:rPr lang="en-GB">
                <a:solidFill>
                  <a:srgbClr val="414042"/>
                </a:solidFill>
              </a:rPr>
              <a:t>Pensions 101</a:t>
            </a:r>
            <a:endParaRPr lang="en-GB" dirty="0">
              <a:solidFill>
                <a:srgbClr val="414042"/>
              </a:solidFill>
            </a:endParaRPr>
          </a:p>
        </p:txBody>
      </p:sp>
      <p:sp>
        <p:nvSpPr>
          <p:cNvPr id="18" name="Slide Number Placeholder 5"/>
          <p:cNvSpPr>
            <a:spLocks noGrp="1"/>
          </p:cNvSpPr>
          <p:nvPr>
            <p:ph type="sldNum" sz="quarter" idx="12"/>
          </p:nvPr>
        </p:nvSpPr>
        <p:spPr>
          <a:xfrm>
            <a:off x="7668344" y="6400800"/>
            <a:ext cx="1024806" cy="144000"/>
          </a:xfrm>
        </p:spPr>
        <p:txBody>
          <a:bodyPr/>
          <a:lstStyle>
            <a:lvl1pPr algn="r">
              <a:defRPr/>
            </a:lvl1pPr>
          </a:lstStyle>
          <a:p>
            <a:r>
              <a:rPr lang="en-GB" dirty="0">
                <a:solidFill>
                  <a:srgbClr val="414042"/>
                </a:solidFill>
              </a:rPr>
              <a:t>Page </a:t>
            </a:r>
            <a:fld id="{B13B5175-59AA-4FF7-8920-C0EC6C0A998F}" type="slidenum">
              <a:rPr lang="en-GB" smtClean="0">
                <a:solidFill>
                  <a:srgbClr val="414042"/>
                </a:solidFill>
              </a:rPr>
              <a:pPr/>
              <a:t>‹#›</a:t>
            </a:fld>
            <a:endParaRPr lang="en-GB" dirty="0">
              <a:solidFill>
                <a:srgbClr val="414042"/>
              </a:solidFill>
            </a:endParaRPr>
          </a:p>
        </p:txBody>
      </p:sp>
      <p:sp>
        <p:nvSpPr>
          <p:cNvPr id="19" name="TextBox 18"/>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spTree>
    <p:extLst>
      <p:ext uri="{BB962C8B-B14F-4D97-AF65-F5344CB8AC3E}">
        <p14:creationId xmlns:p14="http://schemas.microsoft.com/office/powerpoint/2010/main" val="7631899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74128" cy="6876000"/>
          </a:xfrm>
          <a:prstGeom prst="rect">
            <a:avLst/>
          </a:prstGeom>
        </p:spPr>
      </p:pic>
      <p:sp>
        <p:nvSpPr>
          <p:cNvPr id="2" name="Title 1"/>
          <p:cNvSpPr>
            <a:spLocks noGrp="1"/>
          </p:cNvSpPr>
          <p:nvPr>
            <p:ph type="ctrTitle"/>
          </p:nvPr>
        </p:nvSpPr>
        <p:spPr>
          <a:xfrm>
            <a:off x="720000" y="547200"/>
            <a:ext cx="7955688" cy="883760"/>
          </a:xfrm>
        </p:spPr>
        <p:txBody>
          <a:bodyPr>
            <a:normAutofit/>
          </a:bodyPr>
          <a:lstStyle>
            <a:lvl1pPr>
              <a:defRPr sz="2600">
                <a:solidFill>
                  <a:schemeClr val="tx1"/>
                </a:solidFill>
              </a:defRPr>
            </a:lvl1pPr>
          </a:lstStyle>
          <a:p>
            <a:r>
              <a:rPr lang="en-US"/>
              <a:t>Click to edit Master title style</a:t>
            </a:r>
            <a:endParaRPr lang="en-GB"/>
          </a:p>
        </p:txBody>
      </p:sp>
      <p:sp>
        <p:nvSpPr>
          <p:cNvPr id="3" name="Subtitle 2"/>
          <p:cNvSpPr>
            <a:spLocks noGrp="1"/>
          </p:cNvSpPr>
          <p:nvPr>
            <p:ph type="subTitle" idx="1"/>
          </p:nvPr>
        </p:nvSpPr>
        <p:spPr>
          <a:xfrm>
            <a:off x="720000" y="1988840"/>
            <a:ext cx="7955688" cy="3888432"/>
          </a:xfrm>
        </p:spPr>
        <p:txBody>
          <a:bodyPr>
            <a:normAutofit/>
          </a:bodyPr>
          <a:lstStyle>
            <a:lvl1pPr marL="0" indent="0" algn="l">
              <a:lnSpc>
                <a:spcPts val="4000"/>
              </a:lnSpc>
              <a:spcAft>
                <a:spcPts val="0"/>
              </a:spcAft>
              <a:buNone/>
              <a:defRPr sz="36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2" name="Date Placeholder 3"/>
          <p:cNvSpPr>
            <a:spLocks noGrp="1"/>
          </p:cNvSpPr>
          <p:nvPr>
            <p:ph type="dt" sz="half" idx="10"/>
          </p:nvPr>
        </p:nvSpPr>
        <p:spPr>
          <a:xfrm>
            <a:off x="2102401" y="6397624"/>
            <a:ext cx="1115696" cy="144000"/>
          </a:xfrm>
        </p:spPr>
        <p:txBody>
          <a:bodyPr/>
          <a:lstStyle/>
          <a:p>
            <a:r>
              <a:rPr lang="en-US">
                <a:solidFill>
                  <a:srgbClr val="414042"/>
                </a:solidFill>
              </a:rPr>
              <a:t>ICG Confidential</a:t>
            </a:r>
            <a:endParaRPr lang="en-GB" dirty="0">
              <a:solidFill>
                <a:srgbClr val="414042"/>
              </a:solidFill>
            </a:endParaRPr>
          </a:p>
        </p:txBody>
      </p:sp>
      <p:sp>
        <p:nvSpPr>
          <p:cNvPr id="17" name="Footer Placeholder 4"/>
          <p:cNvSpPr>
            <a:spLocks noGrp="1"/>
          </p:cNvSpPr>
          <p:nvPr>
            <p:ph type="ftr" sz="quarter" idx="11"/>
          </p:nvPr>
        </p:nvSpPr>
        <p:spPr>
          <a:xfrm>
            <a:off x="3420000" y="6386858"/>
            <a:ext cx="3909760" cy="144000"/>
          </a:xfrm>
        </p:spPr>
        <p:txBody>
          <a:bodyPr/>
          <a:lstStyle/>
          <a:p>
            <a:r>
              <a:rPr lang="en-GB">
                <a:solidFill>
                  <a:srgbClr val="414042"/>
                </a:solidFill>
              </a:rPr>
              <a:t>Pensions 101</a:t>
            </a:r>
            <a:endParaRPr lang="en-GB" dirty="0">
              <a:solidFill>
                <a:srgbClr val="414042"/>
              </a:solidFill>
            </a:endParaRPr>
          </a:p>
        </p:txBody>
      </p:sp>
      <p:sp>
        <p:nvSpPr>
          <p:cNvPr id="18" name="Slide Number Placeholder 5"/>
          <p:cNvSpPr>
            <a:spLocks noGrp="1"/>
          </p:cNvSpPr>
          <p:nvPr>
            <p:ph type="sldNum" sz="quarter" idx="12"/>
          </p:nvPr>
        </p:nvSpPr>
        <p:spPr>
          <a:xfrm>
            <a:off x="7668344" y="6400800"/>
            <a:ext cx="1024806" cy="144000"/>
          </a:xfrm>
        </p:spPr>
        <p:txBody>
          <a:bodyPr/>
          <a:lstStyle>
            <a:lvl1pPr algn="r">
              <a:defRPr/>
            </a:lvl1pPr>
          </a:lstStyle>
          <a:p>
            <a:r>
              <a:rPr lang="en-GB" dirty="0">
                <a:solidFill>
                  <a:srgbClr val="414042"/>
                </a:solidFill>
              </a:rPr>
              <a:t>Page </a:t>
            </a:r>
            <a:fld id="{B13B5175-59AA-4FF7-8920-C0EC6C0A998F}" type="slidenum">
              <a:rPr lang="en-GB" smtClean="0">
                <a:solidFill>
                  <a:srgbClr val="414042"/>
                </a:solidFill>
              </a:rPr>
              <a:pPr/>
              <a:t>‹#›</a:t>
            </a:fld>
            <a:endParaRPr lang="en-GB" dirty="0">
              <a:solidFill>
                <a:srgbClr val="414042"/>
              </a:solidFill>
            </a:endParaRPr>
          </a:p>
        </p:txBody>
      </p:sp>
      <p:sp>
        <p:nvSpPr>
          <p:cNvPr id="19" name="TextBox 18"/>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spTree>
    <p:extLst>
      <p:ext uri="{BB962C8B-B14F-4D97-AF65-F5344CB8AC3E}">
        <p14:creationId xmlns:p14="http://schemas.microsoft.com/office/powerpoint/2010/main" val="37094357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74128" cy="6876000"/>
          </a:xfrm>
          <a:prstGeom prst="rect">
            <a:avLst/>
          </a:prstGeom>
        </p:spPr>
      </p:pic>
      <p:sp>
        <p:nvSpPr>
          <p:cNvPr id="2" name="Title 1"/>
          <p:cNvSpPr>
            <a:spLocks noGrp="1"/>
          </p:cNvSpPr>
          <p:nvPr>
            <p:ph type="ctrTitle"/>
          </p:nvPr>
        </p:nvSpPr>
        <p:spPr>
          <a:xfrm>
            <a:off x="720000" y="547200"/>
            <a:ext cx="7955688" cy="883760"/>
          </a:xfrm>
        </p:spPr>
        <p:txBody>
          <a:bodyPr>
            <a:normAutofit/>
          </a:bodyPr>
          <a:lstStyle>
            <a:lvl1pPr>
              <a:defRPr sz="26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720000" y="1988840"/>
            <a:ext cx="7955688" cy="3888432"/>
          </a:xfrm>
        </p:spPr>
        <p:txBody>
          <a:bodyPr>
            <a:normAutofit/>
          </a:bodyPr>
          <a:lstStyle>
            <a:lvl1pPr marL="0" indent="0" algn="l">
              <a:lnSpc>
                <a:spcPts val="4000"/>
              </a:lnSpc>
              <a:spcAft>
                <a:spcPts val="0"/>
              </a:spcAft>
              <a:buNone/>
              <a:defRPr sz="3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2" name="Date Placeholder 3"/>
          <p:cNvSpPr>
            <a:spLocks noGrp="1"/>
          </p:cNvSpPr>
          <p:nvPr>
            <p:ph type="dt" sz="half" idx="10"/>
          </p:nvPr>
        </p:nvSpPr>
        <p:spPr>
          <a:xfrm>
            <a:off x="2102401" y="6397624"/>
            <a:ext cx="1115696" cy="144000"/>
          </a:xfrm>
        </p:spPr>
        <p:txBody>
          <a:bodyPr/>
          <a:lstStyle/>
          <a:p>
            <a:r>
              <a:rPr lang="en-US">
                <a:solidFill>
                  <a:srgbClr val="414042"/>
                </a:solidFill>
              </a:rPr>
              <a:t>ICG Confidential</a:t>
            </a:r>
            <a:endParaRPr lang="en-GB" dirty="0">
              <a:solidFill>
                <a:srgbClr val="414042"/>
              </a:solidFill>
            </a:endParaRPr>
          </a:p>
        </p:txBody>
      </p:sp>
      <p:sp>
        <p:nvSpPr>
          <p:cNvPr id="17" name="Footer Placeholder 4"/>
          <p:cNvSpPr>
            <a:spLocks noGrp="1"/>
          </p:cNvSpPr>
          <p:nvPr>
            <p:ph type="ftr" sz="quarter" idx="11"/>
          </p:nvPr>
        </p:nvSpPr>
        <p:spPr>
          <a:xfrm>
            <a:off x="3420000" y="6386858"/>
            <a:ext cx="3909760" cy="144000"/>
          </a:xfrm>
        </p:spPr>
        <p:txBody>
          <a:bodyPr/>
          <a:lstStyle/>
          <a:p>
            <a:r>
              <a:rPr lang="en-GB">
                <a:solidFill>
                  <a:srgbClr val="414042"/>
                </a:solidFill>
              </a:rPr>
              <a:t>Pensions 101</a:t>
            </a:r>
            <a:endParaRPr lang="en-GB" dirty="0">
              <a:solidFill>
                <a:srgbClr val="414042"/>
              </a:solidFill>
            </a:endParaRPr>
          </a:p>
        </p:txBody>
      </p:sp>
      <p:sp>
        <p:nvSpPr>
          <p:cNvPr id="18" name="Slide Number Placeholder 5"/>
          <p:cNvSpPr>
            <a:spLocks noGrp="1"/>
          </p:cNvSpPr>
          <p:nvPr>
            <p:ph type="sldNum" sz="quarter" idx="12"/>
          </p:nvPr>
        </p:nvSpPr>
        <p:spPr>
          <a:xfrm>
            <a:off x="7668344" y="6400800"/>
            <a:ext cx="1024806" cy="144000"/>
          </a:xfrm>
        </p:spPr>
        <p:txBody>
          <a:bodyPr/>
          <a:lstStyle>
            <a:lvl1pPr algn="r">
              <a:defRPr/>
            </a:lvl1pPr>
          </a:lstStyle>
          <a:p>
            <a:r>
              <a:rPr lang="en-GB" dirty="0">
                <a:solidFill>
                  <a:srgbClr val="414042"/>
                </a:solidFill>
              </a:rPr>
              <a:t>Page </a:t>
            </a:r>
            <a:fld id="{B13B5175-59AA-4FF7-8920-C0EC6C0A998F}" type="slidenum">
              <a:rPr lang="en-GB" smtClean="0">
                <a:solidFill>
                  <a:srgbClr val="414042"/>
                </a:solidFill>
              </a:rPr>
              <a:pPr/>
              <a:t>‹#›</a:t>
            </a:fld>
            <a:endParaRPr lang="en-GB" dirty="0">
              <a:solidFill>
                <a:srgbClr val="414042"/>
              </a:solidFill>
            </a:endParaRPr>
          </a:p>
        </p:txBody>
      </p:sp>
      <p:sp>
        <p:nvSpPr>
          <p:cNvPr id="19" name="TextBox 18"/>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spTree>
    <p:extLst>
      <p:ext uri="{BB962C8B-B14F-4D97-AF65-F5344CB8AC3E}">
        <p14:creationId xmlns:p14="http://schemas.microsoft.com/office/powerpoint/2010/main" val="37182720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02" y="548680"/>
            <a:ext cx="7452400" cy="831850"/>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2pPr>
              <a:spcBef>
                <a:spcPts val="120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solidFill>
                  <a:srgbClr val="414042"/>
                </a:solidFill>
              </a:rPr>
              <a:t>ICG Confidential</a:t>
            </a:r>
            <a:endParaRPr lang="en-GB" dirty="0">
              <a:solidFill>
                <a:srgbClr val="414042"/>
              </a:solidFill>
            </a:endParaRPr>
          </a:p>
        </p:txBody>
      </p:sp>
      <p:sp>
        <p:nvSpPr>
          <p:cNvPr id="5" name="Footer Placeholder 4"/>
          <p:cNvSpPr>
            <a:spLocks noGrp="1"/>
          </p:cNvSpPr>
          <p:nvPr>
            <p:ph type="ftr" sz="quarter" idx="11"/>
          </p:nvPr>
        </p:nvSpPr>
        <p:spPr/>
        <p:txBody>
          <a:bodyPr/>
          <a:lstStyle/>
          <a:p>
            <a:r>
              <a:rPr lang="en-GB">
                <a:solidFill>
                  <a:srgbClr val="414042"/>
                </a:solidFill>
              </a:rPr>
              <a:t>Pensions 101</a:t>
            </a:r>
            <a:endParaRPr lang="en-GB" dirty="0">
              <a:solidFill>
                <a:srgbClr val="414042"/>
              </a:solidFill>
            </a:endParaRPr>
          </a:p>
        </p:txBody>
      </p:sp>
      <p:sp>
        <p:nvSpPr>
          <p:cNvPr id="6" name="Slide Number Placeholder 5"/>
          <p:cNvSpPr>
            <a:spLocks noGrp="1"/>
          </p:cNvSpPr>
          <p:nvPr>
            <p:ph type="sldNum" sz="quarter" idx="12"/>
          </p:nvPr>
        </p:nvSpPr>
        <p:spPr/>
        <p:txBody>
          <a:bodyPr/>
          <a:lstStyle>
            <a:lvl1pPr algn="r">
              <a:defRPr/>
            </a:lvl1pPr>
          </a:lstStyle>
          <a:p>
            <a:r>
              <a:rPr lang="en-GB" dirty="0">
                <a:solidFill>
                  <a:srgbClr val="414042"/>
                </a:solidFill>
              </a:rPr>
              <a:t>Page </a:t>
            </a:r>
            <a:fld id="{B13B5175-59AA-4FF7-8920-C0EC6C0A998F}" type="slidenum">
              <a:rPr lang="en-GB" smtClean="0">
                <a:solidFill>
                  <a:srgbClr val="414042"/>
                </a:solidFill>
              </a:rPr>
              <a:pPr/>
              <a:t>‹#›</a:t>
            </a:fld>
            <a:endParaRPr lang="en-GB" dirty="0">
              <a:solidFill>
                <a:srgbClr val="414042"/>
              </a:solidFill>
            </a:endParaRPr>
          </a:p>
        </p:txBody>
      </p:sp>
      <p:sp>
        <p:nvSpPr>
          <p:cNvPr id="7" name="TextBox 6"/>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0"/>
            <a:ext cx="361604" cy="361604"/>
          </a:xfrm>
          <a:prstGeom prst="rect">
            <a:avLst/>
          </a:prstGeom>
        </p:spPr>
      </p:pic>
    </p:spTree>
    <p:extLst>
      <p:ext uri="{BB962C8B-B14F-4D97-AF65-F5344CB8AC3E}">
        <p14:creationId xmlns:p14="http://schemas.microsoft.com/office/powerpoint/2010/main" val="18584129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net &amp; Statement Box">
    <p:spTree>
      <p:nvGrpSpPr>
        <p:cNvPr id="1" name=""/>
        <p:cNvGrpSpPr/>
        <p:nvPr/>
      </p:nvGrpSpPr>
      <p:grpSpPr>
        <a:xfrm>
          <a:off x="0" y="0"/>
          <a:ext cx="0" cy="0"/>
          <a:chOff x="0" y="0"/>
          <a:chExt cx="0" cy="0"/>
        </a:xfrm>
      </p:grpSpPr>
      <p:sp>
        <p:nvSpPr>
          <p:cNvPr id="2" name="Title 1"/>
          <p:cNvSpPr>
            <a:spLocks noGrp="1"/>
          </p:cNvSpPr>
          <p:nvPr>
            <p:ph type="title"/>
          </p:nvPr>
        </p:nvSpPr>
        <p:spPr>
          <a:xfrm>
            <a:off x="720002" y="548680"/>
            <a:ext cx="7452400" cy="831850"/>
          </a:xfrm>
        </p:spPr>
        <p:txBody>
          <a:bodyPr/>
          <a:lstStyle/>
          <a:p>
            <a:r>
              <a:rPr lang="en-US"/>
              <a:t>Click to edit Master title style</a:t>
            </a:r>
            <a:endParaRPr lang="en-GB"/>
          </a:p>
        </p:txBody>
      </p:sp>
      <p:sp>
        <p:nvSpPr>
          <p:cNvPr id="3" name="Content Placeholder 2"/>
          <p:cNvSpPr>
            <a:spLocks noGrp="1"/>
          </p:cNvSpPr>
          <p:nvPr>
            <p:ph idx="1"/>
          </p:nvPr>
        </p:nvSpPr>
        <p:spPr>
          <a:xfrm>
            <a:off x="720001" y="1821135"/>
            <a:ext cx="7958137" cy="3048027"/>
          </a:xfrm>
        </p:spPr>
        <p:txBody>
          <a:bodyPr/>
          <a:lstStyle>
            <a:lvl2pPr>
              <a:spcBef>
                <a:spcPts val="120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Box 6"/>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0"/>
            <a:ext cx="361604" cy="361604"/>
          </a:xfrm>
          <a:prstGeom prst="rect">
            <a:avLst/>
          </a:prstGeom>
        </p:spPr>
      </p:pic>
      <p:sp>
        <p:nvSpPr>
          <p:cNvPr id="9" name="Date Placeholder 8"/>
          <p:cNvSpPr>
            <a:spLocks noGrp="1"/>
          </p:cNvSpPr>
          <p:nvPr>
            <p:ph type="dt" sz="half" idx="10"/>
          </p:nvPr>
        </p:nvSpPr>
        <p:spPr/>
        <p:txBody>
          <a:bodyPr/>
          <a:lstStyle/>
          <a:p>
            <a:r>
              <a:rPr lang="en-US">
                <a:solidFill>
                  <a:srgbClr val="414042"/>
                </a:solidFill>
              </a:rPr>
              <a:t>ICG Confidential</a:t>
            </a:r>
            <a:endParaRPr lang="en-GB" dirty="0">
              <a:solidFill>
                <a:srgbClr val="414042"/>
              </a:solidFill>
            </a:endParaRPr>
          </a:p>
        </p:txBody>
      </p:sp>
      <p:sp>
        <p:nvSpPr>
          <p:cNvPr id="10" name="Footer Placeholder 9"/>
          <p:cNvSpPr>
            <a:spLocks noGrp="1"/>
          </p:cNvSpPr>
          <p:nvPr>
            <p:ph type="ftr" sz="quarter" idx="11"/>
          </p:nvPr>
        </p:nvSpPr>
        <p:spPr/>
        <p:txBody>
          <a:bodyPr/>
          <a:lstStyle/>
          <a:p>
            <a:r>
              <a:rPr lang="en-GB">
                <a:solidFill>
                  <a:srgbClr val="414042"/>
                </a:solidFill>
              </a:rPr>
              <a:t>Pensions 101</a:t>
            </a:r>
            <a:endParaRPr lang="en-GB" dirty="0">
              <a:solidFill>
                <a:srgbClr val="414042"/>
              </a:solidFill>
            </a:endParaRPr>
          </a:p>
        </p:txBody>
      </p:sp>
      <p:sp>
        <p:nvSpPr>
          <p:cNvPr id="11" name="Slide Number Placeholder 10"/>
          <p:cNvSpPr>
            <a:spLocks noGrp="1"/>
          </p:cNvSpPr>
          <p:nvPr>
            <p:ph type="sldNum" sz="quarter" idx="12"/>
          </p:nvPr>
        </p:nvSpPr>
        <p:spPr/>
        <p:txBody>
          <a:bodyPr/>
          <a:lstStyle/>
          <a:p>
            <a:pPr algn="r"/>
            <a:r>
              <a:rPr lang="en-GB" dirty="0">
                <a:solidFill>
                  <a:srgbClr val="414042"/>
                </a:solidFill>
              </a:rPr>
              <a:t>Page </a:t>
            </a:r>
            <a:fld id="{B13B5175-59AA-4FF7-8920-C0EC6C0A998F}" type="slidenum">
              <a:rPr lang="en-GB" smtClean="0">
                <a:solidFill>
                  <a:srgbClr val="414042"/>
                </a:solidFill>
              </a:rPr>
              <a:pPr algn="r"/>
              <a:t>‹#›</a:t>
            </a:fld>
            <a:endParaRPr lang="en-GB" dirty="0">
              <a:solidFill>
                <a:srgbClr val="414042"/>
              </a:solidFill>
            </a:endParaRPr>
          </a:p>
        </p:txBody>
      </p:sp>
      <p:sp>
        <p:nvSpPr>
          <p:cNvPr id="13" name="Text Placeholder 12"/>
          <p:cNvSpPr>
            <a:spLocks noGrp="1"/>
          </p:cNvSpPr>
          <p:nvPr>
            <p:ph type="body" sz="quarter" idx="13"/>
          </p:nvPr>
        </p:nvSpPr>
        <p:spPr>
          <a:xfrm>
            <a:off x="720724" y="5085184"/>
            <a:ext cx="7452000" cy="791740"/>
          </a:xfrm>
          <a:ln w="19050">
            <a:solidFill>
              <a:schemeClr val="accent1"/>
            </a:solidFill>
          </a:ln>
        </p:spPr>
        <p:txBody>
          <a:bodyPr lIns="36000" tIns="36000" rIns="36000" bIns="36000">
            <a:normAutofit/>
          </a:bodyPr>
          <a:lstStyle>
            <a:lvl1pPr>
              <a:lnSpc>
                <a:spcPts val="1800"/>
              </a:lnSpc>
              <a:spcAft>
                <a:spcPts val="0"/>
              </a:spcAft>
              <a:defRPr sz="1600" b="1">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592164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gradFill flip="none" rotWithShape="1">
            <a:gsLst>
              <a:gs pos="4000">
                <a:srgbClr val="C40063">
                  <a:lumMod val="98000"/>
                  <a:lumOff val="2000"/>
                </a:srgbClr>
              </a:gs>
              <a:gs pos="64000">
                <a:srgbClr val="D71920">
                  <a:lumMod val="99000"/>
                  <a:lumOff val="1000"/>
                </a:srgb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0" name="Rectangle 9"/>
          <p:cNvSpPr/>
          <p:nvPr userDrawn="1"/>
        </p:nvSpPr>
        <p:spPr>
          <a:xfrm>
            <a:off x="683568" y="1989208"/>
            <a:ext cx="6552000" cy="33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1"/>
          <p:cNvSpPr>
            <a:spLocks noGrp="1"/>
          </p:cNvSpPr>
          <p:nvPr>
            <p:ph type="ctrTitle"/>
          </p:nvPr>
        </p:nvSpPr>
        <p:spPr>
          <a:xfrm>
            <a:off x="834888" y="2095200"/>
            <a:ext cx="6257393" cy="1045768"/>
          </a:xfrm>
        </p:spPr>
        <p:txBody>
          <a:bodyPr lIns="0" tIns="0" rIns="0">
            <a:noAutofit/>
          </a:bodyPr>
          <a:lstStyle>
            <a:lvl1pPr marL="993775" indent="-993775">
              <a:lnSpc>
                <a:spcPts val="7000"/>
              </a:lnSpc>
              <a:buFont typeface="+mj-lt"/>
              <a:buAutoNum type="arabicPeriod"/>
              <a:defRPr sz="6000">
                <a:solidFill>
                  <a:schemeClr val="tx1"/>
                </a:solidFill>
              </a:defRPr>
            </a:lvl1pPr>
          </a:lstStyle>
          <a:p>
            <a:r>
              <a:rPr lang="en-US"/>
              <a:t>Click to edit Master title style</a:t>
            </a:r>
            <a:endParaRPr lang="en-GB"/>
          </a:p>
        </p:txBody>
      </p:sp>
      <p:sp>
        <p:nvSpPr>
          <p:cNvPr id="3" name="Subtitle 2"/>
          <p:cNvSpPr>
            <a:spLocks noGrp="1"/>
          </p:cNvSpPr>
          <p:nvPr>
            <p:ph type="subTitle" idx="1"/>
          </p:nvPr>
        </p:nvSpPr>
        <p:spPr>
          <a:xfrm>
            <a:off x="834888" y="3074400"/>
            <a:ext cx="6257393" cy="2016224"/>
          </a:xfrm>
        </p:spPr>
        <p:txBody>
          <a:bodyPr lIns="0" tIns="0" rIns="0">
            <a:normAutofit/>
          </a:bodyPr>
          <a:lstStyle>
            <a:lvl1pPr marL="0" indent="0" algn="l">
              <a:lnSpc>
                <a:spcPts val="4300"/>
              </a:lnSpc>
              <a:spcAft>
                <a:spcPts val="0"/>
              </a:spcAft>
              <a:buNone/>
              <a:defRPr sz="36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2"/>
            <a:ext cx="361621" cy="361621"/>
          </a:xfrm>
          <a:prstGeom prst="rect">
            <a:avLst/>
          </a:prstGeom>
        </p:spPr>
      </p:pic>
      <p:sp>
        <p:nvSpPr>
          <p:cNvPr id="13" name="Date Placeholder 3"/>
          <p:cNvSpPr>
            <a:spLocks noGrp="1"/>
          </p:cNvSpPr>
          <p:nvPr>
            <p:ph type="dt" sz="half" idx="10"/>
          </p:nvPr>
        </p:nvSpPr>
        <p:spPr>
          <a:xfrm>
            <a:off x="2102401" y="6397624"/>
            <a:ext cx="1115696" cy="144000"/>
          </a:xfrm>
        </p:spPr>
        <p:txBody>
          <a:bodyPr/>
          <a:lstStyle/>
          <a:p>
            <a:r>
              <a:rPr lang="en-US"/>
              <a:t>ICG Confidential</a:t>
            </a:r>
            <a:endParaRPr lang="en-GB" dirty="0"/>
          </a:p>
        </p:txBody>
      </p:sp>
      <p:sp>
        <p:nvSpPr>
          <p:cNvPr id="14" name="Footer Placeholder 4"/>
          <p:cNvSpPr>
            <a:spLocks noGrp="1"/>
          </p:cNvSpPr>
          <p:nvPr>
            <p:ph type="ftr" sz="quarter" idx="11"/>
          </p:nvPr>
        </p:nvSpPr>
        <p:spPr>
          <a:xfrm>
            <a:off x="3420000" y="6386858"/>
            <a:ext cx="3909760" cy="144000"/>
          </a:xfrm>
        </p:spPr>
        <p:txBody>
          <a:bodyPr/>
          <a:lstStyle/>
          <a:p>
            <a:r>
              <a:rPr lang="en-GB"/>
              <a:t>Pensions 101</a:t>
            </a:r>
            <a:endParaRPr lang="en-GB" dirty="0"/>
          </a:p>
        </p:txBody>
      </p:sp>
      <p:sp>
        <p:nvSpPr>
          <p:cNvPr id="15" name="Slide Number Placeholder 5"/>
          <p:cNvSpPr>
            <a:spLocks noGrp="1"/>
          </p:cNvSpPr>
          <p:nvPr>
            <p:ph type="sldNum" sz="quarter" idx="12"/>
          </p:nvPr>
        </p:nvSpPr>
        <p:spPr>
          <a:xfrm>
            <a:off x="7668344" y="6400800"/>
            <a:ext cx="1024806" cy="144000"/>
          </a:xfrm>
        </p:spPr>
        <p:txBody>
          <a:bodyPr/>
          <a:lstStyle>
            <a:lvl1pPr algn="r">
              <a:defRPr/>
            </a:lvl1pPr>
          </a:lstStyle>
          <a:p>
            <a:r>
              <a:rPr lang="en-GB" dirty="0"/>
              <a:t>Page </a:t>
            </a:r>
            <a:fld id="{B13B5175-59AA-4FF7-8920-C0EC6C0A998F}" type="slidenum">
              <a:rPr lang="en-GB" smtClean="0"/>
              <a:pPr/>
              <a:t>‹#›</a:t>
            </a:fld>
            <a:endParaRPr lang="en-GB" dirty="0"/>
          </a:p>
        </p:txBody>
      </p:sp>
      <p:sp>
        <p:nvSpPr>
          <p:cNvPr id="16" name="TextBox 15"/>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chemeClr val="tx2"/>
                </a:solidFill>
              </a:rPr>
              <a:t>Strictly Financial </a:t>
            </a:r>
          </a:p>
        </p:txBody>
      </p:sp>
    </p:spTree>
    <p:extLst>
      <p:ext uri="{BB962C8B-B14F-4D97-AF65-F5344CB8AC3E}">
        <p14:creationId xmlns:p14="http://schemas.microsoft.com/office/powerpoint/2010/main" val="12136922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lnSpc>
                <a:spcPts val="2300"/>
              </a:lnSpc>
              <a:defRPr sz="2000"/>
            </a:lvl1pPr>
            <a:lvl2pPr>
              <a:lnSpc>
                <a:spcPts val="2300"/>
              </a:lnSpc>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solidFill>
                  <a:srgbClr val="414042"/>
                </a:solidFill>
              </a:rPr>
              <a:t>ICG Confidential</a:t>
            </a:r>
            <a:endParaRPr lang="en-GB" dirty="0">
              <a:solidFill>
                <a:srgbClr val="414042"/>
              </a:solidFill>
            </a:endParaRPr>
          </a:p>
        </p:txBody>
      </p:sp>
      <p:sp>
        <p:nvSpPr>
          <p:cNvPr id="5" name="Footer Placeholder 4"/>
          <p:cNvSpPr>
            <a:spLocks noGrp="1"/>
          </p:cNvSpPr>
          <p:nvPr>
            <p:ph type="ftr" sz="quarter" idx="11"/>
          </p:nvPr>
        </p:nvSpPr>
        <p:spPr/>
        <p:txBody>
          <a:bodyPr/>
          <a:lstStyle/>
          <a:p>
            <a:r>
              <a:rPr lang="en-GB">
                <a:solidFill>
                  <a:srgbClr val="414042"/>
                </a:solidFill>
              </a:rPr>
              <a:t>Pensions 101</a:t>
            </a:r>
            <a:endParaRPr lang="en-GB" dirty="0">
              <a:solidFill>
                <a:srgbClr val="414042"/>
              </a:solidFill>
            </a:endParaRPr>
          </a:p>
        </p:txBody>
      </p:sp>
      <p:sp>
        <p:nvSpPr>
          <p:cNvPr id="6" name="Slide Number Placeholder 5"/>
          <p:cNvSpPr>
            <a:spLocks noGrp="1"/>
          </p:cNvSpPr>
          <p:nvPr>
            <p:ph type="sldNum" sz="quarter" idx="12"/>
          </p:nvPr>
        </p:nvSpPr>
        <p:spPr/>
        <p:txBody>
          <a:bodyPr/>
          <a:lstStyle>
            <a:lvl1pPr algn="r">
              <a:defRPr/>
            </a:lvl1pPr>
          </a:lstStyle>
          <a:p>
            <a:r>
              <a:rPr lang="en-GB" dirty="0">
                <a:solidFill>
                  <a:srgbClr val="414042"/>
                </a:solidFill>
              </a:rPr>
              <a:t>Page </a:t>
            </a:r>
            <a:fld id="{B13B5175-59AA-4FF7-8920-C0EC6C0A998F}" type="slidenum">
              <a:rPr lang="en-GB" smtClean="0">
                <a:solidFill>
                  <a:srgbClr val="414042"/>
                </a:solidFill>
              </a:rPr>
              <a:pPr/>
              <a:t>‹#›</a:t>
            </a:fld>
            <a:endParaRPr lang="en-GB" dirty="0">
              <a:solidFill>
                <a:srgbClr val="414042"/>
              </a:solidFill>
            </a:endParaRPr>
          </a:p>
        </p:txBody>
      </p:sp>
      <p:sp>
        <p:nvSpPr>
          <p:cNvPr id="7" name="TextBox 6"/>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0"/>
            <a:ext cx="361604" cy="361604"/>
          </a:xfrm>
          <a:prstGeom prst="rect">
            <a:avLst/>
          </a:prstGeom>
        </p:spPr>
      </p:pic>
    </p:spTree>
    <p:extLst>
      <p:ext uri="{BB962C8B-B14F-4D97-AF65-F5344CB8AC3E}">
        <p14:creationId xmlns:p14="http://schemas.microsoft.com/office/powerpoint/2010/main" val="17839725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139" y="1821600"/>
            <a:ext cx="3776662" cy="4273200"/>
          </a:xfrm>
        </p:spPr>
        <p:txBody>
          <a:bodyPr/>
          <a:lstStyle>
            <a:lvl1pPr>
              <a:defRPr sz="2800"/>
            </a:lvl1pPr>
            <a:lvl2pPr>
              <a:defRPr sz="2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1600"/>
            <a:ext cx="4038600" cy="4273200"/>
          </a:xfrm>
        </p:spPr>
        <p:txBody>
          <a:bodyPr/>
          <a:lstStyle>
            <a:lvl1pPr>
              <a:defRPr sz="2800"/>
            </a:lvl1pPr>
            <a:lvl2pPr>
              <a:defRPr sz="24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US">
                <a:solidFill>
                  <a:srgbClr val="414042"/>
                </a:solidFill>
              </a:rPr>
              <a:t>ICG Confidential</a:t>
            </a:r>
            <a:endParaRPr lang="en-GB" dirty="0">
              <a:solidFill>
                <a:srgbClr val="414042"/>
              </a:solidFill>
            </a:endParaRPr>
          </a:p>
        </p:txBody>
      </p:sp>
      <p:sp>
        <p:nvSpPr>
          <p:cNvPr id="6" name="Footer Placeholder 5"/>
          <p:cNvSpPr>
            <a:spLocks noGrp="1"/>
          </p:cNvSpPr>
          <p:nvPr>
            <p:ph type="ftr" sz="quarter" idx="11"/>
          </p:nvPr>
        </p:nvSpPr>
        <p:spPr/>
        <p:txBody>
          <a:bodyPr/>
          <a:lstStyle/>
          <a:p>
            <a:r>
              <a:rPr lang="en-GB">
                <a:solidFill>
                  <a:srgbClr val="414042"/>
                </a:solidFill>
              </a:rPr>
              <a:t>Pensions 101</a:t>
            </a:r>
            <a:endParaRPr lang="en-GB" dirty="0">
              <a:solidFill>
                <a:srgbClr val="414042"/>
              </a:solidFill>
            </a:endParaRPr>
          </a:p>
        </p:txBody>
      </p:sp>
      <p:sp>
        <p:nvSpPr>
          <p:cNvPr id="7" name="Slide Number Placeholder 6"/>
          <p:cNvSpPr>
            <a:spLocks noGrp="1"/>
          </p:cNvSpPr>
          <p:nvPr>
            <p:ph type="sldNum" sz="quarter" idx="12"/>
          </p:nvPr>
        </p:nvSpPr>
        <p:spPr/>
        <p:txBody>
          <a:bodyPr/>
          <a:lstStyle/>
          <a:p>
            <a:pPr algn="r"/>
            <a:r>
              <a:rPr lang="en-GB" dirty="0">
                <a:solidFill>
                  <a:srgbClr val="414042"/>
                </a:solidFill>
              </a:rPr>
              <a:t>Page </a:t>
            </a:r>
            <a:fld id="{B13B5175-59AA-4FF7-8920-C0EC6C0A998F}" type="slidenum">
              <a:rPr lang="en-GB" smtClean="0">
                <a:solidFill>
                  <a:srgbClr val="414042"/>
                </a:solidFill>
              </a:rPr>
              <a:pPr algn="r"/>
              <a:t>‹#›</a:t>
            </a:fld>
            <a:endParaRPr lang="en-GB" dirty="0">
              <a:solidFill>
                <a:srgbClr val="414042"/>
              </a:solidFill>
            </a:endParaRPr>
          </a:p>
        </p:txBody>
      </p:sp>
      <p:sp>
        <p:nvSpPr>
          <p:cNvPr id="8" name="TextBox 7"/>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0"/>
            <a:ext cx="361604" cy="361604"/>
          </a:xfrm>
          <a:prstGeom prst="rect">
            <a:avLst/>
          </a:prstGeom>
        </p:spPr>
      </p:pic>
    </p:spTree>
    <p:extLst>
      <p:ext uri="{BB962C8B-B14F-4D97-AF65-F5344CB8AC3E}">
        <p14:creationId xmlns:p14="http://schemas.microsoft.com/office/powerpoint/2010/main" val="31595516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138" y="1821600"/>
            <a:ext cx="3888000" cy="4273200"/>
          </a:xfrm>
        </p:spPr>
        <p:txBody>
          <a:bodyPr>
            <a:normAutofit/>
          </a:bodyPr>
          <a:lstStyle>
            <a:lvl1pPr>
              <a:lnSpc>
                <a:spcPts val="1800"/>
              </a:lnSpc>
              <a:defRPr sz="1600"/>
            </a:lvl1pPr>
            <a:lvl2pPr>
              <a:lnSpc>
                <a:spcPts val="1800"/>
              </a:lnSpc>
              <a:defRPr sz="1600"/>
            </a:lvl2pPr>
            <a:lvl3pPr>
              <a:lnSpc>
                <a:spcPts val="1800"/>
              </a:lnSpc>
              <a:defRPr sz="1600"/>
            </a:lvl3pPr>
            <a:lvl4pPr>
              <a:lnSpc>
                <a:spcPts val="1800"/>
              </a:lnSpc>
              <a:defRPr sz="1600"/>
            </a:lvl4pPr>
            <a:lvl5pPr>
              <a:lnSpc>
                <a:spcPts val="1800"/>
              </a:lnSpc>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52000" y="1821600"/>
            <a:ext cx="3888000" cy="4273200"/>
          </a:xfrm>
        </p:spPr>
        <p:txBody>
          <a:bodyPr>
            <a:normAutofit/>
          </a:bodyPr>
          <a:lstStyle>
            <a:lvl1pPr>
              <a:lnSpc>
                <a:spcPts val="1800"/>
              </a:lnSpc>
              <a:defRPr sz="1600"/>
            </a:lvl1pPr>
            <a:lvl2pPr>
              <a:lnSpc>
                <a:spcPts val="1800"/>
              </a:lnSpc>
              <a:defRPr sz="1600"/>
            </a:lvl2pPr>
            <a:lvl3pPr>
              <a:lnSpc>
                <a:spcPts val="1800"/>
              </a:lnSpc>
              <a:defRPr sz="1600"/>
            </a:lvl3pPr>
            <a:lvl4pPr>
              <a:lnSpc>
                <a:spcPts val="1800"/>
              </a:lnSpc>
              <a:defRPr sz="1600"/>
            </a:lvl4pPr>
            <a:lvl5pPr>
              <a:lnSpc>
                <a:spcPts val="1800"/>
              </a:lnSpc>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US">
                <a:solidFill>
                  <a:srgbClr val="414042"/>
                </a:solidFill>
              </a:rPr>
              <a:t>ICG Confidential</a:t>
            </a:r>
            <a:endParaRPr lang="en-GB" dirty="0">
              <a:solidFill>
                <a:srgbClr val="414042"/>
              </a:solidFill>
            </a:endParaRPr>
          </a:p>
        </p:txBody>
      </p:sp>
      <p:sp>
        <p:nvSpPr>
          <p:cNvPr id="6" name="Footer Placeholder 5"/>
          <p:cNvSpPr>
            <a:spLocks noGrp="1"/>
          </p:cNvSpPr>
          <p:nvPr>
            <p:ph type="ftr" sz="quarter" idx="11"/>
          </p:nvPr>
        </p:nvSpPr>
        <p:spPr/>
        <p:txBody>
          <a:bodyPr/>
          <a:lstStyle/>
          <a:p>
            <a:r>
              <a:rPr lang="en-GB">
                <a:solidFill>
                  <a:srgbClr val="414042"/>
                </a:solidFill>
              </a:rPr>
              <a:t>Pensions 101</a:t>
            </a:r>
            <a:endParaRPr lang="en-GB" dirty="0">
              <a:solidFill>
                <a:srgbClr val="414042"/>
              </a:solidFill>
            </a:endParaRPr>
          </a:p>
        </p:txBody>
      </p:sp>
      <p:sp>
        <p:nvSpPr>
          <p:cNvPr id="7" name="Slide Number Placeholder 6"/>
          <p:cNvSpPr>
            <a:spLocks noGrp="1"/>
          </p:cNvSpPr>
          <p:nvPr>
            <p:ph type="sldNum" sz="quarter" idx="12"/>
          </p:nvPr>
        </p:nvSpPr>
        <p:spPr/>
        <p:txBody>
          <a:bodyPr/>
          <a:lstStyle/>
          <a:p>
            <a:pPr algn="r"/>
            <a:r>
              <a:rPr lang="en-GB" dirty="0">
                <a:solidFill>
                  <a:srgbClr val="414042"/>
                </a:solidFill>
              </a:rPr>
              <a:t>Page </a:t>
            </a:r>
            <a:fld id="{B13B5175-59AA-4FF7-8920-C0EC6C0A998F}" type="slidenum">
              <a:rPr lang="en-GB" smtClean="0">
                <a:solidFill>
                  <a:srgbClr val="414042"/>
                </a:solidFill>
              </a:rPr>
              <a:pPr algn="r"/>
              <a:t>‹#›</a:t>
            </a:fld>
            <a:endParaRPr lang="en-GB" dirty="0">
              <a:solidFill>
                <a:srgbClr val="414042"/>
              </a:solidFill>
            </a:endParaRPr>
          </a:p>
        </p:txBody>
      </p:sp>
      <p:sp>
        <p:nvSpPr>
          <p:cNvPr id="8" name="TextBox 7"/>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0"/>
            <a:ext cx="361604" cy="361604"/>
          </a:xfrm>
          <a:prstGeom prst="rect">
            <a:avLst/>
          </a:prstGeom>
        </p:spPr>
      </p:pic>
    </p:spTree>
    <p:extLst>
      <p:ext uri="{BB962C8B-B14F-4D97-AF65-F5344CB8AC3E}">
        <p14:creationId xmlns:p14="http://schemas.microsoft.com/office/powerpoint/2010/main" val="38631968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139" y="1821600"/>
            <a:ext cx="3776662" cy="4273200"/>
          </a:xfrm>
        </p:spPr>
        <p:txBody>
          <a:bodyPr>
            <a:normAutofit/>
          </a:bodyPr>
          <a:lstStyle>
            <a:lvl1pPr>
              <a:lnSpc>
                <a:spcPts val="1800"/>
              </a:lnSpc>
              <a:defRPr sz="1600"/>
            </a:lvl1pPr>
            <a:lvl2pPr>
              <a:lnSpc>
                <a:spcPts val="1800"/>
              </a:lnSpc>
              <a:defRPr sz="1600"/>
            </a:lvl2pPr>
            <a:lvl3pPr>
              <a:lnSpc>
                <a:spcPts val="1800"/>
              </a:lnSpc>
              <a:defRPr sz="1600"/>
            </a:lvl3pPr>
            <a:lvl4pPr>
              <a:lnSpc>
                <a:spcPts val="1800"/>
              </a:lnSpc>
              <a:defRPr sz="1600"/>
            </a:lvl4pPr>
            <a:lvl5pPr>
              <a:lnSpc>
                <a:spcPts val="1800"/>
              </a:lnSpc>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US">
                <a:solidFill>
                  <a:srgbClr val="414042"/>
                </a:solidFill>
              </a:rPr>
              <a:t>ICG Confidential</a:t>
            </a:r>
            <a:endParaRPr lang="en-GB" dirty="0">
              <a:solidFill>
                <a:srgbClr val="414042"/>
              </a:solidFill>
            </a:endParaRPr>
          </a:p>
        </p:txBody>
      </p:sp>
      <p:sp>
        <p:nvSpPr>
          <p:cNvPr id="6" name="Footer Placeholder 5"/>
          <p:cNvSpPr>
            <a:spLocks noGrp="1"/>
          </p:cNvSpPr>
          <p:nvPr>
            <p:ph type="ftr" sz="quarter" idx="11"/>
          </p:nvPr>
        </p:nvSpPr>
        <p:spPr/>
        <p:txBody>
          <a:bodyPr/>
          <a:lstStyle/>
          <a:p>
            <a:r>
              <a:rPr lang="en-GB">
                <a:solidFill>
                  <a:srgbClr val="414042"/>
                </a:solidFill>
              </a:rPr>
              <a:t>Pensions 101</a:t>
            </a:r>
            <a:endParaRPr lang="en-GB" dirty="0">
              <a:solidFill>
                <a:srgbClr val="414042"/>
              </a:solidFill>
            </a:endParaRPr>
          </a:p>
        </p:txBody>
      </p:sp>
      <p:sp>
        <p:nvSpPr>
          <p:cNvPr id="7" name="Slide Number Placeholder 6"/>
          <p:cNvSpPr>
            <a:spLocks noGrp="1"/>
          </p:cNvSpPr>
          <p:nvPr>
            <p:ph type="sldNum" sz="quarter" idx="12"/>
          </p:nvPr>
        </p:nvSpPr>
        <p:spPr/>
        <p:txBody>
          <a:bodyPr/>
          <a:lstStyle/>
          <a:p>
            <a:pPr algn="r"/>
            <a:r>
              <a:rPr lang="en-GB" dirty="0">
                <a:solidFill>
                  <a:srgbClr val="414042"/>
                </a:solidFill>
              </a:rPr>
              <a:t>Page </a:t>
            </a:r>
            <a:fld id="{B13B5175-59AA-4FF7-8920-C0EC6C0A998F}" type="slidenum">
              <a:rPr lang="en-GB" smtClean="0">
                <a:solidFill>
                  <a:srgbClr val="414042"/>
                </a:solidFill>
              </a:rPr>
              <a:pPr algn="r"/>
              <a:t>‹#›</a:t>
            </a:fld>
            <a:endParaRPr lang="en-GB" dirty="0">
              <a:solidFill>
                <a:srgbClr val="414042"/>
              </a:solidFill>
            </a:endParaRPr>
          </a:p>
        </p:txBody>
      </p:sp>
      <p:sp>
        <p:nvSpPr>
          <p:cNvPr id="9" name="Picture Placeholder 8"/>
          <p:cNvSpPr>
            <a:spLocks noGrp="1"/>
          </p:cNvSpPr>
          <p:nvPr>
            <p:ph type="pic" sz="quarter" idx="13"/>
          </p:nvPr>
        </p:nvSpPr>
        <p:spPr>
          <a:xfrm>
            <a:off x="4889256" y="1821600"/>
            <a:ext cx="3787200" cy="2811600"/>
          </a:xfrm>
          <a:solidFill>
            <a:schemeClr val="accent6"/>
          </a:solidFill>
        </p:spPr>
        <p:txBody>
          <a:bodyPr anchor="ctr">
            <a:normAutofit/>
          </a:bodyPr>
          <a:lstStyle>
            <a:lvl1pPr algn="ctr">
              <a:defRPr sz="1800"/>
            </a:lvl1pPr>
          </a:lstStyle>
          <a:p>
            <a:r>
              <a:rPr lang="en-US" dirty="0"/>
              <a:t>Click icon to add picture</a:t>
            </a:r>
            <a:endParaRPr lang="en-GB" dirty="0"/>
          </a:p>
        </p:txBody>
      </p:sp>
      <p:sp>
        <p:nvSpPr>
          <p:cNvPr id="12" name="TextBox 11"/>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0"/>
            <a:ext cx="361604" cy="361604"/>
          </a:xfrm>
          <a:prstGeom prst="rect">
            <a:avLst/>
          </a:prstGeom>
        </p:spPr>
      </p:pic>
    </p:spTree>
    <p:extLst>
      <p:ext uri="{BB962C8B-B14F-4D97-AF65-F5344CB8AC3E}">
        <p14:creationId xmlns:p14="http://schemas.microsoft.com/office/powerpoint/2010/main" val="41125584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Date Placeholder 6"/>
          <p:cNvSpPr>
            <a:spLocks noGrp="1"/>
          </p:cNvSpPr>
          <p:nvPr>
            <p:ph type="dt" sz="half" idx="10"/>
          </p:nvPr>
        </p:nvSpPr>
        <p:spPr>
          <a:xfrm>
            <a:off x="2102401" y="6397624"/>
            <a:ext cx="1115696" cy="144000"/>
          </a:xfrm>
        </p:spPr>
        <p:txBody>
          <a:bodyPr/>
          <a:lstStyle/>
          <a:p>
            <a:r>
              <a:rPr lang="en-US">
                <a:solidFill>
                  <a:srgbClr val="414042"/>
                </a:solidFill>
              </a:rPr>
              <a:t>ICG Confidential</a:t>
            </a:r>
            <a:endParaRPr lang="en-GB" dirty="0">
              <a:solidFill>
                <a:srgbClr val="414042"/>
              </a:solidFill>
            </a:endParaRPr>
          </a:p>
        </p:txBody>
      </p:sp>
      <p:sp>
        <p:nvSpPr>
          <p:cNvPr id="7" name="Footer Placeholder 7"/>
          <p:cNvSpPr>
            <a:spLocks noGrp="1"/>
          </p:cNvSpPr>
          <p:nvPr>
            <p:ph type="ftr" sz="quarter" idx="11"/>
          </p:nvPr>
        </p:nvSpPr>
        <p:spPr>
          <a:xfrm>
            <a:off x="3420000" y="6386858"/>
            <a:ext cx="3909760" cy="144000"/>
          </a:xfrm>
        </p:spPr>
        <p:txBody>
          <a:bodyPr/>
          <a:lstStyle/>
          <a:p>
            <a:r>
              <a:rPr lang="en-GB">
                <a:solidFill>
                  <a:srgbClr val="414042"/>
                </a:solidFill>
              </a:rPr>
              <a:t>Pensions 101</a:t>
            </a:r>
            <a:endParaRPr lang="en-GB" dirty="0">
              <a:solidFill>
                <a:srgbClr val="414042"/>
              </a:solidFill>
            </a:endParaRPr>
          </a:p>
        </p:txBody>
      </p:sp>
      <p:sp>
        <p:nvSpPr>
          <p:cNvPr id="8" name="Slide Number Placeholder 8"/>
          <p:cNvSpPr>
            <a:spLocks noGrp="1"/>
          </p:cNvSpPr>
          <p:nvPr>
            <p:ph type="sldNum" sz="quarter" idx="12"/>
          </p:nvPr>
        </p:nvSpPr>
        <p:spPr>
          <a:xfrm>
            <a:off x="7668344" y="6400800"/>
            <a:ext cx="1024806" cy="144000"/>
          </a:xfrm>
        </p:spPr>
        <p:txBody>
          <a:bodyPr/>
          <a:lstStyle/>
          <a:p>
            <a:pPr algn="r"/>
            <a:r>
              <a:rPr lang="en-GB" dirty="0">
                <a:solidFill>
                  <a:srgbClr val="414042"/>
                </a:solidFill>
              </a:rPr>
              <a:t>Page </a:t>
            </a:r>
            <a:fld id="{B13B5175-59AA-4FF7-8920-C0EC6C0A998F}" type="slidenum">
              <a:rPr lang="en-GB" smtClean="0">
                <a:solidFill>
                  <a:srgbClr val="414042"/>
                </a:solidFill>
              </a:rPr>
              <a:pPr algn="r"/>
              <a:t>‹#›</a:t>
            </a:fld>
            <a:endParaRPr lang="en-GB" dirty="0">
              <a:solidFill>
                <a:srgbClr val="414042"/>
              </a:solidFill>
            </a:endParaRPr>
          </a:p>
        </p:txBody>
      </p:sp>
      <p:sp>
        <p:nvSpPr>
          <p:cNvPr id="9" name="Picture Placeholder 8"/>
          <p:cNvSpPr>
            <a:spLocks noGrp="1"/>
          </p:cNvSpPr>
          <p:nvPr>
            <p:ph type="pic" sz="quarter" idx="13"/>
          </p:nvPr>
        </p:nvSpPr>
        <p:spPr>
          <a:xfrm>
            <a:off x="719139" y="1340768"/>
            <a:ext cx="7957318" cy="4856400"/>
          </a:xfrm>
          <a:solidFill>
            <a:schemeClr val="accent6"/>
          </a:solidFill>
        </p:spPr>
        <p:txBody>
          <a:bodyPr anchor="ctr">
            <a:normAutofit/>
          </a:bodyPr>
          <a:lstStyle>
            <a:lvl1pPr algn="ctr">
              <a:defRPr sz="1800"/>
            </a:lvl1pPr>
          </a:lstStyle>
          <a:p>
            <a:r>
              <a:rPr lang="en-US" dirty="0"/>
              <a:t>Click icon to add picture</a:t>
            </a:r>
            <a:endParaRPr lang="en-GB" dirty="0"/>
          </a:p>
        </p:txBody>
      </p:sp>
      <p:sp>
        <p:nvSpPr>
          <p:cNvPr id="10" name="TextBox 9"/>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0"/>
            <a:ext cx="361604" cy="361604"/>
          </a:xfrm>
          <a:prstGeom prst="rect">
            <a:avLst/>
          </a:prstGeom>
        </p:spPr>
      </p:pic>
    </p:spTree>
    <p:extLst>
      <p:ext uri="{BB962C8B-B14F-4D97-AF65-F5344CB8AC3E}">
        <p14:creationId xmlns:p14="http://schemas.microsoft.com/office/powerpoint/2010/main" val="40135895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6819" y="5992546"/>
            <a:ext cx="5591556" cy="528066"/>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4000" y="4824000"/>
            <a:ext cx="576000" cy="576000"/>
          </a:xfrm>
          <a:prstGeom prst="rect">
            <a:avLst/>
          </a:prstGeom>
        </p:spPr>
      </p:pic>
    </p:spTree>
    <p:extLst>
      <p:ext uri="{BB962C8B-B14F-4D97-AF65-F5344CB8AC3E}">
        <p14:creationId xmlns:p14="http://schemas.microsoft.com/office/powerpoint/2010/main" val="10763151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28401" y="2185201"/>
            <a:ext cx="6042143" cy="883760"/>
          </a:xfrm>
        </p:spPr>
        <p:txBody>
          <a:bodyPr>
            <a:normAutofit/>
          </a:bodyPr>
          <a:lstStyle>
            <a:lvl1pPr>
              <a:defRPr sz="2800"/>
            </a:lvl1pPr>
          </a:lstStyle>
          <a:p>
            <a:r>
              <a:rPr lang="en-US"/>
              <a:t>Click to edit Master title style</a:t>
            </a:r>
            <a:endParaRPr lang="en-GB"/>
          </a:p>
        </p:txBody>
      </p:sp>
      <p:sp>
        <p:nvSpPr>
          <p:cNvPr id="3" name="Subtitle 2"/>
          <p:cNvSpPr>
            <a:spLocks noGrp="1"/>
          </p:cNvSpPr>
          <p:nvPr>
            <p:ph type="subTitle" idx="1"/>
          </p:nvPr>
        </p:nvSpPr>
        <p:spPr>
          <a:xfrm>
            <a:off x="2228401" y="3160800"/>
            <a:ext cx="6042143" cy="865290"/>
          </a:xfrm>
        </p:spPr>
        <p:txBody>
          <a:bodyPr>
            <a:normAutofit/>
          </a:bodyPr>
          <a:lstStyle>
            <a:lvl1pPr marL="0" indent="0" algn="l">
              <a:lnSpc>
                <a:spcPts val="2300"/>
              </a:lnSpc>
              <a:spcAft>
                <a:spcPts val="0"/>
              </a:spcAft>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38" y="575273"/>
            <a:ext cx="723207" cy="723207"/>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28401" y="576000"/>
            <a:ext cx="2019993" cy="232756"/>
          </a:xfrm>
          <a:prstGeom prst="rect">
            <a:avLst/>
          </a:prstGeom>
        </p:spPr>
      </p:pic>
      <p:sp>
        <p:nvSpPr>
          <p:cNvPr id="13" name="Text Placeholder 12"/>
          <p:cNvSpPr>
            <a:spLocks noGrp="1"/>
          </p:cNvSpPr>
          <p:nvPr>
            <p:ph type="body" sz="quarter" idx="13"/>
          </p:nvPr>
        </p:nvSpPr>
        <p:spPr>
          <a:xfrm>
            <a:off x="2228401" y="4154400"/>
            <a:ext cx="6042143" cy="792088"/>
          </a:xfrm>
        </p:spPr>
        <p:txBody>
          <a:bodyPr/>
          <a:lstStyle>
            <a:lvl1pPr>
              <a:lnSpc>
                <a:spcPct val="100000"/>
              </a:lnSpc>
              <a:defRPr sz="1600"/>
            </a:lvl1pPr>
            <a:lvl2pPr marL="0" indent="0">
              <a:lnSpc>
                <a:spcPts val="1800"/>
              </a:lnSpc>
              <a:buFontTx/>
              <a:buNone/>
              <a:defRPr sz="1600"/>
            </a:lvl2pPr>
            <a:lvl3pPr marL="211137" indent="0">
              <a:lnSpc>
                <a:spcPts val="1800"/>
              </a:lnSpc>
              <a:buFontTx/>
              <a:buNone/>
              <a:defRPr sz="1600"/>
            </a:lvl3pPr>
            <a:lvl4pPr marL="422275" indent="0">
              <a:lnSpc>
                <a:spcPts val="1800"/>
              </a:lnSpc>
              <a:buFontTx/>
              <a:buNone/>
              <a:defRPr sz="1600"/>
            </a:lvl4pPr>
            <a:lvl5pPr marL="665162" indent="0">
              <a:lnSpc>
                <a:spcPts val="1800"/>
              </a:lnSpc>
              <a:buFontTx/>
              <a:buNone/>
              <a:defRPr sz="1600"/>
            </a:lvl5pPr>
          </a:lstStyle>
          <a:p>
            <a:pPr lvl="0"/>
            <a:r>
              <a:rPr lang="en-US"/>
              <a:t>Click to edit Master text styles</a:t>
            </a:r>
          </a:p>
        </p:txBody>
      </p:sp>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0001" y="6084002"/>
            <a:ext cx="2277687" cy="353291"/>
          </a:xfrm>
          <a:prstGeom prst="rect">
            <a:avLst/>
          </a:prstGeom>
        </p:spPr>
      </p:pic>
      <p:pic>
        <p:nvPicPr>
          <p:cNvPr id="15" name="Picture 1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441201" y="6292800"/>
            <a:ext cx="1155469" cy="112222"/>
          </a:xfrm>
          <a:prstGeom prst="rect">
            <a:avLst/>
          </a:prstGeom>
        </p:spPr>
      </p:pic>
      <p:sp>
        <p:nvSpPr>
          <p:cNvPr id="16" name="Text Placeholder 12"/>
          <p:cNvSpPr>
            <a:spLocks noGrp="1"/>
          </p:cNvSpPr>
          <p:nvPr>
            <p:ph type="body" sz="quarter" idx="14"/>
          </p:nvPr>
        </p:nvSpPr>
        <p:spPr>
          <a:xfrm>
            <a:off x="5796137" y="576000"/>
            <a:ext cx="2897014" cy="792088"/>
          </a:xfrm>
        </p:spPr>
        <p:txBody>
          <a:bodyPr>
            <a:normAutofit/>
          </a:bodyPr>
          <a:lstStyle>
            <a:lvl1pPr algn="r">
              <a:lnSpc>
                <a:spcPct val="100000"/>
              </a:lnSpc>
              <a:defRPr sz="1600" b="1" cap="all" baseline="0">
                <a:solidFill>
                  <a:schemeClr val="accent3"/>
                </a:solidFill>
              </a:defRPr>
            </a:lvl1pPr>
            <a:lvl2pPr marL="0" indent="0">
              <a:lnSpc>
                <a:spcPts val="1800"/>
              </a:lnSpc>
              <a:buFontTx/>
              <a:buNone/>
              <a:defRPr sz="1600"/>
            </a:lvl2pPr>
            <a:lvl3pPr marL="211137" indent="0">
              <a:lnSpc>
                <a:spcPts val="1800"/>
              </a:lnSpc>
              <a:buFontTx/>
              <a:buNone/>
              <a:defRPr sz="1600"/>
            </a:lvl3pPr>
            <a:lvl4pPr marL="422275" indent="0">
              <a:lnSpc>
                <a:spcPts val="1800"/>
              </a:lnSpc>
              <a:buFontTx/>
              <a:buNone/>
              <a:defRPr sz="1600"/>
            </a:lvl4pPr>
            <a:lvl5pPr marL="665162" indent="0">
              <a:lnSpc>
                <a:spcPts val="1800"/>
              </a:lnSpc>
              <a:buFontTx/>
              <a:buNone/>
              <a:defRPr sz="1600"/>
            </a:lvl5pPr>
          </a:lstStyle>
          <a:p>
            <a:pPr lvl="0"/>
            <a:r>
              <a:rPr lang="en-US"/>
              <a:t>Click to edit Master text styles</a:t>
            </a:r>
          </a:p>
        </p:txBody>
      </p:sp>
    </p:spTree>
    <p:extLst>
      <p:ext uri="{BB962C8B-B14F-4D97-AF65-F5344CB8AC3E}">
        <p14:creationId xmlns:p14="http://schemas.microsoft.com/office/powerpoint/2010/main" val="8301921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2051720" y="1989208"/>
            <a:ext cx="6552000" cy="3312000"/>
          </a:xfrm>
          <a:prstGeom prst="rect">
            <a:avLst/>
          </a:prstGeom>
          <a:gradFill flip="none" rotWithShape="1">
            <a:gsLst>
              <a:gs pos="4000">
                <a:srgbClr val="C40063">
                  <a:lumMod val="98000"/>
                  <a:lumOff val="2000"/>
                </a:srgbClr>
              </a:gs>
              <a:gs pos="64000">
                <a:srgbClr val="D71920">
                  <a:lumMod val="99000"/>
                  <a:lumOff val="1000"/>
                </a:srgb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2" name="Title 1"/>
          <p:cNvSpPr>
            <a:spLocks noGrp="1"/>
          </p:cNvSpPr>
          <p:nvPr>
            <p:ph type="ctrTitle"/>
          </p:nvPr>
        </p:nvSpPr>
        <p:spPr>
          <a:xfrm>
            <a:off x="2228401" y="2185201"/>
            <a:ext cx="6042143" cy="883760"/>
          </a:xfrm>
        </p:spPr>
        <p:txBody>
          <a:bodyPr>
            <a:normAutofit/>
          </a:bodyPr>
          <a:lstStyle>
            <a:lvl1pPr>
              <a:defRPr sz="28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2228401" y="3160800"/>
            <a:ext cx="6042143" cy="865290"/>
          </a:xfrm>
        </p:spPr>
        <p:txBody>
          <a:bodyPr>
            <a:normAutofit/>
          </a:bodyPr>
          <a:lstStyle>
            <a:lvl1pPr marL="0" indent="0" algn="l">
              <a:lnSpc>
                <a:spcPts val="2300"/>
              </a:lnSpc>
              <a:spcAft>
                <a:spcPts val="0"/>
              </a:spcAft>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38" y="575273"/>
            <a:ext cx="723207" cy="723207"/>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28401" y="576000"/>
            <a:ext cx="2019993" cy="232756"/>
          </a:xfrm>
          <a:prstGeom prst="rect">
            <a:avLst/>
          </a:prstGeom>
        </p:spPr>
      </p:pic>
      <p:sp>
        <p:nvSpPr>
          <p:cNvPr id="13" name="Text Placeholder 12"/>
          <p:cNvSpPr>
            <a:spLocks noGrp="1"/>
          </p:cNvSpPr>
          <p:nvPr>
            <p:ph type="body" sz="quarter" idx="13"/>
          </p:nvPr>
        </p:nvSpPr>
        <p:spPr>
          <a:xfrm>
            <a:off x="2228401" y="4154400"/>
            <a:ext cx="6042143" cy="792088"/>
          </a:xfrm>
        </p:spPr>
        <p:txBody>
          <a:bodyPr/>
          <a:lstStyle>
            <a:lvl1pPr>
              <a:lnSpc>
                <a:spcPct val="100000"/>
              </a:lnSpc>
              <a:defRPr sz="1600">
                <a:solidFill>
                  <a:schemeClr val="bg1"/>
                </a:solidFill>
              </a:defRPr>
            </a:lvl1pPr>
            <a:lvl2pPr marL="0" indent="0">
              <a:lnSpc>
                <a:spcPts val="1800"/>
              </a:lnSpc>
              <a:buFontTx/>
              <a:buNone/>
              <a:defRPr sz="1600"/>
            </a:lvl2pPr>
            <a:lvl3pPr marL="211137" indent="0">
              <a:lnSpc>
                <a:spcPts val="1800"/>
              </a:lnSpc>
              <a:buFontTx/>
              <a:buNone/>
              <a:defRPr sz="1600"/>
            </a:lvl3pPr>
            <a:lvl4pPr marL="422275" indent="0">
              <a:lnSpc>
                <a:spcPts val="1800"/>
              </a:lnSpc>
              <a:buFontTx/>
              <a:buNone/>
              <a:defRPr sz="1600"/>
            </a:lvl4pPr>
            <a:lvl5pPr marL="665162" indent="0">
              <a:lnSpc>
                <a:spcPts val="1800"/>
              </a:lnSpc>
              <a:buFontTx/>
              <a:buNone/>
              <a:defRPr sz="1600"/>
            </a:lvl5pPr>
          </a:lstStyle>
          <a:p>
            <a:pPr lvl="0"/>
            <a:r>
              <a:rPr lang="en-US"/>
              <a:t>Click to edit Master text styles</a:t>
            </a:r>
          </a:p>
        </p:txBody>
      </p:sp>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0001" y="6084002"/>
            <a:ext cx="2277687" cy="353291"/>
          </a:xfrm>
          <a:prstGeom prst="rect">
            <a:avLst/>
          </a:prstGeom>
        </p:spPr>
      </p:pic>
      <p:pic>
        <p:nvPicPr>
          <p:cNvPr id="15" name="Picture 1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441201" y="6292800"/>
            <a:ext cx="1155469" cy="112222"/>
          </a:xfrm>
          <a:prstGeom prst="rect">
            <a:avLst/>
          </a:prstGeom>
        </p:spPr>
      </p:pic>
      <p:sp>
        <p:nvSpPr>
          <p:cNvPr id="12" name="Text Placeholder 12"/>
          <p:cNvSpPr>
            <a:spLocks noGrp="1"/>
          </p:cNvSpPr>
          <p:nvPr>
            <p:ph type="body" sz="quarter" idx="14"/>
          </p:nvPr>
        </p:nvSpPr>
        <p:spPr>
          <a:xfrm>
            <a:off x="5796137" y="576000"/>
            <a:ext cx="2897014" cy="792088"/>
          </a:xfrm>
        </p:spPr>
        <p:txBody>
          <a:bodyPr>
            <a:normAutofit/>
          </a:bodyPr>
          <a:lstStyle>
            <a:lvl1pPr algn="r">
              <a:lnSpc>
                <a:spcPct val="100000"/>
              </a:lnSpc>
              <a:defRPr sz="1600" b="1" cap="all" baseline="0">
                <a:solidFill>
                  <a:schemeClr val="accent3"/>
                </a:solidFill>
              </a:defRPr>
            </a:lvl1pPr>
            <a:lvl2pPr marL="0" indent="0">
              <a:lnSpc>
                <a:spcPts val="1800"/>
              </a:lnSpc>
              <a:buFontTx/>
              <a:buNone/>
              <a:defRPr sz="1600"/>
            </a:lvl2pPr>
            <a:lvl3pPr marL="211137" indent="0">
              <a:lnSpc>
                <a:spcPts val="1800"/>
              </a:lnSpc>
              <a:buFontTx/>
              <a:buNone/>
              <a:defRPr sz="1600"/>
            </a:lvl3pPr>
            <a:lvl4pPr marL="422275" indent="0">
              <a:lnSpc>
                <a:spcPts val="1800"/>
              </a:lnSpc>
              <a:buFontTx/>
              <a:buNone/>
              <a:defRPr sz="1600"/>
            </a:lvl4pPr>
            <a:lvl5pPr marL="665162" indent="0">
              <a:lnSpc>
                <a:spcPts val="1800"/>
              </a:lnSpc>
              <a:buFontTx/>
              <a:buNone/>
              <a:defRPr sz="1600"/>
            </a:lvl5pPr>
          </a:lstStyle>
          <a:p>
            <a:pPr lvl="0"/>
            <a:r>
              <a:rPr lang="en-US"/>
              <a:t>Click to edit Master text styles</a:t>
            </a:r>
          </a:p>
        </p:txBody>
      </p:sp>
    </p:spTree>
    <p:extLst>
      <p:ext uri="{BB962C8B-B14F-4D97-AF65-F5344CB8AC3E}">
        <p14:creationId xmlns:p14="http://schemas.microsoft.com/office/powerpoint/2010/main" val="42122408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 Divider Slide">
    <p:spTree>
      <p:nvGrpSpPr>
        <p:cNvPr id="1" name=""/>
        <p:cNvGrpSpPr/>
        <p:nvPr/>
      </p:nvGrpSpPr>
      <p:grpSpPr>
        <a:xfrm>
          <a:off x="0" y="0"/>
          <a:ext cx="0" cy="0"/>
          <a:chOff x="0" y="0"/>
          <a:chExt cx="0" cy="0"/>
        </a:xfrm>
      </p:grpSpPr>
      <p:sp>
        <p:nvSpPr>
          <p:cNvPr id="12" name="Rectangle 11"/>
          <p:cNvSpPr/>
          <p:nvPr userDrawn="1"/>
        </p:nvSpPr>
        <p:spPr>
          <a:xfrm>
            <a:off x="683568" y="1989208"/>
            <a:ext cx="6552000" cy="3312000"/>
          </a:xfrm>
          <a:prstGeom prst="rect">
            <a:avLst/>
          </a:prstGeom>
          <a:gradFill flip="none" rotWithShape="1">
            <a:gsLst>
              <a:gs pos="4000">
                <a:srgbClr val="C40063">
                  <a:lumMod val="98000"/>
                  <a:lumOff val="2000"/>
                  <a:alpha val="90000"/>
                </a:srgbClr>
              </a:gs>
              <a:gs pos="64000">
                <a:srgbClr val="D71920">
                  <a:lumMod val="99000"/>
                  <a:lumOff val="1000"/>
                  <a:alpha val="90000"/>
                </a:srgb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2" name="Title 1"/>
          <p:cNvSpPr>
            <a:spLocks noGrp="1"/>
          </p:cNvSpPr>
          <p:nvPr>
            <p:ph type="ctrTitle"/>
          </p:nvPr>
        </p:nvSpPr>
        <p:spPr>
          <a:xfrm>
            <a:off x="834888" y="2095200"/>
            <a:ext cx="6257393" cy="1045768"/>
          </a:xfrm>
        </p:spPr>
        <p:txBody>
          <a:bodyPr lIns="0" tIns="0" rIns="0">
            <a:noAutofit/>
          </a:bodyPr>
          <a:lstStyle>
            <a:lvl1pPr marL="993775" indent="-993775">
              <a:lnSpc>
                <a:spcPts val="7000"/>
              </a:lnSpc>
              <a:buFont typeface="+mj-lt"/>
              <a:buAutoNum type="arabicPeriod"/>
              <a:defRPr sz="60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834888" y="3074400"/>
            <a:ext cx="6257393" cy="2016224"/>
          </a:xfrm>
        </p:spPr>
        <p:txBody>
          <a:bodyPr lIns="0" tIns="0" rIns="0">
            <a:normAutofit/>
          </a:bodyPr>
          <a:lstStyle>
            <a:lvl1pPr marL="0" indent="0" algn="l">
              <a:lnSpc>
                <a:spcPts val="4300"/>
              </a:lnSpc>
              <a:spcAft>
                <a:spcPts val="0"/>
              </a:spcAft>
              <a:buNone/>
              <a:defRPr sz="3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2"/>
            <a:ext cx="361621" cy="361621"/>
          </a:xfrm>
          <a:prstGeom prst="rect">
            <a:avLst/>
          </a:prstGeom>
        </p:spPr>
      </p:pic>
      <p:sp>
        <p:nvSpPr>
          <p:cNvPr id="13" name="Date Placeholder 3"/>
          <p:cNvSpPr>
            <a:spLocks noGrp="1"/>
          </p:cNvSpPr>
          <p:nvPr>
            <p:ph type="dt" sz="half" idx="10"/>
          </p:nvPr>
        </p:nvSpPr>
        <p:spPr>
          <a:xfrm>
            <a:off x="2102401" y="6397624"/>
            <a:ext cx="1115696" cy="144000"/>
          </a:xfrm>
        </p:spPr>
        <p:txBody>
          <a:bodyPr/>
          <a:lstStyle/>
          <a:p>
            <a:r>
              <a:rPr lang="en-US">
                <a:solidFill>
                  <a:srgbClr val="414042"/>
                </a:solidFill>
              </a:rPr>
              <a:t>ICG Confidential</a:t>
            </a:r>
            <a:endParaRPr lang="en-GB" dirty="0">
              <a:solidFill>
                <a:srgbClr val="414042"/>
              </a:solidFill>
            </a:endParaRPr>
          </a:p>
        </p:txBody>
      </p:sp>
      <p:sp>
        <p:nvSpPr>
          <p:cNvPr id="14" name="Footer Placeholder 4"/>
          <p:cNvSpPr>
            <a:spLocks noGrp="1"/>
          </p:cNvSpPr>
          <p:nvPr>
            <p:ph type="ftr" sz="quarter" idx="11"/>
          </p:nvPr>
        </p:nvSpPr>
        <p:spPr>
          <a:xfrm>
            <a:off x="3420000" y="6386858"/>
            <a:ext cx="3909760" cy="144000"/>
          </a:xfrm>
        </p:spPr>
        <p:txBody>
          <a:bodyPr/>
          <a:lstStyle/>
          <a:p>
            <a:r>
              <a:rPr lang="en-GB">
                <a:solidFill>
                  <a:srgbClr val="414042"/>
                </a:solidFill>
              </a:rPr>
              <a:t>Pensions 101</a:t>
            </a:r>
            <a:endParaRPr lang="en-GB" dirty="0">
              <a:solidFill>
                <a:srgbClr val="414042"/>
              </a:solidFill>
            </a:endParaRPr>
          </a:p>
        </p:txBody>
      </p:sp>
      <p:sp>
        <p:nvSpPr>
          <p:cNvPr id="15" name="Slide Number Placeholder 5"/>
          <p:cNvSpPr>
            <a:spLocks noGrp="1"/>
          </p:cNvSpPr>
          <p:nvPr>
            <p:ph type="sldNum" sz="quarter" idx="12"/>
          </p:nvPr>
        </p:nvSpPr>
        <p:spPr>
          <a:xfrm>
            <a:off x="7668344" y="6400800"/>
            <a:ext cx="1024806" cy="144000"/>
          </a:xfrm>
        </p:spPr>
        <p:txBody>
          <a:bodyPr/>
          <a:lstStyle>
            <a:lvl1pPr algn="r">
              <a:defRPr/>
            </a:lvl1pPr>
          </a:lstStyle>
          <a:p>
            <a:r>
              <a:rPr lang="en-GB" dirty="0">
                <a:solidFill>
                  <a:srgbClr val="414042"/>
                </a:solidFill>
              </a:rPr>
              <a:t>Page </a:t>
            </a:r>
            <a:fld id="{B13B5175-59AA-4FF7-8920-C0EC6C0A998F}" type="slidenum">
              <a:rPr lang="en-GB" smtClean="0">
                <a:solidFill>
                  <a:srgbClr val="414042"/>
                </a:solidFill>
              </a:rPr>
              <a:pPr/>
              <a:t>‹#›</a:t>
            </a:fld>
            <a:endParaRPr lang="en-GB" dirty="0">
              <a:solidFill>
                <a:srgbClr val="414042"/>
              </a:solidFill>
            </a:endParaRPr>
          </a:p>
        </p:txBody>
      </p:sp>
      <p:sp>
        <p:nvSpPr>
          <p:cNvPr id="16" name="TextBox 15"/>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spTree>
    <p:extLst>
      <p:ext uri="{BB962C8B-B14F-4D97-AF65-F5344CB8AC3E}">
        <p14:creationId xmlns:p14="http://schemas.microsoft.com/office/powerpoint/2010/main" val="22074295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gradFill flip="none" rotWithShape="1">
            <a:gsLst>
              <a:gs pos="4000">
                <a:srgbClr val="C40063">
                  <a:lumMod val="98000"/>
                  <a:lumOff val="2000"/>
                </a:srgbClr>
              </a:gs>
              <a:gs pos="64000">
                <a:srgbClr val="D71920">
                  <a:lumMod val="99000"/>
                  <a:lumOff val="1000"/>
                </a:srgb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0" name="Rectangle 9"/>
          <p:cNvSpPr/>
          <p:nvPr userDrawn="1"/>
        </p:nvSpPr>
        <p:spPr>
          <a:xfrm>
            <a:off x="683568" y="1989208"/>
            <a:ext cx="6552000" cy="33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2" name="Title 1"/>
          <p:cNvSpPr>
            <a:spLocks noGrp="1"/>
          </p:cNvSpPr>
          <p:nvPr>
            <p:ph type="ctrTitle"/>
          </p:nvPr>
        </p:nvSpPr>
        <p:spPr>
          <a:xfrm>
            <a:off x="834888" y="2095200"/>
            <a:ext cx="6257393" cy="1045768"/>
          </a:xfrm>
        </p:spPr>
        <p:txBody>
          <a:bodyPr lIns="0" tIns="0" rIns="0">
            <a:noAutofit/>
          </a:bodyPr>
          <a:lstStyle>
            <a:lvl1pPr marL="993775" indent="-993775">
              <a:lnSpc>
                <a:spcPts val="7000"/>
              </a:lnSpc>
              <a:buFont typeface="+mj-lt"/>
              <a:buAutoNum type="arabicPeriod"/>
              <a:defRPr sz="6000">
                <a:solidFill>
                  <a:schemeClr val="tx1"/>
                </a:solidFill>
              </a:defRPr>
            </a:lvl1pPr>
          </a:lstStyle>
          <a:p>
            <a:r>
              <a:rPr lang="en-US"/>
              <a:t>Click to edit Master title style</a:t>
            </a:r>
            <a:endParaRPr lang="en-GB"/>
          </a:p>
        </p:txBody>
      </p:sp>
      <p:sp>
        <p:nvSpPr>
          <p:cNvPr id="3" name="Subtitle 2"/>
          <p:cNvSpPr>
            <a:spLocks noGrp="1"/>
          </p:cNvSpPr>
          <p:nvPr>
            <p:ph type="subTitle" idx="1"/>
          </p:nvPr>
        </p:nvSpPr>
        <p:spPr>
          <a:xfrm>
            <a:off x="834888" y="3074400"/>
            <a:ext cx="6257393" cy="2016224"/>
          </a:xfrm>
        </p:spPr>
        <p:txBody>
          <a:bodyPr lIns="0" tIns="0" rIns="0">
            <a:normAutofit/>
          </a:bodyPr>
          <a:lstStyle>
            <a:lvl1pPr marL="0" indent="0" algn="l">
              <a:lnSpc>
                <a:spcPts val="4300"/>
              </a:lnSpc>
              <a:spcAft>
                <a:spcPts val="0"/>
              </a:spcAft>
              <a:buNone/>
              <a:defRPr sz="36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2"/>
            <a:ext cx="361621" cy="361621"/>
          </a:xfrm>
          <a:prstGeom prst="rect">
            <a:avLst/>
          </a:prstGeom>
        </p:spPr>
      </p:pic>
      <p:sp>
        <p:nvSpPr>
          <p:cNvPr id="13" name="Date Placeholder 3"/>
          <p:cNvSpPr>
            <a:spLocks noGrp="1"/>
          </p:cNvSpPr>
          <p:nvPr>
            <p:ph type="dt" sz="half" idx="10"/>
          </p:nvPr>
        </p:nvSpPr>
        <p:spPr>
          <a:xfrm>
            <a:off x="2102401" y="6397624"/>
            <a:ext cx="1115696" cy="144000"/>
          </a:xfrm>
        </p:spPr>
        <p:txBody>
          <a:bodyPr/>
          <a:lstStyle/>
          <a:p>
            <a:r>
              <a:rPr lang="en-US">
                <a:solidFill>
                  <a:srgbClr val="414042"/>
                </a:solidFill>
              </a:rPr>
              <a:t>ICG Confidential</a:t>
            </a:r>
            <a:endParaRPr lang="en-GB" dirty="0">
              <a:solidFill>
                <a:srgbClr val="414042"/>
              </a:solidFill>
            </a:endParaRPr>
          </a:p>
        </p:txBody>
      </p:sp>
      <p:sp>
        <p:nvSpPr>
          <p:cNvPr id="14" name="Footer Placeholder 4"/>
          <p:cNvSpPr>
            <a:spLocks noGrp="1"/>
          </p:cNvSpPr>
          <p:nvPr>
            <p:ph type="ftr" sz="quarter" idx="11"/>
          </p:nvPr>
        </p:nvSpPr>
        <p:spPr>
          <a:xfrm>
            <a:off x="3420000" y="6386858"/>
            <a:ext cx="3909760" cy="144000"/>
          </a:xfrm>
        </p:spPr>
        <p:txBody>
          <a:bodyPr/>
          <a:lstStyle/>
          <a:p>
            <a:r>
              <a:rPr lang="en-GB">
                <a:solidFill>
                  <a:srgbClr val="414042"/>
                </a:solidFill>
              </a:rPr>
              <a:t>Pensions 101</a:t>
            </a:r>
            <a:endParaRPr lang="en-GB" dirty="0">
              <a:solidFill>
                <a:srgbClr val="414042"/>
              </a:solidFill>
            </a:endParaRPr>
          </a:p>
        </p:txBody>
      </p:sp>
      <p:sp>
        <p:nvSpPr>
          <p:cNvPr id="15" name="Slide Number Placeholder 5"/>
          <p:cNvSpPr>
            <a:spLocks noGrp="1"/>
          </p:cNvSpPr>
          <p:nvPr>
            <p:ph type="sldNum" sz="quarter" idx="12"/>
          </p:nvPr>
        </p:nvSpPr>
        <p:spPr>
          <a:xfrm>
            <a:off x="7668344" y="6400800"/>
            <a:ext cx="1024806" cy="144000"/>
          </a:xfrm>
        </p:spPr>
        <p:txBody>
          <a:bodyPr/>
          <a:lstStyle>
            <a:lvl1pPr algn="r">
              <a:defRPr/>
            </a:lvl1pPr>
          </a:lstStyle>
          <a:p>
            <a:r>
              <a:rPr lang="en-GB" dirty="0">
                <a:solidFill>
                  <a:srgbClr val="414042"/>
                </a:solidFill>
              </a:rPr>
              <a:t>Page </a:t>
            </a:r>
            <a:fld id="{B13B5175-59AA-4FF7-8920-C0EC6C0A998F}" type="slidenum">
              <a:rPr lang="en-GB" smtClean="0">
                <a:solidFill>
                  <a:srgbClr val="414042"/>
                </a:solidFill>
              </a:rPr>
              <a:pPr/>
              <a:t>‹#›</a:t>
            </a:fld>
            <a:endParaRPr lang="en-GB" dirty="0">
              <a:solidFill>
                <a:srgbClr val="414042"/>
              </a:solidFill>
            </a:endParaRPr>
          </a:p>
        </p:txBody>
      </p:sp>
      <p:sp>
        <p:nvSpPr>
          <p:cNvPr id="16" name="TextBox 15"/>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spTree>
    <p:extLst>
      <p:ext uri="{BB962C8B-B14F-4D97-AF65-F5344CB8AC3E}">
        <p14:creationId xmlns:p14="http://schemas.microsoft.com/office/powerpoint/2010/main" val="2611428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74128" cy="6876000"/>
          </a:xfrm>
          <a:prstGeom prst="rect">
            <a:avLst/>
          </a:prstGeom>
        </p:spPr>
      </p:pic>
      <p:sp>
        <p:nvSpPr>
          <p:cNvPr id="2" name="Title 1"/>
          <p:cNvSpPr>
            <a:spLocks noGrp="1"/>
          </p:cNvSpPr>
          <p:nvPr>
            <p:ph type="ctrTitle"/>
          </p:nvPr>
        </p:nvSpPr>
        <p:spPr>
          <a:xfrm>
            <a:off x="720000" y="547200"/>
            <a:ext cx="7955688" cy="883760"/>
          </a:xfrm>
        </p:spPr>
        <p:txBody>
          <a:bodyPr>
            <a:normAutofit/>
          </a:bodyPr>
          <a:lstStyle>
            <a:lvl1pPr>
              <a:defRPr sz="26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720000" y="1988840"/>
            <a:ext cx="7955688" cy="3888432"/>
          </a:xfrm>
        </p:spPr>
        <p:txBody>
          <a:bodyPr>
            <a:normAutofit/>
          </a:bodyPr>
          <a:lstStyle>
            <a:lvl1pPr marL="0" indent="0" algn="l">
              <a:lnSpc>
                <a:spcPts val="4000"/>
              </a:lnSpc>
              <a:spcAft>
                <a:spcPts val="0"/>
              </a:spcAft>
              <a:buNone/>
              <a:defRPr sz="3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2" name="Date Placeholder 3"/>
          <p:cNvSpPr>
            <a:spLocks noGrp="1"/>
          </p:cNvSpPr>
          <p:nvPr>
            <p:ph type="dt" sz="half" idx="10"/>
          </p:nvPr>
        </p:nvSpPr>
        <p:spPr>
          <a:xfrm>
            <a:off x="2102401" y="6397624"/>
            <a:ext cx="1115696" cy="144000"/>
          </a:xfrm>
        </p:spPr>
        <p:txBody>
          <a:bodyPr/>
          <a:lstStyle/>
          <a:p>
            <a:r>
              <a:rPr lang="en-US"/>
              <a:t>ICG Confidential</a:t>
            </a:r>
            <a:endParaRPr lang="en-GB" dirty="0"/>
          </a:p>
        </p:txBody>
      </p:sp>
      <p:sp>
        <p:nvSpPr>
          <p:cNvPr id="17" name="Footer Placeholder 4"/>
          <p:cNvSpPr>
            <a:spLocks noGrp="1"/>
          </p:cNvSpPr>
          <p:nvPr>
            <p:ph type="ftr" sz="quarter" idx="11"/>
          </p:nvPr>
        </p:nvSpPr>
        <p:spPr>
          <a:xfrm>
            <a:off x="3420000" y="6386858"/>
            <a:ext cx="3909760" cy="144000"/>
          </a:xfrm>
        </p:spPr>
        <p:txBody>
          <a:bodyPr/>
          <a:lstStyle/>
          <a:p>
            <a:r>
              <a:rPr lang="en-GB"/>
              <a:t>Pensions 101</a:t>
            </a:r>
            <a:endParaRPr lang="en-GB" dirty="0"/>
          </a:p>
        </p:txBody>
      </p:sp>
      <p:sp>
        <p:nvSpPr>
          <p:cNvPr id="18" name="Slide Number Placeholder 5"/>
          <p:cNvSpPr>
            <a:spLocks noGrp="1"/>
          </p:cNvSpPr>
          <p:nvPr>
            <p:ph type="sldNum" sz="quarter" idx="12"/>
          </p:nvPr>
        </p:nvSpPr>
        <p:spPr>
          <a:xfrm>
            <a:off x="7668344" y="6400800"/>
            <a:ext cx="1024806" cy="144000"/>
          </a:xfrm>
        </p:spPr>
        <p:txBody>
          <a:bodyPr/>
          <a:lstStyle>
            <a:lvl1pPr algn="r">
              <a:defRPr/>
            </a:lvl1pPr>
          </a:lstStyle>
          <a:p>
            <a:r>
              <a:rPr lang="en-GB" dirty="0"/>
              <a:t>Page </a:t>
            </a:r>
            <a:fld id="{B13B5175-59AA-4FF7-8920-C0EC6C0A998F}" type="slidenum">
              <a:rPr lang="en-GB" smtClean="0"/>
              <a:pPr/>
              <a:t>‹#›</a:t>
            </a:fld>
            <a:endParaRPr lang="en-GB" dirty="0"/>
          </a:p>
        </p:txBody>
      </p:sp>
      <p:sp>
        <p:nvSpPr>
          <p:cNvPr id="19" name="TextBox 18"/>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chemeClr val="tx2"/>
                </a:solidFill>
              </a:rPr>
              <a:t>Strictly Financial </a:t>
            </a:r>
          </a:p>
        </p:txBody>
      </p:sp>
    </p:spTree>
    <p:extLst>
      <p:ext uri="{BB962C8B-B14F-4D97-AF65-F5344CB8AC3E}">
        <p14:creationId xmlns:p14="http://schemas.microsoft.com/office/powerpoint/2010/main" val="41210552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74128" cy="6876000"/>
          </a:xfrm>
          <a:prstGeom prst="rect">
            <a:avLst/>
          </a:prstGeom>
        </p:spPr>
      </p:pic>
      <p:sp>
        <p:nvSpPr>
          <p:cNvPr id="2" name="Title 1"/>
          <p:cNvSpPr>
            <a:spLocks noGrp="1"/>
          </p:cNvSpPr>
          <p:nvPr>
            <p:ph type="ctrTitle"/>
          </p:nvPr>
        </p:nvSpPr>
        <p:spPr>
          <a:xfrm>
            <a:off x="720000" y="547200"/>
            <a:ext cx="7955688" cy="883760"/>
          </a:xfrm>
        </p:spPr>
        <p:txBody>
          <a:bodyPr>
            <a:normAutofit/>
          </a:bodyPr>
          <a:lstStyle>
            <a:lvl1pPr>
              <a:defRPr sz="26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720000" y="1988840"/>
            <a:ext cx="7955688" cy="3888432"/>
          </a:xfrm>
        </p:spPr>
        <p:txBody>
          <a:bodyPr>
            <a:normAutofit/>
          </a:bodyPr>
          <a:lstStyle>
            <a:lvl1pPr marL="0" indent="0" algn="l">
              <a:lnSpc>
                <a:spcPts val="4000"/>
              </a:lnSpc>
              <a:spcAft>
                <a:spcPts val="0"/>
              </a:spcAft>
              <a:buNone/>
              <a:defRPr sz="3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2" name="Date Placeholder 3"/>
          <p:cNvSpPr>
            <a:spLocks noGrp="1"/>
          </p:cNvSpPr>
          <p:nvPr>
            <p:ph type="dt" sz="half" idx="10"/>
          </p:nvPr>
        </p:nvSpPr>
        <p:spPr>
          <a:xfrm>
            <a:off x="2102401" y="6397624"/>
            <a:ext cx="1115696" cy="144000"/>
          </a:xfrm>
        </p:spPr>
        <p:txBody>
          <a:bodyPr/>
          <a:lstStyle/>
          <a:p>
            <a:r>
              <a:rPr lang="en-US">
                <a:solidFill>
                  <a:srgbClr val="414042"/>
                </a:solidFill>
              </a:rPr>
              <a:t>ICG Confidential</a:t>
            </a:r>
            <a:endParaRPr lang="en-GB" dirty="0">
              <a:solidFill>
                <a:srgbClr val="414042"/>
              </a:solidFill>
            </a:endParaRPr>
          </a:p>
        </p:txBody>
      </p:sp>
      <p:sp>
        <p:nvSpPr>
          <p:cNvPr id="17" name="Footer Placeholder 4"/>
          <p:cNvSpPr>
            <a:spLocks noGrp="1"/>
          </p:cNvSpPr>
          <p:nvPr>
            <p:ph type="ftr" sz="quarter" idx="11"/>
          </p:nvPr>
        </p:nvSpPr>
        <p:spPr>
          <a:xfrm>
            <a:off x="3420000" y="6386858"/>
            <a:ext cx="3909760" cy="144000"/>
          </a:xfrm>
        </p:spPr>
        <p:txBody>
          <a:bodyPr/>
          <a:lstStyle/>
          <a:p>
            <a:r>
              <a:rPr lang="en-GB">
                <a:solidFill>
                  <a:srgbClr val="414042"/>
                </a:solidFill>
              </a:rPr>
              <a:t>Pensions 101</a:t>
            </a:r>
            <a:endParaRPr lang="en-GB" dirty="0">
              <a:solidFill>
                <a:srgbClr val="414042"/>
              </a:solidFill>
            </a:endParaRPr>
          </a:p>
        </p:txBody>
      </p:sp>
      <p:sp>
        <p:nvSpPr>
          <p:cNvPr id="18" name="Slide Number Placeholder 5"/>
          <p:cNvSpPr>
            <a:spLocks noGrp="1"/>
          </p:cNvSpPr>
          <p:nvPr>
            <p:ph type="sldNum" sz="quarter" idx="12"/>
          </p:nvPr>
        </p:nvSpPr>
        <p:spPr>
          <a:xfrm>
            <a:off x="7668344" y="6400800"/>
            <a:ext cx="1024806" cy="144000"/>
          </a:xfrm>
        </p:spPr>
        <p:txBody>
          <a:bodyPr/>
          <a:lstStyle>
            <a:lvl1pPr algn="r">
              <a:defRPr/>
            </a:lvl1pPr>
          </a:lstStyle>
          <a:p>
            <a:r>
              <a:rPr lang="en-GB" dirty="0">
                <a:solidFill>
                  <a:srgbClr val="414042"/>
                </a:solidFill>
              </a:rPr>
              <a:t>Page </a:t>
            </a:r>
            <a:fld id="{B13B5175-59AA-4FF7-8920-C0EC6C0A998F}" type="slidenum">
              <a:rPr lang="en-GB" smtClean="0">
                <a:solidFill>
                  <a:srgbClr val="414042"/>
                </a:solidFill>
              </a:rPr>
              <a:pPr/>
              <a:t>‹#›</a:t>
            </a:fld>
            <a:endParaRPr lang="en-GB" dirty="0">
              <a:solidFill>
                <a:srgbClr val="414042"/>
              </a:solidFill>
            </a:endParaRPr>
          </a:p>
        </p:txBody>
      </p:sp>
      <p:sp>
        <p:nvSpPr>
          <p:cNvPr id="19" name="TextBox 18"/>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spTree>
    <p:extLst>
      <p:ext uri="{BB962C8B-B14F-4D97-AF65-F5344CB8AC3E}">
        <p14:creationId xmlns:p14="http://schemas.microsoft.com/office/powerpoint/2010/main" val="19033311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74128" cy="6876000"/>
          </a:xfrm>
          <a:prstGeom prst="rect">
            <a:avLst/>
          </a:prstGeom>
        </p:spPr>
      </p:pic>
      <p:sp>
        <p:nvSpPr>
          <p:cNvPr id="2" name="Title 1"/>
          <p:cNvSpPr>
            <a:spLocks noGrp="1"/>
          </p:cNvSpPr>
          <p:nvPr>
            <p:ph type="ctrTitle"/>
          </p:nvPr>
        </p:nvSpPr>
        <p:spPr>
          <a:xfrm>
            <a:off x="720000" y="547200"/>
            <a:ext cx="7955688" cy="883760"/>
          </a:xfrm>
        </p:spPr>
        <p:txBody>
          <a:bodyPr>
            <a:normAutofit/>
          </a:bodyPr>
          <a:lstStyle>
            <a:lvl1pPr>
              <a:defRPr sz="2600">
                <a:solidFill>
                  <a:schemeClr val="tx1"/>
                </a:solidFill>
              </a:defRPr>
            </a:lvl1pPr>
          </a:lstStyle>
          <a:p>
            <a:r>
              <a:rPr lang="en-US"/>
              <a:t>Click to edit Master title style</a:t>
            </a:r>
            <a:endParaRPr lang="en-GB"/>
          </a:p>
        </p:txBody>
      </p:sp>
      <p:sp>
        <p:nvSpPr>
          <p:cNvPr id="3" name="Subtitle 2"/>
          <p:cNvSpPr>
            <a:spLocks noGrp="1"/>
          </p:cNvSpPr>
          <p:nvPr>
            <p:ph type="subTitle" idx="1"/>
          </p:nvPr>
        </p:nvSpPr>
        <p:spPr>
          <a:xfrm>
            <a:off x="720000" y="1988840"/>
            <a:ext cx="7955688" cy="3888432"/>
          </a:xfrm>
        </p:spPr>
        <p:txBody>
          <a:bodyPr>
            <a:normAutofit/>
          </a:bodyPr>
          <a:lstStyle>
            <a:lvl1pPr marL="0" indent="0" algn="l">
              <a:lnSpc>
                <a:spcPts val="4000"/>
              </a:lnSpc>
              <a:spcAft>
                <a:spcPts val="0"/>
              </a:spcAft>
              <a:buNone/>
              <a:defRPr sz="36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2" name="Date Placeholder 3"/>
          <p:cNvSpPr>
            <a:spLocks noGrp="1"/>
          </p:cNvSpPr>
          <p:nvPr>
            <p:ph type="dt" sz="half" idx="10"/>
          </p:nvPr>
        </p:nvSpPr>
        <p:spPr>
          <a:xfrm>
            <a:off x="2102401" y="6397624"/>
            <a:ext cx="1115696" cy="144000"/>
          </a:xfrm>
        </p:spPr>
        <p:txBody>
          <a:bodyPr/>
          <a:lstStyle/>
          <a:p>
            <a:r>
              <a:rPr lang="en-US">
                <a:solidFill>
                  <a:srgbClr val="414042"/>
                </a:solidFill>
              </a:rPr>
              <a:t>ICG Confidential</a:t>
            </a:r>
            <a:endParaRPr lang="en-GB" dirty="0">
              <a:solidFill>
                <a:srgbClr val="414042"/>
              </a:solidFill>
            </a:endParaRPr>
          </a:p>
        </p:txBody>
      </p:sp>
      <p:sp>
        <p:nvSpPr>
          <p:cNvPr id="17" name="Footer Placeholder 4"/>
          <p:cNvSpPr>
            <a:spLocks noGrp="1"/>
          </p:cNvSpPr>
          <p:nvPr>
            <p:ph type="ftr" sz="quarter" idx="11"/>
          </p:nvPr>
        </p:nvSpPr>
        <p:spPr>
          <a:xfrm>
            <a:off x="3420000" y="6386858"/>
            <a:ext cx="3909760" cy="144000"/>
          </a:xfrm>
        </p:spPr>
        <p:txBody>
          <a:bodyPr/>
          <a:lstStyle/>
          <a:p>
            <a:r>
              <a:rPr lang="en-GB">
                <a:solidFill>
                  <a:srgbClr val="414042"/>
                </a:solidFill>
              </a:rPr>
              <a:t>Pensions 101</a:t>
            </a:r>
            <a:endParaRPr lang="en-GB" dirty="0">
              <a:solidFill>
                <a:srgbClr val="414042"/>
              </a:solidFill>
            </a:endParaRPr>
          </a:p>
        </p:txBody>
      </p:sp>
      <p:sp>
        <p:nvSpPr>
          <p:cNvPr id="18" name="Slide Number Placeholder 5"/>
          <p:cNvSpPr>
            <a:spLocks noGrp="1"/>
          </p:cNvSpPr>
          <p:nvPr>
            <p:ph type="sldNum" sz="quarter" idx="12"/>
          </p:nvPr>
        </p:nvSpPr>
        <p:spPr>
          <a:xfrm>
            <a:off x="7668344" y="6400800"/>
            <a:ext cx="1024806" cy="144000"/>
          </a:xfrm>
        </p:spPr>
        <p:txBody>
          <a:bodyPr/>
          <a:lstStyle>
            <a:lvl1pPr algn="r">
              <a:defRPr/>
            </a:lvl1pPr>
          </a:lstStyle>
          <a:p>
            <a:r>
              <a:rPr lang="en-GB" dirty="0">
                <a:solidFill>
                  <a:srgbClr val="414042"/>
                </a:solidFill>
              </a:rPr>
              <a:t>Page </a:t>
            </a:r>
            <a:fld id="{B13B5175-59AA-4FF7-8920-C0EC6C0A998F}" type="slidenum">
              <a:rPr lang="en-GB" smtClean="0">
                <a:solidFill>
                  <a:srgbClr val="414042"/>
                </a:solidFill>
              </a:rPr>
              <a:pPr/>
              <a:t>‹#›</a:t>
            </a:fld>
            <a:endParaRPr lang="en-GB" dirty="0">
              <a:solidFill>
                <a:srgbClr val="414042"/>
              </a:solidFill>
            </a:endParaRPr>
          </a:p>
        </p:txBody>
      </p:sp>
      <p:sp>
        <p:nvSpPr>
          <p:cNvPr id="19" name="TextBox 18"/>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spTree>
    <p:extLst>
      <p:ext uri="{BB962C8B-B14F-4D97-AF65-F5344CB8AC3E}">
        <p14:creationId xmlns:p14="http://schemas.microsoft.com/office/powerpoint/2010/main" val="5267456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74128" cy="6876000"/>
          </a:xfrm>
          <a:prstGeom prst="rect">
            <a:avLst/>
          </a:prstGeom>
        </p:spPr>
      </p:pic>
      <p:sp>
        <p:nvSpPr>
          <p:cNvPr id="2" name="Title 1"/>
          <p:cNvSpPr>
            <a:spLocks noGrp="1"/>
          </p:cNvSpPr>
          <p:nvPr>
            <p:ph type="ctrTitle"/>
          </p:nvPr>
        </p:nvSpPr>
        <p:spPr>
          <a:xfrm>
            <a:off x="720000" y="547200"/>
            <a:ext cx="7955688" cy="883760"/>
          </a:xfrm>
        </p:spPr>
        <p:txBody>
          <a:bodyPr>
            <a:normAutofit/>
          </a:bodyPr>
          <a:lstStyle>
            <a:lvl1pPr>
              <a:defRPr sz="26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720000" y="1988840"/>
            <a:ext cx="7955688" cy="3888432"/>
          </a:xfrm>
        </p:spPr>
        <p:txBody>
          <a:bodyPr>
            <a:normAutofit/>
          </a:bodyPr>
          <a:lstStyle>
            <a:lvl1pPr marL="0" indent="0" algn="l">
              <a:lnSpc>
                <a:spcPts val="4000"/>
              </a:lnSpc>
              <a:spcAft>
                <a:spcPts val="0"/>
              </a:spcAft>
              <a:buNone/>
              <a:defRPr sz="3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2" name="Date Placeholder 3"/>
          <p:cNvSpPr>
            <a:spLocks noGrp="1"/>
          </p:cNvSpPr>
          <p:nvPr>
            <p:ph type="dt" sz="half" idx="10"/>
          </p:nvPr>
        </p:nvSpPr>
        <p:spPr>
          <a:xfrm>
            <a:off x="2102401" y="6397624"/>
            <a:ext cx="1115696" cy="144000"/>
          </a:xfrm>
        </p:spPr>
        <p:txBody>
          <a:bodyPr/>
          <a:lstStyle/>
          <a:p>
            <a:r>
              <a:rPr lang="en-US">
                <a:solidFill>
                  <a:srgbClr val="414042"/>
                </a:solidFill>
              </a:rPr>
              <a:t>ICG Confidential</a:t>
            </a:r>
            <a:endParaRPr lang="en-GB" dirty="0">
              <a:solidFill>
                <a:srgbClr val="414042"/>
              </a:solidFill>
            </a:endParaRPr>
          </a:p>
        </p:txBody>
      </p:sp>
      <p:sp>
        <p:nvSpPr>
          <p:cNvPr id="17" name="Footer Placeholder 4"/>
          <p:cNvSpPr>
            <a:spLocks noGrp="1"/>
          </p:cNvSpPr>
          <p:nvPr>
            <p:ph type="ftr" sz="quarter" idx="11"/>
          </p:nvPr>
        </p:nvSpPr>
        <p:spPr>
          <a:xfrm>
            <a:off x="3420000" y="6386858"/>
            <a:ext cx="3909760" cy="144000"/>
          </a:xfrm>
        </p:spPr>
        <p:txBody>
          <a:bodyPr/>
          <a:lstStyle/>
          <a:p>
            <a:r>
              <a:rPr lang="en-GB">
                <a:solidFill>
                  <a:srgbClr val="414042"/>
                </a:solidFill>
              </a:rPr>
              <a:t>Pensions 101</a:t>
            </a:r>
            <a:endParaRPr lang="en-GB" dirty="0">
              <a:solidFill>
                <a:srgbClr val="414042"/>
              </a:solidFill>
            </a:endParaRPr>
          </a:p>
        </p:txBody>
      </p:sp>
      <p:sp>
        <p:nvSpPr>
          <p:cNvPr id="18" name="Slide Number Placeholder 5"/>
          <p:cNvSpPr>
            <a:spLocks noGrp="1"/>
          </p:cNvSpPr>
          <p:nvPr>
            <p:ph type="sldNum" sz="quarter" idx="12"/>
          </p:nvPr>
        </p:nvSpPr>
        <p:spPr>
          <a:xfrm>
            <a:off x="7668344" y="6400800"/>
            <a:ext cx="1024806" cy="144000"/>
          </a:xfrm>
        </p:spPr>
        <p:txBody>
          <a:bodyPr/>
          <a:lstStyle>
            <a:lvl1pPr algn="r">
              <a:defRPr/>
            </a:lvl1pPr>
          </a:lstStyle>
          <a:p>
            <a:r>
              <a:rPr lang="en-GB" dirty="0">
                <a:solidFill>
                  <a:srgbClr val="414042"/>
                </a:solidFill>
              </a:rPr>
              <a:t>Page </a:t>
            </a:r>
            <a:fld id="{B13B5175-59AA-4FF7-8920-C0EC6C0A998F}" type="slidenum">
              <a:rPr lang="en-GB" smtClean="0">
                <a:solidFill>
                  <a:srgbClr val="414042"/>
                </a:solidFill>
              </a:rPr>
              <a:pPr/>
              <a:t>‹#›</a:t>
            </a:fld>
            <a:endParaRPr lang="en-GB" dirty="0">
              <a:solidFill>
                <a:srgbClr val="414042"/>
              </a:solidFill>
            </a:endParaRPr>
          </a:p>
        </p:txBody>
      </p:sp>
      <p:sp>
        <p:nvSpPr>
          <p:cNvPr id="19" name="TextBox 18"/>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spTree>
    <p:extLst>
      <p:ext uri="{BB962C8B-B14F-4D97-AF65-F5344CB8AC3E}">
        <p14:creationId xmlns:p14="http://schemas.microsoft.com/office/powerpoint/2010/main" val="8897053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02" y="548680"/>
            <a:ext cx="7452400" cy="831850"/>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2pPr>
              <a:spcBef>
                <a:spcPts val="120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solidFill>
                  <a:srgbClr val="414042"/>
                </a:solidFill>
              </a:rPr>
              <a:t>ICG Confidential</a:t>
            </a:r>
            <a:endParaRPr lang="en-GB" dirty="0">
              <a:solidFill>
                <a:srgbClr val="414042"/>
              </a:solidFill>
            </a:endParaRPr>
          </a:p>
        </p:txBody>
      </p:sp>
      <p:sp>
        <p:nvSpPr>
          <p:cNvPr id="5" name="Footer Placeholder 4"/>
          <p:cNvSpPr>
            <a:spLocks noGrp="1"/>
          </p:cNvSpPr>
          <p:nvPr>
            <p:ph type="ftr" sz="quarter" idx="11"/>
          </p:nvPr>
        </p:nvSpPr>
        <p:spPr/>
        <p:txBody>
          <a:bodyPr/>
          <a:lstStyle/>
          <a:p>
            <a:r>
              <a:rPr lang="en-GB">
                <a:solidFill>
                  <a:srgbClr val="414042"/>
                </a:solidFill>
              </a:rPr>
              <a:t>Pensions 101</a:t>
            </a:r>
            <a:endParaRPr lang="en-GB" dirty="0">
              <a:solidFill>
                <a:srgbClr val="414042"/>
              </a:solidFill>
            </a:endParaRPr>
          </a:p>
        </p:txBody>
      </p:sp>
      <p:sp>
        <p:nvSpPr>
          <p:cNvPr id="6" name="Slide Number Placeholder 5"/>
          <p:cNvSpPr>
            <a:spLocks noGrp="1"/>
          </p:cNvSpPr>
          <p:nvPr>
            <p:ph type="sldNum" sz="quarter" idx="12"/>
          </p:nvPr>
        </p:nvSpPr>
        <p:spPr/>
        <p:txBody>
          <a:bodyPr/>
          <a:lstStyle>
            <a:lvl1pPr algn="r">
              <a:defRPr/>
            </a:lvl1pPr>
          </a:lstStyle>
          <a:p>
            <a:r>
              <a:rPr lang="en-GB" dirty="0">
                <a:solidFill>
                  <a:srgbClr val="414042"/>
                </a:solidFill>
              </a:rPr>
              <a:t>Page </a:t>
            </a:r>
            <a:fld id="{B13B5175-59AA-4FF7-8920-C0EC6C0A998F}" type="slidenum">
              <a:rPr lang="en-GB" smtClean="0">
                <a:solidFill>
                  <a:srgbClr val="414042"/>
                </a:solidFill>
              </a:rPr>
              <a:pPr/>
              <a:t>‹#›</a:t>
            </a:fld>
            <a:endParaRPr lang="en-GB" dirty="0">
              <a:solidFill>
                <a:srgbClr val="414042"/>
              </a:solidFill>
            </a:endParaRPr>
          </a:p>
        </p:txBody>
      </p:sp>
      <p:sp>
        <p:nvSpPr>
          <p:cNvPr id="7" name="TextBox 6"/>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0"/>
            <a:ext cx="361604" cy="361604"/>
          </a:xfrm>
          <a:prstGeom prst="rect">
            <a:avLst/>
          </a:prstGeom>
        </p:spPr>
      </p:pic>
    </p:spTree>
    <p:extLst>
      <p:ext uri="{BB962C8B-B14F-4D97-AF65-F5344CB8AC3E}">
        <p14:creationId xmlns:p14="http://schemas.microsoft.com/office/powerpoint/2010/main" val="9610579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net &amp; Statement Box">
    <p:spTree>
      <p:nvGrpSpPr>
        <p:cNvPr id="1" name=""/>
        <p:cNvGrpSpPr/>
        <p:nvPr/>
      </p:nvGrpSpPr>
      <p:grpSpPr>
        <a:xfrm>
          <a:off x="0" y="0"/>
          <a:ext cx="0" cy="0"/>
          <a:chOff x="0" y="0"/>
          <a:chExt cx="0" cy="0"/>
        </a:xfrm>
      </p:grpSpPr>
      <p:sp>
        <p:nvSpPr>
          <p:cNvPr id="2" name="Title 1"/>
          <p:cNvSpPr>
            <a:spLocks noGrp="1"/>
          </p:cNvSpPr>
          <p:nvPr>
            <p:ph type="title"/>
          </p:nvPr>
        </p:nvSpPr>
        <p:spPr>
          <a:xfrm>
            <a:off x="720002" y="548680"/>
            <a:ext cx="7452400" cy="831850"/>
          </a:xfrm>
        </p:spPr>
        <p:txBody>
          <a:bodyPr/>
          <a:lstStyle/>
          <a:p>
            <a:r>
              <a:rPr lang="en-US"/>
              <a:t>Click to edit Master title style</a:t>
            </a:r>
            <a:endParaRPr lang="en-GB"/>
          </a:p>
        </p:txBody>
      </p:sp>
      <p:sp>
        <p:nvSpPr>
          <p:cNvPr id="3" name="Content Placeholder 2"/>
          <p:cNvSpPr>
            <a:spLocks noGrp="1"/>
          </p:cNvSpPr>
          <p:nvPr>
            <p:ph idx="1"/>
          </p:nvPr>
        </p:nvSpPr>
        <p:spPr>
          <a:xfrm>
            <a:off x="720001" y="1821135"/>
            <a:ext cx="7958137" cy="3048027"/>
          </a:xfrm>
        </p:spPr>
        <p:txBody>
          <a:bodyPr/>
          <a:lstStyle>
            <a:lvl2pPr>
              <a:spcBef>
                <a:spcPts val="120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Box 6"/>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0"/>
            <a:ext cx="361604" cy="361604"/>
          </a:xfrm>
          <a:prstGeom prst="rect">
            <a:avLst/>
          </a:prstGeom>
        </p:spPr>
      </p:pic>
      <p:sp>
        <p:nvSpPr>
          <p:cNvPr id="9" name="Date Placeholder 8"/>
          <p:cNvSpPr>
            <a:spLocks noGrp="1"/>
          </p:cNvSpPr>
          <p:nvPr>
            <p:ph type="dt" sz="half" idx="10"/>
          </p:nvPr>
        </p:nvSpPr>
        <p:spPr/>
        <p:txBody>
          <a:bodyPr/>
          <a:lstStyle/>
          <a:p>
            <a:r>
              <a:rPr lang="en-US">
                <a:solidFill>
                  <a:srgbClr val="414042"/>
                </a:solidFill>
              </a:rPr>
              <a:t>ICG Confidential</a:t>
            </a:r>
            <a:endParaRPr lang="en-GB" dirty="0">
              <a:solidFill>
                <a:srgbClr val="414042"/>
              </a:solidFill>
            </a:endParaRPr>
          </a:p>
        </p:txBody>
      </p:sp>
      <p:sp>
        <p:nvSpPr>
          <p:cNvPr id="10" name="Footer Placeholder 9"/>
          <p:cNvSpPr>
            <a:spLocks noGrp="1"/>
          </p:cNvSpPr>
          <p:nvPr>
            <p:ph type="ftr" sz="quarter" idx="11"/>
          </p:nvPr>
        </p:nvSpPr>
        <p:spPr/>
        <p:txBody>
          <a:bodyPr/>
          <a:lstStyle/>
          <a:p>
            <a:r>
              <a:rPr lang="en-GB">
                <a:solidFill>
                  <a:srgbClr val="414042"/>
                </a:solidFill>
              </a:rPr>
              <a:t>Pensions 101</a:t>
            </a:r>
            <a:endParaRPr lang="en-GB" dirty="0">
              <a:solidFill>
                <a:srgbClr val="414042"/>
              </a:solidFill>
            </a:endParaRPr>
          </a:p>
        </p:txBody>
      </p:sp>
      <p:sp>
        <p:nvSpPr>
          <p:cNvPr id="11" name="Slide Number Placeholder 10"/>
          <p:cNvSpPr>
            <a:spLocks noGrp="1"/>
          </p:cNvSpPr>
          <p:nvPr>
            <p:ph type="sldNum" sz="quarter" idx="12"/>
          </p:nvPr>
        </p:nvSpPr>
        <p:spPr/>
        <p:txBody>
          <a:bodyPr/>
          <a:lstStyle/>
          <a:p>
            <a:pPr algn="r"/>
            <a:r>
              <a:rPr lang="en-GB" dirty="0">
                <a:solidFill>
                  <a:srgbClr val="414042"/>
                </a:solidFill>
              </a:rPr>
              <a:t>Page </a:t>
            </a:r>
            <a:fld id="{B13B5175-59AA-4FF7-8920-C0EC6C0A998F}" type="slidenum">
              <a:rPr lang="en-GB" smtClean="0">
                <a:solidFill>
                  <a:srgbClr val="414042"/>
                </a:solidFill>
              </a:rPr>
              <a:pPr algn="r"/>
              <a:t>‹#›</a:t>
            </a:fld>
            <a:endParaRPr lang="en-GB" dirty="0">
              <a:solidFill>
                <a:srgbClr val="414042"/>
              </a:solidFill>
            </a:endParaRPr>
          </a:p>
        </p:txBody>
      </p:sp>
      <p:sp>
        <p:nvSpPr>
          <p:cNvPr id="13" name="Text Placeholder 12"/>
          <p:cNvSpPr>
            <a:spLocks noGrp="1"/>
          </p:cNvSpPr>
          <p:nvPr>
            <p:ph type="body" sz="quarter" idx="13"/>
          </p:nvPr>
        </p:nvSpPr>
        <p:spPr>
          <a:xfrm>
            <a:off x="720724" y="5085184"/>
            <a:ext cx="7452000" cy="791740"/>
          </a:xfrm>
          <a:ln w="19050">
            <a:solidFill>
              <a:schemeClr val="accent1"/>
            </a:solidFill>
          </a:ln>
        </p:spPr>
        <p:txBody>
          <a:bodyPr lIns="36000" tIns="36000" rIns="36000" bIns="36000">
            <a:normAutofit/>
          </a:bodyPr>
          <a:lstStyle>
            <a:lvl1pPr>
              <a:lnSpc>
                <a:spcPts val="1800"/>
              </a:lnSpc>
              <a:spcAft>
                <a:spcPts val="0"/>
              </a:spcAft>
              <a:defRPr sz="1600" b="1">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8689241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lnSpc>
                <a:spcPts val="2300"/>
              </a:lnSpc>
              <a:defRPr sz="2000"/>
            </a:lvl1pPr>
            <a:lvl2pPr>
              <a:lnSpc>
                <a:spcPts val="2300"/>
              </a:lnSpc>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solidFill>
                  <a:srgbClr val="414042"/>
                </a:solidFill>
              </a:rPr>
              <a:t>ICG Confidential</a:t>
            </a:r>
            <a:endParaRPr lang="en-GB" dirty="0">
              <a:solidFill>
                <a:srgbClr val="414042"/>
              </a:solidFill>
            </a:endParaRPr>
          </a:p>
        </p:txBody>
      </p:sp>
      <p:sp>
        <p:nvSpPr>
          <p:cNvPr id="5" name="Footer Placeholder 4"/>
          <p:cNvSpPr>
            <a:spLocks noGrp="1"/>
          </p:cNvSpPr>
          <p:nvPr>
            <p:ph type="ftr" sz="quarter" idx="11"/>
          </p:nvPr>
        </p:nvSpPr>
        <p:spPr/>
        <p:txBody>
          <a:bodyPr/>
          <a:lstStyle/>
          <a:p>
            <a:r>
              <a:rPr lang="en-GB">
                <a:solidFill>
                  <a:srgbClr val="414042"/>
                </a:solidFill>
              </a:rPr>
              <a:t>Pensions 101</a:t>
            </a:r>
            <a:endParaRPr lang="en-GB" dirty="0">
              <a:solidFill>
                <a:srgbClr val="414042"/>
              </a:solidFill>
            </a:endParaRPr>
          </a:p>
        </p:txBody>
      </p:sp>
      <p:sp>
        <p:nvSpPr>
          <p:cNvPr id="6" name="Slide Number Placeholder 5"/>
          <p:cNvSpPr>
            <a:spLocks noGrp="1"/>
          </p:cNvSpPr>
          <p:nvPr>
            <p:ph type="sldNum" sz="quarter" idx="12"/>
          </p:nvPr>
        </p:nvSpPr>
        <p:spPr/>
        <p:txBody>
          <a:bodyPr/>
          <a:lstStyle>
            <a:lvl1pPr algn="r">
              <a:defRPr/>
            </a:lvl1pPr>
          </a:lstStyle>
          <a:p>
            <a:r>
              <a:rPr lang="en-GB" dirty="0">
                <a:solidFill>
                  <a:srgbClr val="414042"/>
                </a:solidFill>
              </a:rPr>
              <a:t>Page </a:t>
            </a:r>
            <a:fld id="{B13B5175-59AA-4FF7-8920-C0EC6C0A998F}" type="slidenum">
              <a:rPr lang="en-GB" smtClean="0">
                <a:solidFill>
                  <a:srgbClr val="414042"/>
                </a:solidFill>
              </a:rPr>
              <a:pPr/>
              <a:t>‹#›</a:t>
            </a:fld>
            <a:endParaRPr lang="en-GB" dirty="0">
              <a:solidFill>
                <a:srgbClr val="414042"/>
              </a:solidFill>
            </a:endParaRPr>
          </a:p>
        </p:txBody>
      </p:sp>
      <p:sp>
        <p:nvSpPr>
          <p:cNvPr id="7" name="TextBox 6"/>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0"/>
            <a:ext cx="361604" cy="361604"/>
          </a:xfrm>
          <a:prstGeom prst="rect">
            <a:avLst/>
          </a:prstGeom>
        </p:spPr>
      </p:pic>
    </p:spTree>
    <p:extLst>
      <p:ext uri="{BB962C8B-B14F-4D97-AF65-F5344CB8AC3E}">
        <p14:creationId xmlns:p14="http://schemas.microsoft.com/office/powerpoint/2010/main" val="40733856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139" y="1821600"/>
            <a:ext cx="3776662" cy="4273200"/>
          </a:xfrm>
        </p:spPr>
        <p:txBody>
          <a:bodyPr/>
          <a:lstStyle>
            <a:lvl1pPr>
              <a:defRPr sz="2800"/>
            </a:lvl1pPr>
            <a:lvl2pPr>
              <a:defRPr sz="2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1600"/>
            <a:ext cx="4038600" cy="4273200"/>
          </a:xfrm>
        </p:spPr>
        <p:txBody>
          <a:bodyPr/>
          <a:lstStyle>
            <a:lvl1pPr>
              <a:defRPr sz="2800"/>
            </a:lvl1pPr>
            <a:lvl2pPr>
              <a:defRPr sz="24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US">
                <a:solidFill>
                  <a:srgbClr val="414042"/>
                </a:solidFill>
              </a:rPr>
              <a:t>ICG Confidential</a:t>
            </a:r>
            <a:endParaRPr lang="en-GB" dirty="0">
              <a:solidFill>
                <a:srgbClr val="414042"/>
              </a:solidFill>
            </a:endParaRPr>
          </a:p>
        </p:txBody>
      </p:sp>
      <p:sp>
        <p:nvSpPr>
          <p:cNvPr id="6" name="Footer Placeholder 5"/>
          <p:cNvSpPr>
            <a:spLocks noGrp="1"/>
          </p:cNvSpPr>
          <p:nvPr>
            <p:ph type="ftr" sz="quarter" idx="11"/>
          </p:nvPr>
        </p:nvSpPr>
        <p:spPr/>
        <p:txBody>
          <a:bodyPr/>
          <a:lstStyle/>
          <a:p>
            <a:r>
              <a:rPr lang="en-GB">
                <a:solidFill>
                  <a:srgbClr val="414042"/>
                </a:solidFill>
              </a:rPr>
              <a:t>Pensions 101</a:t>
            </a:r>
            <a:endParaRPr lang="en-GB" dirty="0">
              <a:solidFill>
                <a:srgbClr val="414042"/>
              </a:solidFill>
            </a:endParaRPr>
          </a:p>
        </p:txBody>
      </p:sp>
      <p:sp>
        <p:nvSpPr>
          <p:cNvPr id="7" name="Slide Number Placeholder 6"/>
          <p:cNvSpPr>
            <a:spLocks noGrp="1"/>
          </p:cNvSpPr>
          <p:nvPr>
            <p:ph type="sldNum" sz="quarter" idx="12"/>
          </p:nvPr>
        </p:nvSpPr>
        <p:spPr/>
        <p:txBody>
          <a:bodyPr/>
          <a:lstStyle/>
          <a:p>
            <a:pPr algn="r"/>
            <a:r>
              <a:rPr lang="en-GB" dirty="0">
                <a:solidFill>
                  <a:srgbClr val="414042"/>
                </a:solidFill>
              </a:rPr>
              <a:t>Page </a:t>
            </a:r>
            <a:fld id="{B13B5175-59AA-4FF7-8920-C0EC6C0A998F}" type="slidenum">
              <a:rPr lang="en-GB" smtClean="0">
                <a:solidFill>
                  <a:srgbClr val="414042"/>
                </a:solidFill>
              </a:rPr>
              <a:pPr algn="r"/>
              <a:t>‹#›</a:t>
            </a:fld>
            <a:endParaRPr lang="en-GB" dirty="0">
              <a:solidFill>
                <a:srgbClr val="414042"/>
              </a:solidFill>
            </a:endParaRPr>
          </a:p>
        </p:txBody>
      </p:sp>
      <p:sp>
        <p:nvSpPr>
          <p:cNvPr id="8" name="TextBox 7"/>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0"/>
            <a:ext cx="361604" cy="361604"/>
          </a:xfrm>
          <a:prstGeom prst="rect">
            <a:avLst/>
          </a:prstGeom>
        </p:spPr>
      </p:pic>
    </p:spTree>
    <p:extLst>
      <p:ext uri="{BB962C8B-B14F-4D97-AF65-F5344CB8AC3E}">
        <p14:creationId xmlns:p14="http://schemas.microsoft.com/office/powerpoint/2010/main" val="8753289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138" y="1821600"/>
            <a:ext cx="3888000" cy="4273200"/>
          </a:xfrm>
        </p:spPr>
        <p:txBody>
          <a:bodyPr>
            <a:normAutofit/>
          </a:bodyPr>
          <a:lstStyle>
            <a:lvl1pPr>
              <a:lnSpc>
                <a:spcPts val="1800"/>
              </a:lnSpc>
              <a:defRPr sz="1600"/>
            </a:lvl1pPr>
            <a:lvl2pPr>
              <a:lnSpc>
                <a:spcPts val="1800"/>
              </a:lnSpc>
              <a:defRPr sz="1600"/>
            </a:lvl2pPr>
            <a:lvl3pPr>
              <a:lnSpc>
                <a:spcPts val="1800"/>
              </a:lnSpc>
              <a:defRPr sz="1600"/>
            </a:lvl3pPr>
            <a:lvl4pPr>
              <a:lnSpc>
                <a:spcPts val="1800"/>
              </a:lnSpc>
              <a:defRPr sz="1600"/>
            </a:lvl4pPr>
            <a:lvl5pPr>
              <a:lnSpc>
                <a:spcPts val="1800"/>
              </a:lnSpc>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52000" y="1821600"/>
            <a:ext cx="3888000" cy="4273200"/>
          </a:xfrm>
        </p:spPr>
        <p:txBody>
          <a:bodyPr>
            <a:normAutofit/>
          </a:bodyPr>
          <a:lstStyle>
            <a:lvl1pPr>
              <a:lnSpc>
                <a:spcPts val="1800"/>
              </a:lnSpc>
              <a:defRPr sz="1600"/>
            </a:lvl1pPr>
            <a:lvl2pPr>
              <a:lnSpc>
                <a:spcPts val="1800"/>
              </a:lnSpc>
              <a:defRPr sz="1600"/>
            </a:lvl2pPr>
            <a:lvl3pPr>
              <a:lnSpc>
                <a:spcPts val="1800"/>
              </a:lnSpc>
              <a:defRPr sz="1600"/>
            </a:lvl3pPr>
            <a:lvl4pPr>
              <a:lnSpc>
                <a:spcPts val="1800"/>
              </a:lnSpc>
              <a:defRPr sz="1600"/>
            </a:lvl4pPr>
            <a:lvl5pPr>
              <a:lnSpc>
                <a:spcPts val="1800"/>
              </a:lnSpc>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US">
                <a:solidFill>
                  <a:srgbClr val="414042"/>
                </a:solidFill>
              </a:rPr>
              <a:t>ICG Confidential</a:t>
            </a:r>
            <a:endParaRPr lang="en-GB" dirty="0">
              <a:solidFill>
                <a:srgbClr val="414042"/>
              </a:solidFill>
            </a:endParaRPr>
          </a:p>
        </p:txBody>
      </p:sp>
      <p:sp>
        <p:nvSpPr>
          <p:cNvPr id="6" name="Footer Placeholder 5"/>
          <p:cNvSpPr>
            <a:spLocks noGrp="1"/>
          </p:cNvSpPr>
          <p:nvPr>
            <p:ph type="ftr" sz="quarter" idx="11"/>
          </p:nvPr>
        </p:nvSpPr>
        <p:spPr/>
        <p:txBody>
          <a:bodyPr/>
          <a:lstStyle/>
          <a:p>
            <a:r>
              <a:rPr lang="en-GB">
                <a:solidFill>
                  <a:srgbClr val="414042"/>
                </a:solidFill>
              </a:rPr>
              <a:t>Pensions 101</a:t>
            </a:r>
            <a:endParaRPr lang="en-GB" dirty="0">
              <a:solidFill>
                <a:srgbClr val="414042"/>
              </a:solidFill>
            </a:endParaRPr>
          </a:p>
        </p:txBody>
      </p:sp>
      <p:sp>
        <p:nvSpPr>
          <p:cNvPr id="7" name="Slide Number Placeholder 6"/>
          <p:cNvSpPr>
            <a:spLocks noGrp="1"/>
          </p:cNvSpPr>
          <p:nvPr>
            <p:ph type="sldNum" sz="quarter" idx="12"/>
          </p:nvPr>
        </p:nvSpPr>
        <p:spPr/>
        <p:txBody>
          <a:bodyPr/>
          <a:lstStyle/>
          <a:p>
            <a:pPr algn="r"/>
            <a:r>
              <a:rPr lang="en-GB" dirty="0">
                <a:solidFill>
                  <a:srgbClr val="414042"/>
                </a:solidFill>
              </a:rPr>
              <a:t>Page </a:t>
            </a:r>
            <a:fld id="{B13B5175-59AA-4FF7-8920-C0EC6C0A998F}" type="slidenum">
              <a:rPr lang="en-GB" smtClean="0">
                <a:solidFill>
                  <a:srgbClr val="414042"/>
                </a:solidFill>
              </a:rPr>
              <a:pPr algn="r"/>
              <a:t>‹#›</a:t>
            </a:fld>
            <a:endParaRPr lang="en-GB" dirty="0">
              <a:solidFill>
                <a:srgbClr val="414042"/>
              </a:solidFill>
            </a:endParaRPr>
          </a:p>
        </p:txBody>
      </p:sp>
      <p:sp>
        <p:nvSpPr>
          <p:cNvPr id="8" name="TextBox 7"/>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0"/>
            <a:ext cx="361604" cy="361604"/>
          </a:xfrm>
          <a:prstGeom prst="rect">
            <a:avLst/>
          </a:prstGeom>
        </p:spPr>
      </p:pic>
    </p:spTree>
    <p:extLst>
      <p:ext uri="{BB962C8B-B14F-4D97-AF65-F5344CB8AC3E}">
        <p14:creationId xmlns:p14="http://schemas.microsoft.com/office/powerpoint/2010/main" val="1554922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139" y="1821600"/>
            <a:ext cx="3776662" cy="4273200"/>
          </a:xfrm>
        </p:spPr>
        <p:txBody>
          <a:bodyPr>
            <a:normAutofit/>
          </a:bodyPr>
          <a:lstStyle>
            <a:lvl1pPr>
              <a:lnSpc>
                <a:spcPts val="1800"/>
              </a:lnSpc>
              <a:defRPr sz="1600"/>
            </a:lvl1pPr>
            <a:lvl2pPr>
              <a:lnSpc>
                <a:spcPts val="1800"/>
              </a:lnSpc>
              <a:defRPr sz="1600"/>
            </a:lvl2pPr>
            <a:lvl3pPr>
              <a:lnSpc>
                <a:spcPts val="1800"/>
              </a:lnSpc>
              <a:defRPr sz="1600"/>
            </a:lvl3pPr>
            <a:lvl4pPr>
              <a:lnSpc>
                <a:spcPts val="1800"/>
              </a:lnSpc>
              <a:defRPr sz="1600"/>
            </a:lvl4pPr>
            <a:lvl5pPr>
              <a:lnSpc>
                <a:spcPts val="1800"/>
              </a:lnSpc>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US">
                <a:solidFill>
                  <a:srgbClr val="414042"/>
                </a:solidFill>
              </a:rPr>
              <a:t>ICG Confidential</a:t>
            </a:r>
            <a:endParaRPr lang="en-GB" dirty="0">
              <a:solidFill>
                <a:srgbClr val="414042"/>
              </a:solidFill>
            </a:endParaRPr>
          </a:p>
        </p:txBody>
      </p:sp>
      <p:sp>
        <p:nvSpPr>
          <p:cNvPr id="6" name="Footer Placeholder 5"/>
          <p:cNvSpPr>
            <a:spLocks noGrp="1"/>
          </p:cNvSpPr>
          <p:nvPr>
            <p:ph type="ftr" sz="quarter" idx="11"/>
          </p:nvPr>
        </p:nvSpPr>
        <p:spPr/>
        <p:txBody>
          <a:bodyPr/>
          <a:lstStyle/>
          <a:p>
            <a:r>
              <a:rPr lang="en-GB">
                <a:solidFill>
                  <a:srgbClr val="414042"/>
                </a:solidFill>
              </a:rPr>
              <a:t>Pensions 101</a:t>
            </a:r>
            <a:endParaRPr lang="en-GB" dirty="0">
              <a:solidFill>
                <a:srgbClr val="414042"/>
              </a:solidFill>
            </a:endParaRPr>
          </a:p>
        </p:txBody>
      </p:sp>
      <p:sp>
        <p:nvSpPr>
          <p:cNvPr id="7" name="Slide Number Placeholder 6"/>
          <p:cNvSpPr>
            <a:spLocks noGrp="1"/>
          </p:cNvSpPr>
          <p:nvPr>
            <p:ph type="sldNum" sz="quarter" idx="12"/>
          </p:nvPr>
        </p:nvSpPr>
        <p:spPr/>
        <p:txBody>
          <a:bodyPr/>
          <a:lstStyle/>
          <a:p>
            <a:pPr algn="r"/>
            <a:r>
              <a:rPr lang="en-GB" dirty="0">
                <a:solidFill>
                  <a:srgbClr val="414042"/>
                </a:solidFill>
              </a:rPr>
              <a:t>Page </a:t>
            </a:r>
            <a:fld id="{B13B5175-59AA-4FF7-8920-C0EC6C0A998F}" type="slidenum">
              <a:rPr lang="en-GB" smtClean="0">
                <a:solidFill>
                  <a:srgbClr val="414042"/>
                </a:solidFill>
              </a:rPr>
              <a:pPr algn="r"/>
              <a:t>‹#›</a:t>
            </a:fld>
            <a:endParaRPr lang="en-GB" dirty="0">
              <a:solidFill>
                <a:srgbClr val="414042"/>
              </a:solidFill>
            </a:endParaRPr>
          </a:p>
        </p:txBody>
      </p:sp>
      <p:sp>
        <p:nvSpPr>
          <p:cNvPr id="9" name="Picture Placeholder 8"/>
          <p:cNvSpPr>
            <a:spLocks noGrp="1"/>
          </p:cNvSpPr>
          <p:nvPr>
            <p:ph type="pic" sz="quarter" idx="13"/>
          </p:nvPr>
        </p:nvSpPr>
        <p:spPr>
          <a:xfrm>
            <a:off x="4889256" y="1821600"/>
            <a:ext cx="3787200" cy="2811600"/>
          </a:xfrm>
          <a:solidFill>
            <a:schemeClr val="accent6"/>
          </a:solidFill>
        </p:spPr>
        <p:txBody>
          <a:bodyPr anchor="ctr">
            <a:normAutofit/>
          </a:bodyPr>
          <a:lstStyle>
            <a:lvl1pPr algn="ctr">
              <a:defRPr sz="1800"/>
            </a:lvl1pPr>
          </a:lstStyle>
          <a:p>
            <a:r>
              <a:rPr lang="en-US" dirty="0"/>
              <a:t>Click icon to add picture</a:t>
            </a:r>
            <a:endParaRPr lang="en-GB" dirty="0"/>
          </a:p>
        </p:txBody>
      </p:sp>
      <p:sp>
        <p:nvSpPr>
          <p:cNvPr id="12" name="TextBox 11"/>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0"/>
            <a:ext cx="361604" cy="361604"/>
          </a:xfrm>
          <a:prstGeom prst="rect">
            <a:avLst/>
          </a:prstGeom>
        </p:spPr>
      </p:pic>
    </p:spTree>
    <p:extLst>
      <p:ext uri="{BB962C8B-B14F-4D97-AF65-F5344CB8AC3E}">
        <p14:creationId xmlns:p14="http://schemas.microsoft.com/office/powerpoint/2010/main" val="9477507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Date Placeholder 6"/>
          <p:cNvSpPr>
            <a:spLocks noGrp="1"/>
          </p:cNvSpPr>
          <p:nvPr>
            <p:ph type="dt" sz="half" idx="10"/>
          </p:nvPr>
        </p:nvSpPr>
        <p:spPr>
          <a:xfrm>
            <a:off x="2102401" y="6397624"/>
            <a:ext cx="1115696" cy="144000"/>
          </a:xfrm>
        </p:spPr>
        <p:txBody>
          <a:bodyPr/>
          <a:lstStyle/>
          <a:p>
            <a:r>
              <a:rPr lang="en-US">
                <a:solidFill>
                  <a:srgbClr val="414042"/>
                </a:solidFill>
              </a:rPr>
              <a:t>ICG Confidential</a:t>
            </a:r>
            <a:endParaRPr lang="en-GB" dirty="0">
              <a:solidFill>
                <a:srgbClr val="414042"/>
              </a:solidFill>
            </a:endParaRPr>
          </a:p>
        </p:txBody>
      </p:sp>
      <p:sp>
        <p:nvSpPr>
          <p:cNvPr id="7" name="Footer Placeholder 7"/>
          <p:cNvSpPr>
            <a:spLocks noGrp="1"/>
          </p:cNvSpPr>
          <p:nvPr>
            <p:ph type="ftr" sz="quarter" idx="11"/>
          </p:nvPr>
        </p:nvSpPr>
        <p:spPr>
          <a:xfrm>
            <a:off x="3420000" y="6386858"/>
            <a:ext cx="3909760" cy="144000"/>
          </a:xfrm>
        </p:spPr>
        <p:txBody>
          <a:bodyPr/>
          <a:lstStyle/>
          <a:p>
            <a:r>
              <a:rPr lang="en-GB">
                <a:solidFill>
                  <a:srgbClr val="414042"/>
                </a:solidFill>
              </a:rPr>
              <a:t>Pensions 101</a:t>
            </a:r>
            <a:endParaRPr lang="en-GB" dirty="0">
              <a:solidFill>
                <a:srgbClr val="414042"/>
              </a:solidFill>
            </a:endParaRPr>
          </a:p>
        </p:txBody>
      </p:sp>
      <p:sp>
        <p:nvSpPr>
          <p:cNvPr id="8" name="Slide Number Placeholder 8"/>
          <p:cNvSpPr>
            <a:spLocks noGrp="1"/>
          </p:cNvSpPr>
          <p:nvPr>
            <p:ph type="sldNum" sz="quarter" idx="12"/>
          </p:nvPr>
        </p:nvSpPr>
        <p:spPr>
          <a:xfrm>
            <a:off x="7668344" y="6400800"/>
            <a:ext cx="1024806" cy="144000"/>
          </a:xfrm>
        </p:spPr>
        <p:txBody>
          <a:bodyPr/>
          <a:lstStyle/>
          <a:p>
            <a:pPr algn="r"/>
            <a:r>
              <a:rPr lang="en-GB" dirty="0">
                <a:solidFill>
                  <a:srgbClr val="414042"/>
                </a:solidFill>
              </a:rPr>
              <a:t>Page </a:t>
            </a:r>
            <a:fld id="{B13B5175-59AA-4FF7-8920-C0EC6C0A998F}" type="slidenum">
              <a:rPr lang="en-GB" smtClean="0">
                <a:solidFill>
                  <a:srgbClr val="414042"/>
                </a:solidFill>
              </a:rPr>
              <a:pPr algn="r"/>
              <a:t>‹#›</a:t>
            </a:fld>
            <a:endParaRPr lang="en-GB" dirty="0">
              <a:solidFill>
                <a:srgbClr val="414042"/>
              </a:solidFill>
            </a:endParaRPr>
          </a:p>
        </p:txBody>
      </p:sp>
      <p:sp>
        <p:nvSpPr>
          <p:cNvPr id="9" name="Picture Placeholder 8"/>
          <p:cNvSpPr>
            <a:spLocks noGrp="1"/>
          </p:cNvSpPr>
          <p:nvPr>
            <p:ph type="pic" sz="quarter" idx="13"/>
          </p:nvPr>
        </p:nvSpPr>
        <p:spPr>
          <a:xfrm>
            <a:off x="719139" y="1340768"/>
            <a:ext cx="7957318" cy="4856400"/>
          </a:xfrm>
          <a:solidFill>
            <a:schemeClr val="accent6"/>
          </a:solidFill>
        </p:spPr>
        <p:txBody>
          <a:bodyPr anchor="ctr">
            <a:normAutofit/>
          </a:bodyPr>
          <a:lstStyle>
            <a:lvl1pPr algn="ctr">
              <a:defRPr sz="1800"/>
            </a:lvl1pPr>
          </a:lstStyle>
          <a:p>
            <a:r>
              <a:rPr lang="en-US" dirty="0"/>
              <a:t>Click icon to add picture</a:t>
            </a:r>
            <a:endParaRPr lang="en-GB" dirty="0"/>
          </a:p>
        </p:txBody>
      </p:sp>
      <p:sp>
        <p:nvSpPr>
          <p:cNvPr id="10" name="TextBox 9"/>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0"/>
            <a:ext cx="361604" cy="361604"/>
          </a:xfrm>
          <a:prstGeom prst="rect">
            <a:avLst/>
          </a:prstGeom>
        </p:spPr>
      </p:pic>
    </p:spTree>
    <p:extLst>
      <p:ext uri="{BB962C8B-B14F-4D97-AF65-F5344CB8AC3E}">
        <p14:creationId xmlns:p14="http://schemas.microsoft.com/office/powerpoint/2010/main" val="399830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74128" cy="6876000"/>
          </a:xfrm>
          <a:prstGeom prst="rect">
            <a:avLst/>
          </a:prstGeom>
        </p:spPr>
      </p:pic>
      <p:sp>
        <p:nvSpPr>
          <p:cNvPr id="2" name="Title 1"/>
          <p:cNvSpPr>
            <a:spLocks noGrp="1"/>
          </p:cNvSpPr>
          <p:nvPr>
            <p:ph type="ctrTitle"/>
          </p:nvPr>
        </p:nvSpPr>
        <p:spPr>
          <a:xfrm>
            <a:off x="720000" y="547200"/>
            <a:ext cx="7955688" cy="883760"/>
          </a:xfrm>
        </p:spPr>
        <p:txBody>
          <a:bodyPr>
            <a:normAutofit/>
          </a:bodyPr>
          <a:lstStyle>
            <a:lvl1pPr>
              <a:defRPr sz="2600">
                <a:solidFill>
                  <a:schemeClr val="tx1"/>
                </a:solidFill>
              </a:defRPr>
            </a:lvl1pPr>
          </a:lstStyle>
          <a:p>
            <a:r>
              <a:rPr lang="en-US"/>
              <a:t>Click to edit Master title style</a:t>
            </a:r>
            <a:endParaRPr lang="en-GB"/>
          </a:p>
        </p:txBody>
      </p:sp>
      <p:sp>
        <p:nvSpPr>
          <p:cNvPr id="3" name="Subtitle 2"/>
          <p:cNvSpPr>
            <a:spLocks noGrp="1"/>
          </p:cNvSpPr>
          <p:nvPr>
            <p:ph type="subTitle" idx="1"/>
          </p:nvPr>
        </p:nvSpPr>
        <p:spPr>
          <a:xfrm>
            <a:off x="720000" y="1988840"/>
            <a:ext cx="7955688" cy="3888432"/>
          </a:xfrm>
        </p:spPr>
        <p:txBody>
          <a:bodyPr>
            <a:normAutofit/>
          </a:bodyPr>
          <a:lstStyle>
            <a:lvl1pPr marL="0" indent="0" algn="l">
              <a:lnSpc>
                <a:spcPts val="4000"/>
              </a:lnSpc>
              <a:spcAft>
                <a:spcPts val="0"/>
              </a:spcAft>
              <a:buNone/>
              <a:defRPr sz="36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2" name="Date Placeholder 3"/>
          <p:cNvSpPr>
            <a:spLocks noGrp="1"/>
          </p:cNvSpPr>
          <p:nvPr>
            <p:ph type="dt" sz="half" idx="10"/>
          </p:nvPr>
        </p:nvSpPr>
        <p:spPr>
          <a:xfrm>
            <a:off x="2102401" y="6397624"/>
            <a:ext cx="1115696" cy="144000"/>
          </a:xfrm>
        </p:spPr>
        <p:txBody>
          <a:bodyPr/>
          <a:lstStyle/>
          <a:p>
            <a:r>
              <a:rPr lang="en-US"/>
              <a:t>ICG Confidential</a:t>
            </a:r>
            <a:endParaRPr lang="en-GB" dirty="0"/>
          </a:p>
        </p:txBody>
      </p:sp>
      <p:sp>
        <p:nvSpPr>
          <p:cNvPr id="17" name="Footer Placeholder 4"/>
          <p:cNvSpPr>
            <a:spLocks noGrp="1"/>
          </p:cNvSpPr>
          <p:nvPr>
            <p:ph type="ftr" sz="quarter" idx="11"/>
          </p:nvPr>
        </p:nvSpPr>
        <p:spPr>
          <a:xfrm>
            <a:off x="3420000" y="6386858"/>
            <a:ext cx="3909760" cy="144000"/>
          </a:xfrm>
        </p:spPr>
        <p:txBody>
          <a:bodyPr/>
          <a:lstStyle/>
          <a:p>
            <a:r>
              <a:rPr lang="en-GB"/>
              <a:t>Pensions 101</a:t>
            </a:r>
            <a:endParaRPr lang="en-GB" dirty="0"/>
          </a:p>
        </p:txBody>
      </p:sp>
      <p:sp>
        <p:nvSpPr>
          <p:cNvPr id="18" name="Slide Number Placeholder 5"/>
          <p:cNvSpPr>
            <a:spLocks noGrp="1"/>
          </p:cNvSpPr>
          <p:nvPr>
            <p:ph type="sldNum" sz="quarter" idx="12"/>
          </p:nvPr>
        </p:nvSpPr>
        <p:spPr>
          <a:xfrm>
            <a:off x="7668344" y="6400800"/>
            <a:ext cx="1024806" cy="144000"/>
          </a:xfrm>
        </p:spPr>
        <p:txBody>
          <a:bodyPr/>
          <a:lstStyle>
            <a:lvl1pPr algn="r">
              <a:defRPr/>
            </a:lvl1pPr>
          </a:lstStyle>
          <a:p>
            <a:r>
              <a:rPr lang="en-GB" dirty="0"/>
              <a:t>Page </a:t>
            </a:r>
            <a:fld id="{B13B5175-59AA-4FF7-8920-C0EC6C0A998F}" type="slidenum">
              <a:rPr lang="en-GB" smtClean="0"/>
              <a:pPr/>
              <a:t>‹#›</a:t>
            </a:fld>
            <a:endParaRPr lang="en-GB" dirty="0"/>
          </a:p>
        </p:txBody>
      </p:sp>
      <p:sp>
        <p:nvSpPr>
          <p:cNvPr id="19" name="TextBox 18"/>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chemeClr val="tx2"/>
                </a:solidFill>
              </a:rPr>
              <a:t>Strictly Financial </a:t>
            </a:r>
          </a:p>
        </p:txBody>
      </p:sp>
    </p:spTree>
    <p:extLst>
      <p:ext uri="{BB962C8B-B14F-4D97-AF65-F5344CB8AC3E}">
        <p14:creationId xmlns:p14="http://schemas.microsoft.com/office/powerpoint/2010/main" val="15743157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6819" y="5992546"/>
            <a:ext cx="5591556" cy="528066"/>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4000" y="4824000"/>
            <a:ext cx="576000" cy="576000"/>
          </a:xfrm>
          <a:prstGeom prst="rect">
            <a:avLst/>
          </a:prstGeom>
        </p:spPr>
      </p:pic>
    </p:spTree>
    <p:extLst>
      <p:ext uri="{BB962C8B-B14F-4D97-AF65-F5344CB8AC3E}">
        <p14:creationId xmlns:p14="http://schemas.microsoft.com/office/powerpoint/2010/main" val="12362228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28401" y="2185201"/>
            <a:ext cx="6042143" cy="883760"/>
          </a:xfrm>
        </p:spPr>
        <p:txBody>
          <a:bodyPr>
            <a:normAutofit/>
          </a:bodyPr>
          <a:lstStyle>
            <a:lvl1pPr>
              <a:defRPr sz="2800"/>
            </a:lvl1pPr>
          </a:lstStyle>
          <a:p>
            <a:r>
              <a:rPr lang="en-US"/>
              <a:t>Click to edit Master title style</a:t>
            </a:r>
            <a:endParaRPr lang="en-GB"/>
          </a:p>
        </p:txBody>
      </p:sp>
      <p:sp>
        <p:nvSpPr>
          <p:cNvPr id="3" name="Subtitle 2"/>
          <p:cNvSpPr>
            <a:spLocks noGrp="1"/>
          </p:cNvSpPr>
          <p:nvPr>
            <p:ph type="subTitle" idx="1"/>
          </p:nvPr>
        </p:nvSpPr>
        <p:spPr>
          <a:xfrm>
            <a:off x="2228401" y="3160800"/>
            <a:ext cx="6042143" cy="865290"/>
          </a:xfrm>
        </p:spPr>
        <p:txBody>
          <a:bodyPr>
            <a:normAutofit/>
          </a:bodyPr>
          <a:lstStyle>
            <a:lvl1pPr marL="0" indent="0" algn="l">
              <a:lnSpc>
                <a:spcPts val="2300"/>
              </a:lnSpc>
              <a:spcAft>
                <a:spcPts val="0"/>
              </a:spcAft>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38" y="575273"/>
            <a:ext cx="723207" cy="723207"/>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28401" y="576000"/>
            <a:ext cx="2019993" cy="232756"/>
          </a:xfrm>
          <a:prstGeom prst="rect">
            <a:avLst/>
          </a:prstGeom>
        </p:spPr>
      </p:pic>
      <p:sp>
        <p:nvSpPr>
          <p:cNvPr id="13" name="Text Placeholder 12"/>
          <p:cNvSpPr>
            <a:spLocks noGrp="1"/>
          </p:cNvSpPr>
          <p:nvPr>
            <p:ph type="body" sz="quarter" idx="13"/>
          </p:nvPr>
        </p:nvSpPr>
        <p:spPr>
          <a:xfrm>
            <a:off x="2228401" y="4154400"/>
            <a:ext cx="6042143" cy="792088"/>
          </a:xfrm>
        </p:spPr>
        <p:txBody>
          <a:bodyPr/>
          <a:lstStyle>
            <a:lvl1pPr>
              <a:lnSpc>
                <a:spcPct val="100000"/>
              </a:lnSpc>
              <a:defRPr sz="1600"/>
            </a:lvl1pPr>
            <a:lvl2pPr marL="0" indent="0">
              <a:lnSpc>
                <a:spcPts val="1800"/>
              </a:lnSpc>
              <a:buFontTx/>
              <a:buNone/>
              <a:defRPr sz="1600"/>
            </a:lvl2pPr>
            <a:lvl3pPr marL="211137" indent="0">
              <a:lnSpc>
                <a:spcPts val="1800"/>
              </a:lnSpc>
              <a:buFontTx/>
              <a:buNone/>
              <a:defRPr sz="1600"/>
            </a:lvl3pPr>
            <a:lvl4pPr marL="422275" indent="0">
              <a:lnSpc>
                <a:spcPts val="1800"/>
              </a:lnSpc>
              <a:buFontTx/>
              <a:buNone/>
              <a:defRPr sz="1600"/>
            </a:lvl4pPr>
            <a:lvl5pPr marL="665162" indent="0">
              <a:lnSpc>
                <a:spcPts val="1800"/>
              </a:lnSpc>
              <a:buFontTx/>
              <a:buNone/>
              <a:defRPr sz="1600"/>
            </a:lvl5pPr>
          </a:lstStyle>
          <a:p>
            <a:pPr lvl="0"/>
            <a:r>
              <a:rPr lang="en-US"/>
              <a:t>Click to edit Master text styles</a:t>
            </a:r>
          </a:p>
        </p:txBody>
      </p:sp>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0001" y="6084002"/>
            <a:ext cx="2277687" cy="353291"/>
          </a:xfrm>
          <a:prstGeom prst="rect">
            <a:avLst/>
          </a:prstGeom>
        </p:spPr>
      </p:pic>
      <p:pic>
        <p:nvPicPr>
          <p:cNvPr id="15" name="Picture 1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441201" y="6292800"/>
            <a:ext cx="1155469" cy="112222"/>
          </a:xfrm>
          <a:prstGeom prst="rect">
            <a:avLst/>
          </a:prstGeom>
        </p:spPr>
      </p:pic>
      <p:sp>
        <p:nvSpPr>
          <p:cNvPr id="16" name="Text Placeholder 12"/>
          <p:cNvSpPr>
            <a:spLocks noGrp="1"/>
          </p:cNvSpPr>
          <p:nvPr>
            <p:ph type="body" sz="quarter" idx="14"/>
          </p:nvPr>
        </p:nvSpPr>
        <p:spPr>
          <a:xfrm>
            <a:off x="5796137" y="576000"/>
            <a:ext cx="2897014" cy="792088"/>
          </a:xfrm>
        </p:spPr>
        <p:txBody>
          <a:bodyPr>
            <a:normAutofit/>
          </a:bodyPr>
          <a:lstStyle>
            <a:lvl1pPr algn="r">
              <a:lnSpc>
                <a:spcPct val="100000"/>
              </a:lnSpc>
              <a:defRPr sz="1600" b="1" cap="all" baseline="0">
                <a:solidFill>
                  <a:schemeClr val="accent3"/>
                </a:solidFill>
              </a:defRPr>
            </a:lvl1pPr>
            <a:lvl2pPr marL="0" indent="0">
              <a:lnSpc>
                <a:spcPts val="1800"/>
              </a:lnSpc>
              <a:buFontTx/>
              <a:buNone/>
              <a:defRPr sz="1600"/>
            </a:lvl2pPr>
            <a:lvl3pPr marL="211137" indent="0">
              <a:lnSpc>
                <a:spcPts val="1800"/>
              </a:lnSpc>
              <a:buFontTx/>
              <a:buNone/>
              <a:defRPr sz="1600"/>
            </a:lvl3pPr>
            <a:lvl4pPr marL="422275" indent="0">
              <a:lnSpc>
                <a:spcPts val="1800"/>
              </a:lnSpc>
              <a:buFontTx/>
              <a:buNone/>
              <a:defRPr sz="1600"/>
            </a:lvl4pPr>
            <a:lvl5pPr marL="665162" indent="0">
              <a:lnSpc>
                <a:spcPts val="1800"/>
              </a:lnSpc>
              <a:buFontTx/>
              <a:buNone/>
              <a:defRPr sz="1600"/>
            </a:lvl5pPr>
          </a:lstStyle>
          <a:p>
            <a:pPr lvl="0"/>
            <a:r>
              <a:rPr lang="en-US"/>
              <a:t>Click to edit Master text styles</a:t>
            </a:r>
          </a:p>
        </p:txBody>
      </p:sp>
    </p:spTree>
    <p:extLst>
      <p:ext uri="{BB962C8B-B14F-4D97-AF65-F5344CB8AC3E}">
        <p14:creationId xmlns:p14="http://schemas.microsoft.com/office/powerpoint/2010/main" val="32095193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2051720" y="1989208"/>
            <a:ext cx="6552000" cy="3312000"/>
          </a:xfrm>
          <a:prstGeom prst="rect">
            <a:avLst/>
          </a:prstGeom>
          <a:gradFill flip="none" rotWithShape="1">
            <a:gsLst>
              <a:gs pos="4000">
                <a:srgbClr val="C40063">
                  <a:lumMod val="98000"/>
                  <a:lumOff val="2000"/>
                </a:srgbClr>
              </a:gs>
              <a:gs pos="64000">
                <a:srgbClr val="D71920">
                  <a:lumMod val="99000"/>
                  <a:lumOff val="1000"/>
                </a:srgb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2" name="Title 1"/>
          <p:cNvSpPr>
            <a:spLocks noGrp="1"/>
          </p:cNvSpPr>
          <p:nvPr>
            <p:ph type="ctrTitle"/>
          </p:nvPr>
        </p:nvSpPr>
        <p:spPr>
          <a:xfrm>
            <a:off x="2228401" y="2185201"/>
            <a:ext cx="6042143" cy="883760"/>
          </a:xfrm>
        </p:spPr>
        <p:txBody>
          <a:bodyPr>
            <a:normAutofit/>
          </a:bodyPr>
          <a:lstStyle>
            <a:lvl1pPr>
              <a:defRPr sz="28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2228401" y="3160800"/>
            <a:ext cx="6042143" cy="865290"/>
          </a:xfrm>
        </p:spPr>
        <p:txBody>
          <a:bodyPr>
            <a:normAutofit/>
          </a:bodyPr>
          <a:lstStyle>
            <a:lvl1pPr marL="0" indent="0" algn="l">
              <a:lnSpc>
                <a:spcPts val="2300"/>
              </a:lnSpc>
              <a:spcAft>
                <a:spcPts val="0"/>
              </a:spcAft>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38" y="575273"/>
            <a:ext cx="723207" cy="723207"/>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28401" y="576000"/>
            <a:ext cx="2019993" cy="232756"/>
          </a:xfrm>
          <a:prstGeom prst="rect">
            <a:avLst/>
          </a:prstGeom>
        </p:spPr>
      </p:pic>
      <p:sp>
        <p:nvSpPr>
          <p:cNvPr id="13" name="Text Placeholder 12"/>
          <p:cNvSpPr>
            <a:spLocks noGrp="1"/>
          </p:cNvSpPr>
          <p:nvPr>
            <p:ph type="body" sz="quarter" idx="13"/>
          </p:nvPr>
        </p:nvSpPr>
        <p:spPr>
          <a:xfrm>
            <a:off x="2228401" y="4154400"/>
            <a:ext cx="6042143" cy="792088"/>
          </a:xfrm>
        </p:spPr>
        <p:txBody>
          <a:bodyPr/>
          <a:lstStyle>
            <a:lvl1pPr>
              <a:lnSpc>
                <a:spcPct val="100000"/>
              </a:lnSpc>
              <a:defRPr sz="1600">
                <a:solidFill>
                  <a:schemeClr val="bg1"/>
                </a:solidFill>
              </a:defRPr>
            </a:lvl1pPr>
            <a:lvl2pPr marL="0" indent="0">
              <a:lnSpc>
                <a:spcPts val="1800"/>
              </a:lnSpc>
              <a:buFontTx/>
              <a:buNone/>
              <a:defRPr sz="1600"/>
            </a:lvl2pPr>
            <a:lvl3pPr marL="211137" indent="0">
              <a:lnSpc>
                <a:spcPts val="1800"/>
              </a:lnSpc>
              <a:buFontTx/>
              <a:buNone/>
              <a:defRPr sz="1600"/>
            </a:lvl3pPr>
            <a:lvl4pPr marL="422275" indent="0">
              <a:lnSpc>
                <a:spcPts val="1800"/>
              </a:lnSpc>
              <a:buFontTx/>
              <a:buNone/>
              <a:defRPr sz="1600"/>
            </a:lvl4pPr>
            <a:lvl5pPr marL="665162" indent="0">
              <a:lnSpc>
                <a:spcPts val="1800"/>
              </a:lnSpc>
              <a:buFontTx/>
              <a:buNone/>
              <a:defRPr sz="1600"/>
            </a:lvl5pPr>
          </a:lstStyle>
          <a:p>
            <a:pPr lvl="0"/>
            <a:r>
              <a:rPr lang="en-US"/>
              <a:t>Click to edit Master text styles</a:t>
            </a:r>
          </a:p>
        </p:txBody>
      </p:sp>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0001" y="6084002"/>
            <a:ext cx="2277687" cy="353291"/>
          </a:xfrm>
          <a:prstGeom prst="rect">
            <a:avLst/>
          </a:prstGeom>
        </p:spPr>
      </p:pic>
      <p:pic>
        <p:nvPicPr>
          <p:cNvPr id="15" name="Picture 1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441201" y="6292800"/>
            <a:ext cx="1155469" cy="112222"/>
          </a:xfrm>
          <a:prstGeom prst="rect">
            <a:avLst/>
          </a:prstGeom>
        </p:spPr>
      </p:pic>
      <p:sp>
        <p:nvSpPr>
          <p:cNvPr id="12" name="Text Placeholder 12"/>
          <p:cNvSpPr>
            <a:spLocks noGrp="1"/>
          </p:cNvSpPr>
          <p:nvPr>
            <p:ph type="body" sz="quarter" idx="14"/>
          </p:nvPr>
        </p:nvSpPr>
        <p:spPr>
          <a:xfrm>
            <a:off x="5796137" y="576000"/>
            <a:ext cx="2897014" cy="792088"/>
          </a:xfrm>
        </p:spPr>
        <p:txBody>
          <a:bodyPr>
            <a:normAutofit/>
          </a:bodyPr>
          <a:lstStyle>
            <a:lvl1pPr algn="r">
              <a:lnSpc>
                <a:spcPct val="100000"/>
              </a:lnSpc>
              <a:defRPr sz="1600" b="1" cap="all" baseline="0">
                <a:solidFill>
                  <a:schemeClr val="accent3"/>
                </a:solidFill>
              </a:defRPr>
            </a:lvl1pPr>
            <a:lvl2pPr marL="0" indent="0">
              <a:lnSpc>
                <a:spcPts val="1800"/>
              </a:lnSpc>
              <a:buFontTx/>
              <a:buNone/>
              <a:defRPr sz="1600"/>
            </a:lvl2pPr>
            <a:lvl3pPr marL="211137" indent="0">
              <a:lnSpc>
                <a:spcPts val="1800"/>
              </a:lnSpc>
              <a:buFontTx/>
              <a:buNone/>
              <a:defRPr sz="1600"/>
            </a:lvl3pPr>
            <a:lvl4pPr marL="422275" indent="0">
              <a:lnSpc>
                <a:spcPts val="1800"/>
              </a:lnSpc>
              <a:buFontTx/>
              <a:buNone/>
              <a:defRPr sz="1600"/>
            </a:lvl4pPr>
            <a:lvl5pPr marL="665162" indent="0">
              <a:lnSpc>
                <a:spcPts val="1800"/>
              </a:lnSpc>
              <a:buFontTx/>
              <a:buNone/>
              <a:defRPr sz="1600"/>
            </a:lvl5pPr>
          </a:lstStyle>
          <a:p>
            <a:pPr lvl="0"/>
            <a:r>
              <a:rPr lang="en-US"/>
              <a:t>Click to edit Master text styles</a:t>
            </a:r>
          </a:p>
        </p:txBody>
      </p:sp>
    </p:spTree>
    <p:extLst>
      <p:ext uri="{BB962C8B-B14F-4D97-AF65-F5344CB8AC3E}">
        <p14:creationId xmlns:p14="http://schemas.microsoft.com/office/powerpoint/2010/main" val="26640484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 Divider Slide">
    <p:spTree>
      <p:nvGrpSpPr>
        <p:cNvPr id="1" name=""/>
        <p:cNvGrpSpPr/>
        <p:nvPr/>
      </p:nvGrpSpPr>
      <p:grpSpPr>
        <a:xfrm>
          <a:off x="0" y="0"/>
          <a:ext cx="0" cy="0"/>
          <a:chOff x="0" y="0"/>
          <a:chExt cx="0" cy="0"/>
        </a:xfrm>
      </p:grpSpPr>
      <p:sp>
        <p:nvSpPr>
          <p:cNvPr id="12" name="Rectangle 11"/>
          <p:cNvSpPr/>
          <p:nvPr userDrawn="1"/>
        </p:nvSpPr>
        <p:spPr>
          <a:xfrm>
            <a:off x="683568" y="1989208"/>
            <a:ext cx="6552000" cy="3312000"/>
          </a:xfrm>
          <a:prstGeom prst="rect">
            <a:avLst/>
          </a:prstGeom>
          <a:gradFill flip="none" rotWithShape="1">
            <a:gsLst>
              <a:gs pos="4000">
                <a:srgbClr val="C40063">
                  <a:lumMod val="98000"/>
                  <a:lumOff val="2000"/>
                  <a:alpha val="90000"/>
                </a:srgbClr>
              </a:gs>
              <a:gs pos="64000">
                <a:srgbClr val="D71920">
                  <a:lumMod val="99000"/>
                  <a:lumOff val="1000"/>
                  <a:alpha val="90000"/>
                </a:srgb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2" name="Title 1"/>
          <p:cNvSpPr>
            <a:spLocks noGrp="1"/>
          </p:cNvSpPr>
          <p:nvPr>
            <p:ph type="ctrTitle"/>
          </p:nvPr>
        </p:nvSpPr>
        <p:spPr>
          <a:xfrm>
            <a:off x="834888" y="2095200"/>
            <a:ext cx="6257393" cy="1045768"/>
          </a:xfrm>
        </p:spPr>
        <p:txBody>
          <a:bodyPr lIns="0" tIns="0" rIns="0">
            <a:noAutofit/>
          </a:bodyPr>
          <a:lstStyle>
            <a:lvl1pPr marL="993775" indent="-993775">
              <a:lnSpc>
                <a:spcPts val="7000"/>
              </a:lnSpc>
              <a:buFont typeface="+mj-lt"/>
              <a:buAutoNum type="arabicPeriod"/>
              <a:defRPr sz="60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834888" y="3074400"/>
            <a:ext cx="6257393" cy="2016224"/>
          </a:xfrm>
        </p:spPr>
        <p:txBody>
          <a:bodyPr lIns="0" tIns="0" rIns="0">
            <a:normAutofit/>
          </a:bodyPr>
          <a:lstStyle>
            <a:lvl1pPr marL="0" indent="0" algn="l">
              <a:lnSpc>
                <a:spcPts val="4300"/>
              </a:lnSpc>
              <a:spcAft>
                <a:spcPts val="0"/>
              </a:spcAft>
              <a:buNone/>
              <a:defRPr sz="3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2"/>
            <a:ext cx="361621" cy="361621"/>
          </a:xfrm>
          <a:prstGeom prst="rect">
            <a:avLst/>
          </a:prstGeom>
        </p:spPr>
      </p:pic>
      <p:sp>
        <p:nvSpPr>
          <p:cNvPr id="13" name="Date Placeholder 3"/>
          <p:cNvSpPr>
            <a:spLocks noGrp="1"/>
          </p:cNvSpPr>
          <p:nvPr>
            <p:ph type="dt" sz="half" idx="10"/>
          </p:nvPr>
        </p:nvSpPr>
        <p:spPr>
          <a:xfrm>
            <a:off x="2102401" y="6397624"/>
            <a:ext cx="1115696" cy="144000"/>
          </a:xfrm>
        </p:spPr>
        <p:txBody>
          <a:bodyPr/>
          <a:lstStyle/>
          <a:p>
            <a:r>
              <a:rPr lang="en-US">
                <a:solidFill>
                  <a:srgbClr val="414042"/>
                </a:solidFill>
              </a:rPr>
              <a:t>ICG Confidential</a:t>
            </a:r>
            <a:endParaRPr lang="en-GB" dirty="0">
              <a:solidFill>
                <a:srgbClr val="414042"/>
              </a:solidFill>
            </a:endParaRPr>
          </a:p>
        </p:txBody>
      </p:sp>
      <p:sp>
        <p:nvSpPr>
          <p:cNvPr id="14" name="Footer Placeholder 4"/>
          <p:cNvSpPr>
            <a:spLocks noGrp="1"/>
          </p:cNvSpPr>
          <p:nvPr>
            <p:ph type="ftr" sz="quarter" idx="11"/>
          </p:nvPr>
        </p:nvSpPr>
        <p:spPr>
          <a:xfrm>
            <a:off x="3420000" y="6386858"/>
            <a:ext cx="3909760" cy="144000"/>
          </a:xfrm>
        </p:spPr>
        <p:txBody>
          <a:bodyPr/>
          <a:lstStyle/>
          <a:p>
            <a:r>
              <a:rPr lang="en-GB">
                <a:solidFill>
                  <a:srgbClr val="414042"/>
                </a:solidFill>
              </a:rPr>
              <a:t>Pensions 101</a:t>
            </a:r>
            <a:endParaRPr lang="en-GB" dirty="0">
              <a:solidFill>
                <a:srgbClr val="414042"/>
              </a:solidFill>
            </a:endParaRPr>
          </a:p>
        </p:txBody>
      </p:sp>
      <p:sp>
        <p:nvSpPr>
          <p:cNvPr id="15" name="Slide Number Placeholder 5"/>
          <p:cNvSpPr>
            <a:spLocks noGrp="1"/>
          </p:cNvSpPr>
          <p:nvPr>
            <p:ph type="sldNum" sz="quarter" idx="12"/>
          </p:nvPr>
        </p:nvSpPr>
        <p:spPr>
          <a:xfrm>
            <a:off x="7668344" y="6400800"/>
            <a:ext cx="1024806" cy="144000"/>
          </a:xfrm>
        </p:spPr>
        <p:txBody>
          <a:bodyPr/>
          <a:lstStyle>
            <a:lvl1pPr algn="r">
              <a:defRPr/>
            </a:lvl1pPr>
          </a:lstStyle>
          <a:p>
            <a:r>
              <a:rPr lang="en-GB" dirty="0">
                <a:solidFill>
                  <a:srgbClr val="414042"/>
                </a:solidFill>
              </a:rPr>
              <a:t>Page </a:t>
            </a:r>
            <a:fld id="{B13B5175-59AA-4FF7-8920-C0EC6C0A998F}" type="slidenum">
              <a:rPr lang="en-GB" smtClean="0">
                <a:solidFill>
                  <a:srgbClr val="414042"/>
                </a:solidFill>
              </a:rPr>
              <a:pPr/>
              <a:t>‹#›</a:t>
            </a:fld>
            <a:endParaRPr lang="en-GB" dirty="0">
              <a:solidFill>
                <a:srgbClr val="414042"/>
              </a:solidFill>
            </a:endParaRPr>
          </a:p>
        </p:txBody>
      </p:sp>
      <p:sp>
        <p:nvSpPr>
          <p:cNvPr id="16" name="TextBox 15"/>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spTree>
    <p:extLst>
      <p:ext uri="{BB962C8B-B14F-4D97-AF65-F5344CB8AC3E}">
        <p14:creationId xmlns:p14="http://schemas.microsoft.com/office/powerpoint/2010/main" val="9409067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gradFill flip="none" rotWithShape="1">
            <a:gsLst>
              <a:gs pos="4000">
                <a:srgbClr val="C40063">
                  <a:lumMod val="98000"/>
                  <a:lumOff val="2000"/>
                </a:srgbClr>
              </a:gs>
              <a:gs pos="64000">
                <a:srgbClr val="D71920">
                  <a:lumMod val="99000"/>
                  <a:lumOff val="1000"/>
                </a:srgb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0" name="Rectangle 9"/>
          <p:cNvSpPr/>
          <p:nvPr userDrawn="1"/>
        </p:nvSpPr>
        <p:spPr>
          <a:xfrm>
            <a:off x="683568" y="1989208"/>
            <a:ext cx="6552000" cy="33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2" name="Title 1"/>
          <p:cNvSpPr>
            <a:spLocks noGrp="1"/>
          </p:cNvSpPr>
          <p:nvPr>
            <p:ph type="ctrTitle"/>
          </p:nvPr>
        </p:nvSpPr>
        <p:spPr>
          <a:xfrm>
            <a:off x="834888" y="2095200"/>
            <a:ext cx="6257393" cy="1045768"/>
          </a:xfrm>
        </p:spPr>
        <p:txBody>
          <a:bodyPr lIns="0" tIns="0" rIns="0">
            <a:noAutofit/>
          </a:bodyPr>
          <a:lstStyle>
            <a:lvl1pPr marL="993775" indent="-993775">
              <a:lnSpc>
                <a:spcPts val="7000"/>
              </a:lnSpc>
              <a:buFont typeface="+mj-lt"/>
              <a:buAutoNum type="arabicPeriod"/>
              <a:defRPr sz="6000">
                <a:solidFill>
                  <a:schemeClr val="tx1"/>
                </a:solidFill>
              </a:defRPr>
            </a:lvl1pPr>
          </a:lstStyle>
          <a:p>
            <a:r>
              <a:rPr lang="en-US"/>
              <a:t>Click to edit Master title style</a:t>
            </a:r>
            <a:endParaRPr lang="en-GB"/>
          </a:p>
        </p:txBody>
      </p:sp>
      <p:sp>
        <p:nvSpPr>
          <p:cNvPr id="3" name="Subtitle 2"/>
          <p:cNvSpPr>
            <a:spLocks noGrp="1"/>
          </p:cNvSpPr>
          <p:nvPr>
            <p:ph type="subTitle" idx="1"/>
          </p:nvPr>
        </p:nvSpPr>
        <p:spPr>
          <a:xfrm>
            <a:off x="834888" y="3074400"/>
            <a:ext cx="6257393" cy="2016224"/>
          </a:xfrm>
        </p:spPr>
        <p:txBody>
          <a:bodyPr lIns="0" tIns="0" rIns="0">
            <a:normAutofit/>
          </a:bodyPr>
          <a:lstStyle>
            <a:lvl1pPr marL="0" indent="0" algn="l">
              <a:lnSpc>
                <a:spcPts val="4300"/>
              </a:lnSpc>
              <a:spcAft>
                <a:spcPts val="0"/>
              </a:spcAft>
              <a:buNone/>
              <a:defRPr sz="36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2"/>
            <a:ext cx="361621" cy="361621"/>
          </a:xfrm>
          <a:prstGeom prst="rect">
            <a:avLst/>
          </a:prstGeom>
        </p:spPr>
      </p:pic>
      <p:sp>
        <p:nvSpPr>
          <p:cNvPr id="13" name="Date Placeholder 3"/>
          <p:cNvSpPr>
            <a:spLocks noGrp="1"/>
          </p:cNvSpPr>
          <p:nvPr>
            <p:ph type="dt" sz="half" idx="10"/>
          </p:nvPr>
        </p:nvSpPr>
        <p:spPr>
          <a:xfrm>
            <a:off x="2102401" y="6397624"/>
            <a:ext cx="1115696" cy="144000"/>
          </a:xfrm>
        </p:spPr>
        <p:txBody>
          <a:bodyPr/>
          <a:lstStyle/>
          <a:p>
            <a:r>
              <a:rPr lang="en-US">
                <a:solidFill>
                  <a:srgbClr val="414042"/>
                </a:solidFill>
              </a:rPr>
              <a:t>ICG Confidential</a:t>
            </a:r>
            <a:endParaRPr lang="en-GB" dirty="0">
              <a:solidFill>
                <a:srgbClr val="414042"/>
              </a:solidFill>
            </a:endParaRPr>
          </a:p>
        </p:txBody>
      </p:sp>
      <p:sp>
        <p:nvSpPr>
          <p:cNvPr id="14" name="Footer Placeholder 4"/>
          <p:cNvSpPr>
            <a:spLocks noGrp="1"/>
          </p:cNvSpPr>
          <p:nvPr>
            <p:ph type="ftr" sz="quarter" idx="11"/>
          </p:nvPr>
        </p:nvSpPr>
        <p:spPr>
          <a:xfrm>
            <a:off x="3420000" y="6386858"/>
            <a:ext cx="3909760" cy="144000"/>
          </a:xfrm>
        </p:spPr>
        <p:txBody>
          <a:bodyPr/>
          <a:lstStyle/>
          <a:p>
            <a:r>
              <a:rPr lang="en-GB">
                <a:solidFill>
                  <a:srgbClr val="414042"/>
                </a:solidFill>
              </a:rPr>
              <a:t>Pensions 101</a:t>
            </a:r>
            <a:endParaRPr lang="en-GB" dirty="0">
              <a:solidFill>
                <a:srgbClr val="414042"/>
              </a:solidFill>
            </a:endParaRPr>
          </a:p>
        </p:txBody>
      </p:sp>
      <p:sp>
        <p:nvSpPr>
          <p:cNvPr id="15" name="Slide Number Placeholder 5"/>
          <p:cNvSpPr>
            <a:spLocks noGrp="1"/>
          </p:cNvSpPr>
          <p:nvPr>
            <p:ph type="sldNum" sz="quarter" idx="12"/>
          </p:nvPr>
        </p:nvSpPr>
        <p:spPr>
          <a:xfrm>
            <a:off x="7668344" y="6400800"/>
            <a:ext cx="1024806" cy="144000"/>
          </a:xfrm>
        </p:spPr>
        <p:txBody>
          <a:bodyPr/>
          <a:lstStyle>
            <a:lvl1pPr algn="r">
              <a:defRPr/>
            </a:lvl1pPr>
          </a:lstStyle>
          <a:p>
            <a:r>
              <a:rPr lang="en-GB" dirty="0">
                <a:solidFill>
                  <a:srgbClr val="414042"/>
                </a:solidFill>
              </a:rPr>
              <a:t>Page </a:t>
            </a:r>
            <a:fld id="{B13B5175-59AA-4FF7-8920-C0EC6C0A998F}" type="slidenum">
              <a:rPr lang="en-GB" smtClean="0">
                <a:solidFill>
                  <a:srgbClr val="414042"/>
                </a:solidFill>
              </a:rPr>
              <a:pPr/>
              <a:t>‹#›</a:t>
            </a:fld>
            <a:endParaRPr lang="en-GB" dirty="0">
              <a:solidFill>
                <a:srgbClr val="414042"/>
              </a:solidFill>
            </a:endParaRPr>
          </a:p>
        </p:txBody>
      </p:sp>
      <p:sp>
        <p:nvSpPr>
          <p:cNvPr id="16" name="TextBox 15"/>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spTree>
    <p:extLst>
      <p:ext uri="{BB962C8B-B14F-4D97-AF65-F5344CB8AC3E}">
        <p14:creationId xmlns:p14="http://schemas.microsoft.com/office/powerpoint/2010/main" val="27539863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74128" cy="6876000"/>
          </a:xfrm>
          <a:prstGeom prst="rect">
            <a:avLst/>
          </a:prstGeom>
        </p:spPr>
      </p:pic>
      <p:sp>
        <p:nvSpPr>
          <p:cNvPr id="2" name="Title 1"/>
          <p:cNvSpPr>
            <a:spLocks noGrp="1"/>
          </p:cNvSpPr>
          <p:nvPr>
            <p:ph type="ctrTitle"/>
          </p:nvPr>
        </p:nvSpPr>
        <p:spPr>
          <a:xfrm>
            <a:off x="720000" y="547200"/>
            <a:ext cx="7955688" cy="883760"/>
          </a:xfrm>
        </p:spPr>
        <p:txBody>
          <a:bodyPr>
            <a:normAutofit/>
          </a:bodyPr>
          <a:lstStyle>
            <a:lvl1pPr>
              <a:defRPr sz="26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720000" y="1988840"/>
            <a:ext cx="7955688" cy="3888432"/>
          </a:xfrm>
        </p:spPr>
        <p:txBody>
          <a:bodyPr>
            <a:normAutofit/>
          </a:bodyPr>
          <a:lstStyle>
            <a:lvl1pPr marL="0" indent="0" algn="l">
              <a:lnSpc>
                <a:spcPts val="4000"/>
              </a:lnSpc>
              <a:spcAft>
                <a:spcPts val="0"/>
              </a:spcAft>
              <a:buNone/>
              <a:defRPr sz="3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2" name="Date Placeholder 3"/>
          <p:cNvSpPr>
            <a:spLocks noGrp="1"/>
          </p:cNvSpPr>
          <p:nvPr>
            <p:ph type="dt" sz="half" idx="10"/>
          </p:nvPr>
        </p:nvSpPr>
        <p:spPr>
          <a:xfrm>
            <a:off x="2102401" y="6397624"/>
            <a:ext cx="1115696" cy="144000"/>
          </a:xfrm>
        </p:spPr>
        <p:txBody>
          <a:bodyPr/>
          <a:lstStyle/>
          <a:p>
            <a:r>
              <a:rPr lang="en-US">
                <a:solidFill>
                  <a:srgbClr val="414042"/>
                </a:solidFill>
              </a:rPr>
              <a:t>ICG Confidential</a:t>
            </a:r>
            <a:endParaRPr lang="en-GB" dirty="0">
              <a:solidFill>
                <a:srgbClr val="414042"/>
              </a:solidFill>
            </a:endParaRPr>
          </a:p>
        </p:txBody>
      </p:sp>
      <p:sp>
        <p:nvSpPr>
          <p:cNvPr id="17" name="Footer Placeholder 4"/>
          <p:cNvSpPr>
            <a:spLocks noGrp="1"/>
          </p:cNvSpPr>
          <p:nvPr>
            <p:ph type="ftr" sz="quarter" idx="11"/>
          </p:nvPr>
        </p:nvSpPr>
        <p:spPr>
          <a:xfrm>
            <a:off x="3420000" y="6386858"/>
            <a:ext cx="3909760" cy="144000"/>
          </a:xfrm>
        </p:spPr>
        <p:txBody>
          <a:bodyPr/>
          <a:lstStyle/>
          <a:p>
            <a:r>
              <a:rPr lang="en-GB">
                <a:solidFill>
                  <a:srgbClr val="414042"/>
                </a:solidFill>
              </a:rPr>
              <a:t>Pensions 101</a:t>
            </a:r>
            <a:endParaRPr lang="en-GB" dirty="0">
              <a:solidFill>
                <a:srgbClr val="414042"/>
              </a:solidFill>
            </a:endParaRPr>
          </a:p>
        </p:txBody>
      </p:sp>
      <p:sp>
        <p:nvSpPr>
          <p:cNvPr id="18" name="Slide Number Placeholder 5"/>
          <p:cNvSpPr>
            <a:spLocks noGrp="1"/>
          </p:cNvSpPr>
          <p:nvPr>
            <p:ph type="sldNum" sz="quarter" idx="12"/>
          </p:nvPr>
        </p:nvSpPr>
        <p:spPr>
          <a:xfrm>
            <a:off x="7668344" y="6400800"/>
            <a:ext cx="1024806" cy="144000"/>
          </a:xfrm>
        </p:spPr>
        <p:txBody>
          <a:bodyPr/>
          <a:lstStyle>
            <a:lvl1pPr algn="r">
              <a:defRPr/>
            </a:lvl1pPr>
          </a:lstStyle>
          <a:p>
            <a:r>
              <a:rPr lang="en-GB" dirty="0">
                <a:solidFill>
                  <a:srgbClr val="414042"/>
                </a:solidFill>
              </a:rPr>
              <a:t>Page </a:t>
            </a:r>
            <a:fld id="{B13B5175-59AA-4FF7-8920-C0EC6C0A998F}" type="slidenum">
              <a:rPr lang="en-GB" smtClean="0">
                <a:solidFill>
                  <a:srgbClr val="414042"/>
                </a:solidFill>
              </a:rPr>
              <a:pPr/>
              <a:t>‹#›</a:t>
            </a:fld>
            <a:endParaRPr lang="en-GB" dirty="0">
              <a:solidFill>
                <a:srgbClr val="414042"/>
              </a:solidFill>
            </a:endParaRPr>
          </a:p>
        </p:txBody>
      </p:sp>
      <p:sp>
        <p:nvSpPr>
          <p:cNvPr id="19" name="TextBox 18"/>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spTree>
    <p:extLst>
      <p:ext uri="{BB962C8B-B14F-4D97-AF65-F5344CB8AC3E}">
        <p14:creationId xmlns:p14="http://schemas.microsoft.com/office/powerpoint/2010/main" val="27232167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74128" cy="6876000"/>
          </a:xfrm>
          <a:prstGeom prst="rect">
            <a:avLst/>
          </a:prstGeom>
        </p:spPr>
      </p:pic>
      <p:sp>
        <p:nvSpPr>
          <p:cNvPr id="2" name="Title 1"/>
          <p:cNvSpPr>
            <a:spLocks noGrp="1"/>
          </p:cNvSpPr>
          <p:nvPr>
            <p:ph type="ctrTitle"/>
          </p:nvPr>
        </p:nvSpPr>
        <p:spPr>
          <a:xfrm>
            <a:off x="720000" y="547200"/>
            <a:ext cx="7955688" cy="883760"/>
          </a:xfrm>
        </p:spPr>
        <p:txBody>
          <a:bodyPr>
            <a:normAutofit/>
          </a:bodyPr>
          <a:lstStyle>
            <a:lvl1pPr>
              <a:defRPr sz="2600">
                <a:solidFill>
                  <a:schemeClr val="tx1"/>
                </a:solidFill>
              </a:defRPr>
            </a:lvl1pPr>
          </a:lstStyle>
          <a:p>
            <a:r>
              <a:rPr lang="en-US"/>
              <a:t>Click to edit Master title style</a:t>
            </a:r>
            <a:endParaRPr lang="en-GB"/>
          </a:p>
        </p:txBody>
      </p:sp>
      <p:sp>
        <p:nvSpPr>
          <p:cNvPr id="3" name="Subtitle 2"/>
          <p:cNvSpPr>
            <a:spLocks noGrp="1"/>
          </p:cNvSpPr>
          <p:nvPr>
            <p:ph type="subTitle" idx="1"/>
          </p:nvPr>
        </p:nvSpPr>
        <p:spPr>
          <a:xfrm>
            <a:off x="720000" y="1988840"/>
            <a:ext cx="7955688" cy="3888432"/>
          </a:xfrm>
        </p:spPr>
        <p:txBody>
          <a:bodyPr>
            <a:normAutofit/>
          </a:bodyPr>
          <a:lstStyle>
            <a:lvl1pPr marL="0" indent="0" algn="l">
              <a:lnSpc>
                <a:spcPts val="4000"/>
              </a:lnSpc>
              <a:spcAft>
                <a:spcPts val="0"/>
              </a:spcAft>
              <a:buNone/>
              <a:defRPr sz="36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2" name="Date Placeholder 3"/>
          <p:cNvSpPr>
            <a:spLocks noGrp="1"/>
          </p:cNvSpPr>
          <p:nvPr>
            <p:ph type="dt" sz="half" idx="10"/>
          </p:nvPr>
        </p:nvSpPr>
        <p:spPr>
          <a:xfrm>
            <a:off x="2102401" y="6397624"/>
            <a:ext cx="1115696" cy="144000"/>
          </a:xfrm>
        </p:spPr>
        <p:txBody>
          <a:bodyPr/>
          <a:lstStyle/>
          <a:p>
            <a:r>
              <a:rPr lang="en-US">
                <a:solidFill>
                  <a:srgbClr val="414042"/>
                </a:solidFill>
              </a:rPr>
              <a:t>ICG Confidential</a:t>
            </a:r>
            <a:endParaRPr lang="en-GB" dirty="0">
              <a:solidFill>
                <a:srgbClr val="414042"/>
              </a:solidFill>
            </a:endParaRPr>
          </a:p>
        </p:txBody>
      </p:sp>
      <p:sp>
        <p:nvSpPr>
          <p:cNvPr id="17" name="Footer Placeholder 4"/>
          <p:cNvSpPr>
            <a:spLocks noGrp="1"/>
          </p:cNvSpPr>
          <p:nvPr>
            <p:ph type="ftr" sz="quarter" idx="11"/>
          </p:nvPr>
        </p:nvSpPr>
        <p:spPr>
          <a:xfrm>
            <a:off x="3420000" y="6386858"/>
            <a:ext cx="3909760" cy="144000"/>
          </a:xfrm>
        </p:spPr>
        <p:txBody>
          <a:bodyPr/>
          <a:lstStyle/>
          <a:p>
            <a:r>
              <a:rPr lang="en-GB">
                <a:solidFill>
                  <a:srgbClr val="414042"/>
                </a:solidFill>
              </a:rPr>
              <a:t>Pensions 101</a:t>
            </a:r>
            <a:endParaRPr lang="en-GB" dirty="0">
              <a:solidFill>
                <a:srgbClr val="414042"/>
              </a:solidFill>
            </a:endParaRPr>
          </a:p>
        </p:txBody>
      </p:sp>
      <p:sp>
        <p:nvSpPr>
          <p:cNvPr id="18" name="Slide Number Placeholder 5"/>
          <p:cNvSpPr>
            <a:spLocks noGrp="1"/>
          </p:cNvSpPr>
          <p:nvPr>
            <p:ph type="sldNum" sz="quarter" idx="12"/>
          </p:nvPr>
        </p:nvSpPr>
        <p:spPr>
          <a:xfrm>
            <a:off x="7668344" y="6400800"/>
            <a:ext cx="1024806" cy="144000"/>
          </a:xfrm>
        </p:spPr>
        <p:txBody>
          <a:bodyPr/>
          <a:lstStyle>
            <a:lvl1pPr algn="r">
              <a:defRPr/>
            </a:lvl1pPr>
          </a:lstStyle>
          <a:p>
            <a:r>
              <a:rPr lang="en-GB" dirty="0">
                <a:solidFill>
                  <a:srgbClr val="414042"/>
                </a:solidFill>
              </a:rPr>
              <a:t>Page </a:t>
            </a:r>
            <a:fld id="{B13B5175-59AA-4FF7-8920-C0EC6C0A998F}" type="slidenum">
              <a:rPr lang="en-GB" smtClean="0">
                <a:solidFill>
                  <a:srgbClr val="414042"/>
                </a:solidFill>
              </a:rPr>
              <a:pPr/>
              <a:t>‹#›</a:t>
            </a:fld>
            <a:endParaRPr lang="en-GB" dirty="0">
              <a:solidFill>
                <a:srgbClr val="414042"/>
              </a:solidFill>
            </a:endParaRPr>
          </a:p>
        </p:txBody>
      </p:sp>
      <p:sp>
        <p:nvSpPr>
          <p:cNvPr id="19" name="TextBox 18"/>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spTree>
    <p:extLst>
      <p:ext uri="{BB962C8B-B14F-4D97-AF65-F5344CB8AC3E}">
        <p14:creationId xmlns:p14="http://schemas.microsoft.com/office/powerpoint/2010/main" val="28802558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74128" cy="6876000"/>
          </a:xfrm>
          <a:prstGeom prst="rect">
            <a:avLst/>
          </a:prstGeom>
        </p:spPr>
      </p:pic>
      <p:sp>
        <p:nvSpPr>
          <p:cNvPr id="2" name="Title 1"/>
          <p:cNvSpPr>
            <a:spLocks noGrp="1"/>
          </p:cNvSpPr>
          <p:nvPr>
            <p:ph type="ctrTitle"/>
          </p:nvPr>
        </p:nvSpPr>
        <p:spPr>
          <a:xfrm>
            <a:off x="720000" y="547200"/>
            <a:ext cx="7955688" cy="883760"/>
          </a:xfrm>
        </p:spPr>
        <p:txBody>
          <a:bodyPr>
            <a:normAutofit/>
          </a:bodyPr>
          <a:lstStyle>
            <a:lvl1pPr>
              <a:defRPr sz="26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720000" y="1988840"/>
            <a:ext cx="7955688" cy="3888432"/>
          </a:xfrm>
        </p:spPr>
        <p:txBody>
          <a:bodyPr>
            <a:normAutofit/>
          </a:bodyPr>
          <a:lstStyle>
            <a:lvl1pPr marL="0" indent="0" algn="l">
              <a:lnSpc>
                <a:spcPts val="4000"/>
              </a:lnSpc>
              <a:spcAft>
                <a:spcPts val="0"/>
              </a:spcAft>
              <a:buNone/>
              <a:defRPr sz="3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2" name="Date Placeholder 3"/>
          <p:cNvSpPr>
            <a:spLocks noGrp="1"/>
          </p:cNvSpPr>
          <p:nvPr>
            <p:ph type="dt" sz="half" idx="10"/>
          </p:nvPr>
        </p:nvSpPr>
        <p:spPr>
          <a:xfrm>
            <a:off x="2102401" y="6397624"/>
            <a:ext cx="1115696" cy="144000"/>
          </a:xfrm>
        </p:spPr>
        <p:txBody>
          <a:bodyPr/>
          <a:lstStyle/>
          <a:p>
            <a:r>
              <a:rPr lang="en-US">
                <a:solidFill>
                  <a:srgbClr val="414042"/>
                </a:solidFill>
              </a:rPr>
              <a:t>ICG Confidential</a:t>
            </a:r>
            <a:endParaRPr lang="en-GB" dirty="0">
              <a:solidFill>
                <a:srgbClr val="414042"/>
              </a:solidFill>
            </a:endParaRPr>
          </a:p>
        </p:txBody>
      </p:sp>
      <p:sp>
        <p:nvSpPr>
          <p:cNvPr id="17" name="Footer Placeholder 4"/>
          <p:cNvSpPr>
            <a:spLocks noGrp="1"/>
          </p:cNvSpPr>
          <p:nvPr>
            <p:ph type="ftr" sz="quarter" idx="11"/>
          </p:nvPr>
        </p:nvSpPr>
        <p:spPr>
          <a:xfrm>
            <a:off x="3420000" y="6386858"/>
            <a:ext cx="3909760" cy="144000"/>
          </a:xfrm>
        </p:spPr>
        <p:txBody>
          <a:bodyPr/>
          <a:lstStyle/>
          <a:p>
            <a:r>
              <a:rPr lang="en-GB">
                <a:solidFill>
                  <a:srgbClr val="414042"/>
                </a:solidFill>
              </a:rPr>
              <a:t>Pensions 101</a:t>
            </a:r>
            <a:endParaRPr lang="en-GB" dirty="0">
              <a:solidFill>
                <a:srgbClr val="414042"/>
              </a:solidFill>
            </a:endParaRPr>
          </a:p>
        </p:txBody>
      </p:sp>
      <p:sp>
        <p:nvSpPr>
          <p:cNvPr id="18" name="Slide Number Placeholder 5"/>
          <p:cNvSpPr>
            <a:spLocks noGrp="1"/>
          </p:cNvSpPr>
          <p:nvPr>
            <p:ph type="sldNum" sz="quarter" idx="12"/>
          </p:nvPr>
        </p:nvSpPr>
        <p:spPr>
          <a:xfrm>
            <a:off x="7668344" y="6400800"/>
            <a:ext cx="1024806" cy="144000"/>
          </a:xfrm>
        </p:spPr>
        <p:txBody>
          <a:bodyPr/>
          <a:lstStyle>
            <a:lvl1pPr algn="r">
              <a:defRPr/>
            </a:lvl1pPr>
          </a:lstStyle>
          <a:p>
            <a:r>
              <a:rPr lang="en-GB" dirty="0">
                <a:solidFill>
                  <a:srgbClr val="414042"/>
                </a:solidFill>
              </a:rPr>
              <a:t>Page </a:t>
            </a:r>
            <a:fld id="{B13B5175-59AA-4FF7-8920-C0EC6C0A998F}" type="slidenum">
              <a:rPr lang="en-GB" smtClean="0">
                <a:solidFill>
                  <a:srgbClr val="414042"/>
                </a:solidFill>
              </a:rPr>
              <a:pPr/>
              <a:t>‹#›</a:t>
            </a:fld>
            <a:endParaRPr lang="en-GB" dirty="0">
              <a:solidFill>
                <a:srgbClr val="414042"/>
              </a:solidFill>
            </a:endParaRPr>
          </a:p>
        </p:txBody>
      </p:sp>
      <p:sp>
        <p:nvSpPr>
          <p:cNvPr id="19" name="TextBox 18"/>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spTree>
    <p:extLst>
      <p:ext uri="{BB962C8B-B14F-4D97-AF65-F5344CB8AC3E}">
        <p14:creationId xmlns:p14="http://schemas.microsoft.com/office/powerpoint/2010/main" val="12840416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02" y="548680"/>
            <a:ext cx="7452400" cy="831850"/>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2pPr>
              <a:spcBef>
                <a:spcPts val="120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solidFill>
                  <a:srgbClr val="414042"/>
                </a:solidFill>
              </a:rPr>
              <a:t>ICG Confidential</a:t>
            </a:r>
            <a:endParaRPr lang="en-GB" dirty="0">
              <a:solidFill>
                <a:srgbClr val="414042"/>
              </a:solidFill>
            </a:endParaRPr>
          </a:p>
        </p:txBody>
      </p:sp>
      <p:sp>
        <p:nvSpPr>
          <p:cNvPr id="5" name="Footer Placeholder 4"/>
          <p:cNvSpPr>
            <a:spLocks noGrp="1"/>
          </p:cNvSpPr>
          <p:nvPr>
            <p:ph type="ftr" sz="quarter" idx="11"/>
          </p:nvPr>
        </p:nvSpPr>
        <p:spPr/>
        <p:txBody>
          <a:bodyPr/>
          <a:lstStyle/>
          <a:p>
            <a:r>
              <a:rPr lang="en-GB">
                <a:solidFill>
                  <a:srgbClr val="414042"/>
                </a:solidFill>
              </a:rPr>
              <a:t>Pensions 101</a:t>
            </a:r>
            <a:endParaRPr lang="en-GB" dirty="0">
              <a:solidFill>
                <a:srgbClr val="414042"/>
              </a:solidFill>
            </a:endParaRPr>
          </a:p>
        </p:txBody>
      </p:sp>
      <p:sp>
        <p:nvSpPr>
          <p:cNvPr id="6" name="Slide Number Placeholder 5"/>
          <p:cNvSpPr>
            <a:spLocks noGrp="1"/>
          </p:cNvSpPr>
          <p:nvPr>
            <p:ph type="sldNum" sz="quarter" idx="12"/>
          </p:nvPr>
        </p:nvSpPr>
        <p:spPr/>
        <p:txBody>
          <a:bodyPr/>
          <a:lstStyle>
            <a:lvl1pPr algn="r">
              <a:defRPr/>
            </a:lvl1pPr>
          </a:lstStyle>
          <a:p>
            <a:r>
              <a:rPr lang="en-GB" dirty="0">
                <a:solidFill>
                  <a:srgbClr val="414042"/>
                </a:solidFill>
              </a:rPr>
              <a:t>Page </a:t>
            </a:r>
            <a:fld id="{B13B5175-59AA-4FF7-8920-C0EC6C0A998F}" type="slidenum">
              <a:rPr lang="en-GB" smtClean="0">
                <a:solidFill>
                  <a:srgbClr val="414042"/>
                </a:solidFill>
              </a:rPr>
              <a:pPr/>
              <a:t>‹#›</a:t>
            </a:fld>
            <a:endParaRPr lang="en-GB" dirty="0">
              <a:solidFill>
                <a:srgbClr val="414042"/>
              </a:solidFill>
            </a:endParaRPr>
          </a:p>
        </p:txBody>
      </p:sp>
      <p:sp>
        <p:nvSpPr>
          <p:cNvPr id="7" name="TextBox 6"/>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0"/>
            <a:ext cx="361604" cy="361604"/>
          </a:xfrm>
          <a:prstGeom prst="rect">
            <a:avLst/>
          </a:prstGeom>
        </p:spPr>
      </p:pic>
    </p:spTree>
    <p:extLst>
      <p:ext uri="{BB962C8B-B14F-4D97-AF65-F5344CB8AC3E}">
        <p14:creationId xmlns:p14="http://schemas.microsoft.com/office/powerpoint/2010/main" val="36877080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net &amp; Statement Box">
    <p:spTree>
      <p:nvGrpSpPr>
        <p:cNvPr id="1" name=""/>
        <p:cNvGrpSpPr/>
        <p:nvPr/>
      </p:nvGrpSpPr>
      <p:grpSpPr>
        <a:xfrm>
          <a:off x="0" y="0"/>
          <a:ext cx="0" cy="0"/>
          <a:chOff x="0" y="0"/>
          <a:chExt cx="0" cy="0"/>
        </a:xfrm>
      </p:grpSpPr>
      <p:sp>
        <p:nvSpPr>
          <p:cNvPr id="2" name="Title 1"/>
          <p:cNvSpPr>
            <a:spLocks noGrp="1"/>
          </p:cNvSpPr>
          <p:nvPr>
            <p:ph type="title"/>
          </p:nvPr>
        </p:nvSpPr>
        <p:spPr>
          <a:xfrm>
            <a:off x="720002" y="548680"/>
            <a:ext cx="7452400" cy="831850"/>
          </a:xfrm>
        </p:spPr>
        <p:txBody>
          <a:bodyPr/>
          <a:lstStyle/>
          <a:p>
            <a:r>
              <a:rPr lang="en-US"/>
              <a:t>Click to edit Master title style</a:t>
            </a:r>
            <a:endParaRPr lang="en-GB"/>
          </a:p>
        </p:txBody>
      </p:sp>
      <p:sp>
        <p:nvSpPr>
          <p:cNvPr id="3" name="Content Placeholder 2"/>
          <p:cNvSpPr>
            <a:spLocks noGrp="1"/>
          </p:cNvSpPr>
          <p:nvPr>
            <p:ph idx="1"/>
          </p:nvPr>
        </p:nvSpPr>
        <p:spPr>
          <a:xfrm>
            <a:off x="720001" y="1821135"/>
            <a:ext cx="7958137" cy="3048027"/>
          </a:xfrm>
        </p:spPr>
        <p:txBody>
          <a:bodyPr/>
          <a:lstStyle>
            <a:lvl2pPr>
              <a:spcBef>
                <a:spcPts val="120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Box 6"/>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0"/>
            <a:ext cx="361604" cy="361604"/>
          </a:xfrm>
          <a:prstGeom prst="rect">
            <a:avLst/>
          </a:prstGeom>
        </p:spPr>
      </p:pic>
      <p:sp>
        <p:nvSpPr>
          <p:cNvPr id="9" name="Date Placeholder 8"/>
          <p:cNvSpPr>
            <a:spLocks noGrp="1"/>
          </p:cNvSpPr>
          <p:nvPr>
            <p:ph type="dt" sz="half" idx="10"/>
          </p:nvPr>
        </p:nvSpPr>
        <p:spPr/>
        <p:txBody>
          <a:bodyPr/>
          <a:lstStyle/>
          <a:p>
            <a:r>
              <a:rPr lang="en-US">
                <a:solidFill>
                  <a:srgbClr val="414042"/>
                </a:solidFill>
              </a:rPr>
              <a:t>ICG Confidential</a:t>
            </a:r>
            <a:endParaRPr lang="en-GB" dirty="0">
              <a:solidFill>
                <a:srgbClr val="414042"/>
              </a:solidFill>
            </a:endParaRPr>
          </a:p>
        </p:txBody>
      </p:sp>
      <p:sp>
        <p:nvSpPr>
          <p:cNvPr id="10" name="Footer Placeholder 9"/>
          <p:cNvSpPr>
            <a:spLocks noGrp="1"/>
          </p:cNvSpPr>
          <p:nvPr>
            <p:ph type="ftr" sz="quarter" idx="11"/>
          </p:nvPr>
        </p:nvSpPr>
        <p:spPr/>
        <p:txBody>
          <a:bodyPr/>
          <a:lstStyle/>
          <a:p>
            <a:r>
              <a:rPr lang="en-GB">
                <a:solidFill>
                  <a:srgbClr val="414042"/>
                </a:solidFill>
              </a:rPr>
              <a:t>Pensions 101</a:t>
            </a:r>
            <a:endParaRPr lang="en-GB" dirty="0">
              <a:solidFill>
                <a:srgbClr val="414042"/>
              </a:solidFill>
            </a:endParaRPr>
          </a:p>
        </p:txBody>
      </p:sp>
      <p:sp>
        <p:nvSpPr>
          <p:cNvPr id="11" name="Slide Number Placeholder 10"/>
          <p:cNvSpPr>
            <a:spLocks noGrp="1"/>
          </p:cNvSpPr>
          <p:nvPr>
            <p:ph type="sldNum" sz="quarter" idx="12"/>
          </p:nvPr>
        </p:nvSpPr>
        <p:spPr/>
        <p:txBody>
          <a:bodyPr/>
          <a:lstStyle/>
          <a:p>
            <a:pPr algn="r"/>
            <a:r>
              <a:rPr lang="en-GB" dirty="0">
                <a:solidFill>
                  <a:srgbClr val="414042"/>
                </a:solidFill>
              </a:rPr>
              <a:t>Page </a:t>
            </a:r>
            <a:fld id="{B13B5175-59AA-4FF7-8920-C0EC6C0A998F}" type="slidenum">
              <a:rPr lang="en-GB" smtClean="0">
                <a:solidFill>
                  <a:srgbClr val="414042"/>
                </a:solidFill>
              </a:rPr>
              <a:pPr algn="r"/>
              <a:t>‹#›</a:t>
            </a:fld>
            <a:endParaRPr lang="en-GB" dirty="0">
              <a:solidFill>
                <a:srgbClr val="414042"/>
              </a:solidFill>
            </a:endParaRPr>
          </a:p>
        </p:txBody>
      </p:sp>
      <p:sp>
        <p:nvSpPr>
          <p:cNvPr id="13" name="Text Placeholder 12"/>
          <p:cNvSpPr>
            <a:spLocks noGrp="1"/>
          </p:cNvSpPr>
          <p:nvPr>
            <p:ph type="body" sz="quarter" idx="13"/>
          </p:nvPr>
        </p:nvSpPr>
        <p:spPr>
          <a:xfrm>
            <a:off x="720724" y="5085184"/>
            <a:ext cx="7452000" cy="791740"/>
          </a:xfrm>
          <a:ln w="19050">
            <a:solidFill>
              <a:schemeClr val="accent1"/>
            </a:solidFill>
          </a:ln>
        </p:spPr>
        <p:txBody>
          <a:bodyPr lIns="36000" tIns="36000" rIns="36000" bIns="36000">
            <a:normAutofit/>
          </a:bodyPr>
          <a:lstStyle>
            <a:lvl1pPr>
              <a:lnSpc>
                <a:spcPts val="1800"/>
              </a:lnSpc>
              <a:spcAft>
                <a:spcPts val="0"/>
              </a:spcAft>
              <a:defRPr sz="1600" b="1">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106078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74128" cy="6876000"/>
          </a:xfrm>
          <a:prstGeom prst="rect">
            <a:avLst/>
          </a:prstGeom>
        </p:spPr>
      </p:pic>
      <p:sp>
        <p:nvSpPr>
          <p:cNvPr id="2" name="Title 1"/>
          <p:cNvSpPr>
            <a:spLocks noGrp="1"/>
          </p:cNvSpPr>
          <p:nvPr>
            <p:ph type="ctrTitle"/>
          </p:nvPr>
        </p:nvSpPr>
        <p:spPr>
          <a:xfrm>
            <a:off x="720000" y="547200"/>
            <a:ext cx="7955688" cy="883760"/>
          </a:xfrm>
        </p:spPr>
        <p:txBody>
          <a:bodyPr>
            <a:normAutofit/>
          </a:bodyPr>
          <a:lstStyle>
            <a:lvl1pPr>
              <a:defRPr sz="2600">
                <a:solidFill>
                  <a:schemeClr val="bg1"/>
                </a:solidFill>
              </a:defRPr>
            </a:lvl1pPr>
          </a:lstStyle>
          <a:p>
            <a:r>
              <a:rPr lang="en-US"/>
              <a:t>Click to edit Master title style</a:t>
            </a:r>
            <a:endParaRPr lang="en-GB"/>
          </a:p>
        </p:txBody>
      </p:sp>
      <p:sp>
        <p:nvSpPr>
          <p:cNvPr id="3" name="Subtitle 2"/>
          <p:cNvSpPr>
            <a:spLocks noGrp="1"/>
          </p:cNvSpPr>
          <p:nvPr>
            <p:ph type="subTitle" idx="1"/>
          </p:nvPr>
        </p:nvSpPr>
        <p:spPr>
          <a:xfrm>
            <a:off x="720000" y="1988840"/>
            <a:ext cx="7955688" cy="3888432"/>
          </a:xfrm>
        </p:spPr>
        <p:txBody>
          <a:bodyPr>
            <a:normAutofit/>
          </a:bodyPr>
          <a:lstStyle>
            <a:lvl1pPr marL="0" indent="0" algn="l">
              <a:lnSpc>
                <a:spcPts val="4000"/>
              </a:lnSpc>
              <a:spcAft>
                <a:spcPts val="0"/>
              </a:spcAft>
              <a:buNone/>
              <a:defRPr sz="3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2" name="Date Placeholder 3"/>
          <p:cNvSpPr>
            <a:spLocks noGrp="1"/>
          </p:cNvSpPr>
          <p:nvPr>
            <p:ph type="dt" sz="half" idx="10"/>
          </p:nvPr>
        </p:nvSpPr>
        <p:spPr>
          <a:xfrm>
            <a:off x="2102401" y="6397624"/>
            <a:ext cx="1115696" cy="144000"/>
          </a:xfrm>
        </p:spPr>
        <p:txBody>
          <a:bodyPr/>
          <a:lstStyle/>
          <a:p>
            <a:r>
              <a:rPr lang="en-US"/>
              <a:t>ICG Confidential</a:t>
            </a:r>
            <a:endParaRPr lang="en-GB" dirty="0"/>
          </a:p>
        </p:txBody>
      </p:sp>
      <p:sp>
        <p:nvSpPr>
          <p:cNvPr id="17" name="Footer Placeholder 4"/>
          <p:cNvSpPr>
            <a:spLocks noGrp="1"/>
          </p:cNvSpPr>
          <p:nvPr>
            <p:ph type="ftr" sz="quarter" idx="11"/>
          </p:nvPr>
        </p:nvSpPr>
        <p:spPr>
          <a:xfrm>
            <a:off x="3420000" y="6386858"/>
            <a:ext cx="3909760" cy="144000"/>
          </a:xfrm>
        </p:spPr>
        <p:txBody>
          <a:bodyPr/>
          <a:lstStyle/>
          <a:p>
            <a:r>
              <a:rPr lang="en-GB"/>
              <a:t>Pensions 101</a:t>
            </a:r>
            <a:endParaRPr lang="en-GB" dirty="0"/>
          </a:p>
        </p:txBody>
      </p:sp>
      <p:sp>
        <p:nvSpPr>
          <p:cNvPr id="18" name="Slide Number Placeholder 5"/>
          <p:cNvSpPr>
            <a:spLocks noGrp="1"/>
          </p:cNvSpPr>
          <p:nvPr>
            <p:ph type="sldNum" sz="quarter" idx="12"/>
          </p:nvPr>
        </p:nvSpPr>
        <p:spPr>
          <a:xfrm>
            <a:off x="7668344" y="6400800"/>
            <a:ext cx="1024806" cy="144000"/>
          </a:xfrm>
        </p:spPr>
        <p:txBody>
          <a:bodyPr/>
          <a:lstStyle>
            <a:lvl1pPr algn="r">
              <a:defRPr/>
            </a:lvl1pPr>
          </a:lstStyle>
          <a:p>
            <a:r>
              <a:rPr lang="en-GB" dirty="0"/>
              <a:t>Page </a:t>
            </a:r>
            <a:fld id="{B13B5175-59AA-4FF7-8920-C0EC6C0A998F}" type="slidenum">
              <a:rPr lang="en-GB" smtClean="0"/>
              <a:pPr/>
              <a:t>‹#›</a:t>
            </a:fld>
            <a:endParaRPr lang="en-GB" dirty="0"/>
          </a:p>
        </p:txBody>
      </p:sp>
      <p:sp>
        <p:nvSpPr>
          <p:cNvPr id="19" name="TextBox 18"/>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chemeClr val="tx2"/>
                </a:solidFill>
              </a:rPr>
              <a:t>Strictly Financial </a:t>
            </a:r>
          </a:p>
        </p:txBody>
      </p:sp>
    </p:spTree>
    <p:extLst>
      <p:ext uri="{BB962C8B-B14F-4D97-AF65-F5344CB8AC3E}">
        <p14:creationId xmlns:p14="http://schemas.microsoft.com/office/powerpoint/2010/main" val="4572171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lnSpc>
                <a:spcPts val="2300"/>
              </a:lnSpc>
              <a:defRPr sz="2000"/>
            </a:lvl1pPr>
            <a:lvl2pPr>
              <a:lnSpc>
                <a:spcPts val="2300"/>
              </a:lnSpc>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solidFill>
                  <a:srgbClr val="414042"/>
                </a:solidFill>
              </a:rPr>
              <a:t>ICG Confidential</a:t>
            </a:r>
            <a:endParaRPr lang="en-GB" dirty="0">
              <a:solidFill>
                <a:srgbClr val="414042"/>
              </a:solidFill>
            </a:endParaRPr>
          </a:p>
        </p:txBody>
      </p:sp>
      <p:sp>
        <p:nvSpPr>
          <p:cNvPr id="5" name="Footer Placeholder 4"/>
          <p:cNvSpPr>
            <a:spLocks noGrp="1"/>
          </p:cNvSpPr>
          <p:nvPr>
            <p:ph type="ftr" sz="quarter" idx="11"/>
          </p:nvPr>
        </p:nvSpPr>
        <p:spPr/>
        <p:txBody>
          <a:bodyPr/>
          <a:lstStyle/>
          <a:p>
            <a:r>
              <a:rPr lang="en-GB">
                <a:solidFill>
                  <a:srgbClr val="414042"/>
                </a:solidFill>
              </a:rPr>
              <a:t>Pensions 101</a:t>
            </a:r>
            <a:endParaRPr lang="en-GB" dirty="0">
              <a:solidFill>
                <a:srgbClr val="414042"/>
              </a:solidFill>
            </a:endParaRPr>
          </a:p>
        </p:txBody>
      </p:sp>
      <p:sp>
        <p:nvSpPr>
          <p:cNvPr id="6" name="Slide Number Placeholder 5"/>
          <p:cNvSpPr>
            <a:spLocks noGrp="1"/>
          </p:cNvSpPr>
          <p:nvPr>
            <p:ph type="sldNum" sz="quarter" idx="12"/>
          </p:nvPr>
        </p:nvSpPr>
        <p:spPr/>
        <p:txBody>
          <a:bodyPr/>
          <a:lstStyle>
            <a:lvl1pPr algn="r">
              <a:defRPr/>
            </a:lvl1pPr>
          </a:lstStyle>
          <a:p>
            <a:r>
              <a:rPr lang="en-GB" dirty="0">
                <a:solidFill>
                  <a:srgbClr val="414042"/>
                </a:solidFill>
              </a:rPr>
              <a:t>Page </a:t>
            </a:r>
            <a:fld id="{B13B5175-59AA-4FF7-8920-C0EC6C0A998F}" type="slidenum">
              <a:rPr lang="en-GB" smtClean="0">
                <a:solidFill>
                  <a:srgbClr val="414042"/>
                </a:solidFill>
              </a:rPr>
              <a:pPr/>
              <a:t>‹#›</a:t>
            </a:fld>
            <a:endParaRPr lang="en-GB" dirty="0">
              <a:solidFill>
                <a:srgbClr val="414042"/>
              </a:solidFill>
            </a:endParaRPr>
          </a:p>
        </p:txBody>
      </p:sp>
      <p:sp>
        <p:nvSpPr>
          <p:cNvPr id="7" name="TextBox 6"/>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0"/>
            <a:ext cx="361604" cy="361604"/>
          </a:xfrm>
          <a:prstGeom prst="rect">
            <a:avLst/>
          </a:prstGeom>
        </p:spPr>
      </p:pic>
    </p:spTree>
    <p:extLst>
      <p:ext uri="{BB962C8B-B14F-4D97-AF65-F5344CB8AC3E}">
        <p14:creationId xmlns:p14="http://schemas.microsoft.com/office/powerpoint/2010/main" val="17077222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139" y="1821600"/>
            <a:ext cx="3776662" cy="4273200"/>
          </a:xfrm>
        </p:spPr>
        <p:txBody>
          <a:bodyPr/>
          <a:lstStyle>
            <a:lvl1pPr>
              <a:defRPr sz="2800"/>
            </a:lvl1pPr>
            <a:lvl2pPr>
              <a:defRPr sz="2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1600"/>
            <a:ext cx="4038600" cy="4273200"/>
          </a:xfrm>
        </p:spPr>
        <p:txBody>
          <a:bodyPr/>
          <a:lstStyle>
            <a:lvl1pPr>
              <a:defRPr sz="2800"/>
            </a:lvl1pPr>
            <a:lvl2pPr>
              <a:defRPr sz="24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US">
                <a:solidFill>
                  <a:srgbClr val="414042"/>
                </a:solidFill>
              </a:rPr>
              <a:t>ICG Confidential</a:t>
            </a:r>
            <a:endParaRPr lang="en-GB" dirty="0">
              <a:solidFill>
                <a:srgbClr val="414042"/>
              </a:solidFill>
            </a:endParaRPr>
          </a:p>
        </p:txBody>
      </p:sp>
      <p:sp>
        <p:nvSpPr>
          <p:cNvPr id="6" name="Footer Placeholder 5"/>
          <p:cNvSpPr>
            <a:spLocks noGrp="1"/>
          </p:cNvSpPr>
          <p:nvPr>
            <p:ph type="ftr" sz="quarter" idx="11"/>
          </p:nvPr>
        </p:nvSpPr>
        <p:spPr/>
        <p:txBody>
          <a:bodyPr/>
          <a:lstStyle/>
          <a:p>
            <a:r>
              <a:rPr lang="en-GB">
                <a:solidFill>
                  <a:srgbClr val="414042"/>
                </a:solidFill>
              </a:rPr>
              <a:t>Pensions 101</a:t>
            </a:r>
            <a:endParaRPr lang="en-GB" dirty="0">
              <a:solidFill>
                <a:srgbClr val="414042"/>
              </a:solidFill>
            </a:endParaRPr>
          </a:p>
        </p:txBody>
      </p:sp>
      <p:sp>
        <p:nvSpPr>
          <p:cNvPr id="7" name="Slide Number Placeholder 6"/>
          <p:cNvSpPr>
            <a:spLocks noGrp="1"/>
          </p:cNvSpPr>
          <p:nvPr>
            <p:ph type="sldNum" sz="quarter" idx="12"/>
          </p:nvPr>
        </p:nvSpPr>
        <p:spPr/>
        <p:txBody>
          <a:bodyPr/>
          <a:lstStyle/>
          <a:p>
            <a:pPr algn="r"/>
            <a:r>
              <a:rPr lang="en-GB" dirty="0">
                <a:solidFill>
                  <a:srgbClr val="414042"/>
                </a:solidFill>
              </a:rPr>
              <a:t>Page </a:t>
            </a:r>
            <a:fld id="{B13B5175-59AA-4FF7-8920-C0EC6C0A998F}" type="slidenum">
              <a:rPr lang="en-GB" smtClean="0">
                <a:solidFill>
                  <a:srgbClr val="414042"/>
                </a:solidFill>
              </a:rPr>
              <a:pPr algn="r"/>
              <a:t>‹#›</a:t>
            </a:fld>
            <a:endParaRPr lang="en-GB" dirty="0">
              <a:solidFill>
                <a:srgbClr val="414042"/>
              </a:solidFill>
            </a:endParaRPr>
          </a:p>
        </p:txBody>
      </p:sp>
      <p:sp>
        <p:nvSpPr>
          <p:cNvPr id="8" name="TextBox 7"/>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0"/>
            <a:ext cx="361604" cy="361604"/>
          </a:xfrm>
          <a:prstGeom prst="rect">
            <a:avLst/>
          </a:prstGeom>
        </p:spPr>
      </p:pic>
    </p:spTree>
    <p:extLst>
      <p:ext uri="{BB962C8B-B14F-4D97-AF65-F5344CB8AC3E}">
        <p14:creationId xmlns:p14="http://schemas.microsoft.com/office/powerpoint/2010/main" val="25424701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138" y="1821600"/>
            <a:ext cx="3888000" cy="4273200"/>
          </a:xfrm>
        </p:spPr>
        <p:txBody>
          <a:bodyPr>
            <a:normAutofit/>
          </a:bodyPr>
          <a:lstStyle>
            <a:lvl1pPr>
              <a:lnSpc>
                <a:spcPts val="1800"/>
              </a:lnSpc>
              <a:defRPr sz="1600"/>
            </a:lvl1pPr>
            <a:lvl2pPr>
              <a:lnSpc>
                <a:spcPts val="1800"/>
              </a:lnSpc>
              <a:defRPr sz="1600"/>
            </a:lvl2pPr>
            <a:lvl3pPr>
              <a:lnSpc>
                <a:spcPts val="1800"/>
              </a:lnSpc>
              <a:defRPr sz="1600"/>
            </a:lvl3pPr>
            <a:lvl4pPr>
              <a:lnSpc>
                <a:spcPts val="1800"/>
              </a:lnSpc>
              <a:defRPr sz="1600"/>
            </a:lvl4pPr>
            <a:lvl5pPr>
              <a:lnSpc>
                <a:spcPts val="1800"/>
              </a:lnSpc>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52000" y="1821600"/>
            <a:ext cx="3888000" cy="4273200"/>
          </a:xfrm>
        </p:spPr>
        <p:txBody>
          <a:bodyPr>
            <a:normAutofit/>
          </a:bodyPr>
          <a:lstStyle>
            <a:lvl1pPr>
              <a:lnSpc>
                <a:spcPts val="1800"/>
              </a:lnSpc>
              <a:defRPr sz="1600"/>
            </a:lvl1pPr>
            <a:lvl2pPr>
              <a:lnSpc>
                <a:spcPts val="1800"/>
              </a:lnSpc>
              <a:defRPr sz="1600"/>
            </a:lvl2pPr>
            <a:lvl3pPr>
              <a:lnSpc>
                <a:spcPts val="1800"/>
              </a:lnSpc>
              <a:defRPr sz="1600"/>
            </a:lvl3pPr>
            <a:lvl4pPr>
              <a:lnSpc>
                <a:spcPts val="1800"/>
              </a:lnSpc>
              <a:defRPr sz="1600"/>
            </a:lvl4pPr>
            <a:lvl5pPr>
              <a:lnSpc>
                <a:spcPts val="1800"/>
              </a:lnSpc>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US">
                <a:solidFill>
                  <a:srgbClr val="414042"/>
                </a:solidFill>
              </a:rPr>
              <a:t>ICG Confidential</a:t>
            </a:r>
            <a:endParaRPr lang="en-GB" dirty="0">
              <a:solidFill>
                <a:srgbClr val="414042"/>
              </a:solidFill>
            </a:endParaRPr>
          </a:p>
        </p:txBody>
      </p:sp>
      <p:sp>
        <p:nvSpPr>
          <p:cNvPr id="6" name="Footer Placeholder 5"/>
          <p:cNvSpPr>
            <a:spLocks noGrp="1"/>
          </p:cNvSpPr>
          <p:nvPr>
            <p:ph type="ftr" sz="quarter" idx="11"/>
          </p:nvPr>
        </p:nvSpPr>
        <p:spPr/>
        <p:txBody>
          <a:bodyPr/>
          <a:lstStyle/>
          <a:p>
            <a:r>
              <a:rPr lang="en-GB">
                <a:solidFill>
                  <a:srgbClr val="414042"/>
                </a:solidFill>
              </a:rPr>
              <a:t>Pensions 101</a:t>
            </a:r>
            <a:endParaRPr lang="en-GB" dirty="0">
              <a:solidFill>
                <a:srgbClr val="414042"/>
              </a:solidFill>
            </a:endParaRPr>
          </a:p>
        </p:txBody>
      </p:sp>
      <p:sp>
        <p:nvSpPr>
          <p:cNvPr id="7" name="Slide Number Placeholder 6"/>
          <p:cNvSpPr>
            <a:spLocks noGrp="1"/>
          </p:cNvSpPr>
          <p:nvPr>
            <p:ph type="sldNum" sz="quarter" idx="12"/>
          </p:nvPr>
        </p:nvSpPr>
        <p:spPr/>
        <p:txBody>
          <a:bodyPr/>
          <a:lstStyle/>
          <a:p>
            <a:pPr algn="r"/>
            <a:r>
              <a:rPr lang="en-GB" dirty="0">
                <a:solidFill>
                  <a:srgbClr val="414042"/>
                </a:solidFill>
              </a:rPr>
              <a:t>Page </a:t>
            </a:r>
            <a:fld id="{B13B5175-59AA-4FF7-8920-C0EC6C0A998F}" type="slidenum">
              <a:rPr lang="en-GB" smtClean="0">
                <a:solidFill>
                  <a:srgbClr val="414042"/>
                </a:solidFill>
              </a:rPr>
              <a:pPr algn="r"/>
              <a:t>‹#›</a:t>
            </a:fld>
            <a:endParaRPr lang="en-GB" dirty="0">
              <a:solidFill>
                <a:srgbClr val="414042"/>
              </a:solidFill>
            </a:endParaRPr>
          </a:p>
        </p:txBody>
      </p:sp>
      <p:sp>
        <p:nvSpPr>
          <p:cNvPr id="8" name="TextBox 7"/>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0"/>
            <a:ext cx="361604" cy="361604"/>
          </a:xfrm>
          <a:prstGeom prst="rect">
            <a:avLst/>
          </a:prstGeom>
        </p:spPr>
      </p:pic>
    </p:spTree>
    <p:extLst>
      <p:ext uri="{BB962C8B-B14F-4D97-AF65-F5344CB8AC3E}">
        <p14:creationId xmlns:p14="http://schemas.microsoft.com/office/powerpoint/2010/main" val="14762105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139" y="1821600"/>
            <a:ext cx="3776662" cy="4273200"/>
          </a:xfrm>
        </p:spPr>
        <p:txBody>
          <a:bodyPr>
            <a:normAutofit/>
          </a:bodyPr>
          <a:lstStyle>
            <a:lvl1pPr>
              <a:lnSpc>
                <a:spcPts val="1800"/>
              </a:lnSpc>
              <a:defRPr sz="1600"/>
            </a:lvl1pPr>
            <a:lvl2pPr>
              <a:lnSpc>
                <a:spcPts val="1800"/>
              </a:lnSpc>
              <a:defRPr sz="1600"/>
            </a:lvl2pPr>
            <a:lvl3pPr>
              <a:lnSpc>
                <a:spcPts val="1800"/>
              </a:lnSpc>
              <a:defRPr sz="1600"/>
            </a:lvl3pPr>
            <a:lvl4pPr>
              <a:lnSpc>
                <a:spcPts val="1800"/>
              </a:lnSpc>
              <a:defRPr sz="1600"/>
            </a:lvl4pPr>
            <a:lvl5pPr>
              <a:lnSpc>
                <a:spcPts val="1800"/>
              </a:lnSpc>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US">
                <a:solidFill>
                  <a:srgbClr val="414042"/>
                </a:solidFill>
              </a:rPr>
              <a:t>ICG Confidential</a:t>
            </a:r>
            <a:endParaRPr lang="en-GB" dirty="0">
              <a:solidFill>
                <a:srgbClr val="414042"/>
              </a:solidFill>
            </a:endParaRPr>
          </a:p>
        </p:txBody>
      </p:sp>
      <p:sp>
        <p:nvSpPr>
          <p:cNvPr id="6" name="Footer Placeholder 5"/>
          <p:cNvSpPr>
            <a:spLocks noGrp="1"/>
          </p:cNvSpPr>
          <p:nvPr>
            <p:ph type="ftr" sz="quarter" idx="11"/>
          </p:nvPr>
        </p:nvSpPr>
        <p:spPr/>
        <p:txBody>
          <a:bodyPr/>
          <a:lstStyle/>
          <a:p>
            <a:r>
              <a:rPr lang="en-GB">
                <a:solidFill>
                  <a:srgbClr val="414042"/>
                </a:solidFill>
              </a:rPr>
              <a:t>Pensions 101</a:t>
            </a:r>
            <a:endParaRPr lang="en-GB" dirty="0">
              <a:solidFill>
                <a:srgbClr val="414042"/>
              </a:solidFill>
            </a:endParaRPr>
          </a:p>
        </p:txBody>
      </p:sp>
      <p:sp>
        <p:nvSpPr>
          <p:cNvPr id="7" name="Slide Number Placeholder 6"/>
          <p:cNvSpPr>
            <a:spLocks noGrp="1"/>
          </p:cNvSpPr>
          <p:nvPr>
            <p:ph type="sldNum" sz="quarter" idx="12"/>
          </p:nvPr>
        </p:nvSpPr>
        <p:spPr/>
        <p:txBody>
          <a:bodyPr/>
          <a:lstStyle/>
          <a:p>
            <a:pPr algn="r"/>
            <a:r>
              <a:rPr lang="en-GB" dirty="0">
                <a:solidFill>
                  <a:srgbClr val="414042"/>
                </a:solidFill>
              </a:rPr>
              <a:t>Page </a:t>
            </a:r>
            <a:fld id="{B13B5175-59AA-4FF7-8920-C0EC6C0A998F}" type="slidenum">
              <a:rPr lang="en-GB" smtClean="0">
                <a:solidFill>
                  <a:srgbClr val="414042"/>
                </a:solidFill>
              </a:rPr>
              <a:pPr algn="r"/>
              <a:t>‹#›</a:t>
            </a:fld>
            <a:endParaRPr lang="en-GB" dirty="0">
              <a:solidFill>
                <a:srgbClr val="414042"/>
              </a:solidFill>
            </a:endParaRPr>
          </a:p>
        </p:txBody>
      </p:sp>
      <p:sp>
        <p:nvSpPr>
          <p:cNvPr id="9" name="Picture Placeholder 8"/>
          <p:cNvSpPr>
            <a:spLocks noGrp="1"/>
          </p:cNvSpPr>
          <p:nvPr>
            <p:ph type="pic" sz="quarter" idx="13"/>
          </p:nvPr>
        </p:nvSpPr>
        <p:spPr>
          <a:xfrm>
            <a:off x="4889256" y="1821600"/>
            <a:ext cx="3787200" cy="2811600"/>
          </a:xfrm>
          <a:solidFill>
            <a:schemeClr val="accent6"/>
          </a:solidFill>
        </p:spPr>
        <p:txBody>
          <a:bodyPr anchor="ctr">
            <a:normAutofit/>
          </a:bodyPr>
          <a:lstStyle>
            <a:lvl1pPr algn="ctr">
              <a:defRPr sz="1800"/>
            </a:lvl1pPr>
          </a:lstStyle>
          <a:p>
            <a:r>
              <a:rPr lang="en-US" dirty="0"/>
              <a:t>Click icon to add picture</a:t>
            </a:r>
            <a:endParaRPr lang="en-GB" dirty="0"/>
          </a:p>
        </p:txBody>
      </p:sp>
      <p:sp>
        <p:nvSpPr>
          <p:cNvPr id="12" name="TextBox 11"/>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0"/>
            <a:ext cx="361604" cy="361604"/>
          </a:xfrm>
          <a:prstGeom prst="rect">
            <a:avLst/>
          </a:prstGeom>
        </p:spPr>
      </p:pic>
    </p:spTree>
    <p:extLst>
      <p:ext uri="{BB962C8B-B14F-4D97-AF65-F5344CB8AC3E}">
        <p14:creationId xmlns:p14="http://schemas.microsoft.com/office/powerpoint/2010/main" val="4229997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Date Placeholder 6"/>
          <p:cNvSpPr>
            <a:spLocks noGrp="1"/>
          </p:cNvSpPr>
          <p:nvPr>
            <p:ph type="dt" sz="half" idx="10"/>
          </p:nvPr>
        </p:nvSpPr>
        <p:spPr>
          <a:xfrm>
            <a:off x="2102401" y="6397624"/>
            <a:ext cx="1115696" cy="144000"/>
          </a:xfrm>
        </p:spPr>
        <p:txBody>
          <a:bodyPr/>
          <a:lstStyle/>
          <a:p>
            <a:r>
              <a:rPr lang="en-US">
                <a:solidFill>
                  <a:srgbClr val="414042"/>
                </a:solidFill>
              </a:rPr>
              <a:t>ICG Confidential</a:t>
            </a:r>
            <a:endParaRPr lang="en-GB" dirty="0">
              <a:solidFill>
                <a:srgbClr val="414042"/>
              </a:solidFill>
            </a:endParaRPr>
          </a:p>
        </p:txBody>
      </p:sp>
      <p:sp>
        <p:nvSpPr>
          <p:cNvPr id="7" name="Footer Placeholder 7"/>
          <p:cNvSpPr>
            <a:spLocks noGrp="1"/>
          </p:cNvSpPr>
          <p:nvPr>
            <p:ph type="ftr" sz="quarter" idx="11"/>
          </p:nvPr>
        </p:nvSpPr>
        <p:spPr>
          <a:xfrm>
            <a:off x="3420000" y="6386858"/>
            <a:ext cx="3909760" cy="144000"/>
          </a:xfrm>
        </p:spPr>
        <p:txBody>
          <a:bodyPr/>
          <a:lstStyle/>
          <a:p>
            <a:r>
              <a:rPr lang="en-GB">
                <a:solidFill>
                  <a:srgbClr val="414042"/>
                </a:solidFill>
              </a:rPr>
              <a:t>Pensions 101</a:t>
            </a:r>
            <a:endParaRPr lang="en-GB" dirty="0">
              <a:solidFill>
                <a:srgbClr val="414042"/>
              </a:solidFill>
            </a:endParaRPr>
          </a:p>
        </p:txBody>
      </p:sp>
      <p:sp>
        <p:nvSpPr>
          <p:cNvPr id="8" name="Slide Number Placeholder 8"/>
          <p:cNvSpPr>
            <a:spLocks noGrp="1"/>
          </p:cNvSpPr>
          <p:nvPr>
            <p:ph type="sldNum" sz="quarter" idx="12"/>
          </p:nvPr>
        </p:nvSpPr>
        <p:spPr>
          <a:xfrm>
            <a:off x="7668344" y="6400800"/>
            <a:ext cx="1024806" cy="144000"/>
          </a:xfrm>
        </p:spPr>
        <p:txBody>
          <a:bodyPr/>
          <a:lstStyle/>
          <a:p>
            <a:pPr algn="r"/>
            <a:r>
              <a:rPr lang="en-GB" dirty="0">
                <a:solidFill>
                  <a:srgbClr val="414042"/>
                </a:solidFill>
              </a:rPr>
              <a:t>Page </a:t>
            </a:r>
            <a:fld id="{B13B5175-59AA-4FF7-8920-C0EC6C0A998F}" type="slidenum">
              <a:rPr lang="en-GB" smtClean="0">
                <a:solidFill>
                  <a:srgbClr val="414042"/>
                </a:solidFill>
              </a:rPr>
              <a:pPr algn="r"/>
              <a:t>‹#›</a:t>
            </a:fld>
            <a:endParaRPr lang="en-GB" dirty="0">
              <a:solidFill>
                <a:srgbClr val="414042"/>
              </a:solidFill>
            </a:endParaRPr>
          </a:p>
        </p:txBody>
      </p:sp>
      <p:sp>
        <p:nvSpPr>
          <p:cNvPr id="9" name="Picture Placeholder 8"/>
          <p:cNvSpPr>
            <a:spLocks noGrp="1"/>
          </p:cNvSpPr>
          <p:nvPr>
            <p:ph type="pic" sz="quarter" idx="13"/>
          </p:nvPr>
        </p:nvSpPr>
        <p:spPr>
          <a:xfrm>
            <a:off x="719139" y="1340768"/>
            <a:ext cx="7957318" cy="4856400"/>
          </a:xfrm>
          <a:solidFill>
            <a:schemeClr val="accent6"/>
          </a:solidFill>
        </p:spPr>
        <p:txBody>
          <a:bodyPr anchor="ctr">
            <a:normAutofit/>
          </a:bodyPr>
          <a:lstStyle>
            <a:lvl1pPr algn="ctr">
              <a:defRPr sz="1800"/>
            </a:lvl1pPr>
          </a:lstStyle>
          <a:p>
            <a:r>
              <a:rPr lang="en-US" dirty="0"/>
              <a:t>Click icon to add picture</a:t>
            </a:r>
            <a:endParaRPr lang="en-GB" dirty="0"/>
          </a:p>
        </p:txBody>
      </p:sp>
      <p:sp>
        <p:nvSpPr>
          <p:cNvPr id="10" name="TextBox 9"/>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0"/>
            <a:ext cx="361604" cy="361604"/>
          </a:xfrm>
          <a:prstGeom prst="rect">
            <a:avLst/>
          </a:prstGeom>
        </p:spPr>
      </p:pic>
    </p:spTree>
    <p:extLst>
      <p:ext uri="{BB962C8B-B14F-4D97-AF65-F5344CB8AC3E}">
        <p14:creationId xmlns:p14="http://schemas.microsoft.com/office/powerpoint/2010/main" val="5701150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6819" y="5992546"/>
            <a:ext cx="5591556" cy="528066"/>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4000" y="4824000"/>
            <a:ext cx="576000" cy="576000"/>
          </a:xfrm>
          <a:prstGeom prst="rect">
            <a:avLst/>
          </a:prstGeom>
        </p:spPr>
      </p:pic>
    </p:spTree>
    <p:extLst>
      <p:ext uri="{BB962C8B-B14F-4D97-AF65-F5344CB8AC3E}">
        <p14:creationId xmlns:p14="http://schemas.microsoft.com/office/powerpoint/2010/main" val="13716131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28401" y="2185201"/>
            <a:ext cx="6042143" cy="883760"/>
          </a:xfrm>
        </p:spPr>
        <p:txBody>
          <a:bodyPr>
            <a:normAutofit/>
          </a:bodyPr>
          <a:lstStyle>
            <a:lvl1pPr>
              <a:defRPr sz="2800"/>
            </a:lvl1pPr>
          </a:lstStyle>
          <a:p>
            <a:r>
              <a:rPr lang="en-US"/>
              <a:t>Click to edit Master title style</a:t>
            </a:r>
            <a:endParaRPr lang="en-GB" dirty="0"/>
          </a:p>
        </p:txBody>
      </p:sp>
      <p:sp>
        <p:nvSpPr>
          <p:cNvPr id="3" name="Subtitle 2"/>
          <p:cNvSpPr>
            <a:spLocks noGrp="1"/>
          </p:cNvSpPr>
          <p:nvPr>
            <p:ph type="subTitle" idx="1"/>
          </p:nvPr>
        </p:nvSpPr>
        <p:spPr>
          <a:xfrm>
            <a:off x="2228401" y="3160800"/>
            <a:ext cx="6042143" cy="865290"/>
          </a:xfrm>
        </p:spPr>
        <p:txBody>
          <a:bodyPr>
            <a:normAutofit/>
          </a:bodyPr>
          <a:lstStyle>
            <a:lvl1pPr marL="0" indent="0" algn="l">
              <a:lnSpc>
                <a:spcPts val="2300"/>
              </a:lnSpc>
              <a:spcAft>
                <a:spcPts val="0"/>
              </a:spcAft>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38" y="575273"/>
            <a:ext cx="723207" cy="723207"/>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28401" y="576000"/>
            <a:ext cx="2019993" cy="232756"/>
          </a:xfrm>
          <a:prstGeom prst="rect">
            <a:avLst/>
          </a:prstGeom>
        </p:spPr>
      </p:pic>
      <p:sp>
        <p:nvSpPr>
          <p:cNvPr id="13" name="Text Placeholder 12"/>
          <p:cNvSpPr>
            <a:spLocks noGrp="1"/>
          </p:cNvSpPr>
          <p:nvPr>
            <p:ph type="body" sz="quarter" idx="13"/>
          </p:nvPr>
        </p:nvSpPr>
        <p:spPr>
          <a:xfrm>
            <a:off x="2228401" y="4154400"/>
            <a:ext cx="6042143" cy="792088"/>
          </a:xfrm>
        </p:spPr>
        <p:txBody>
          <a:bodyPr/>
          <a:lstStyle>
            <a:lvl1pPr>
              <a:lnSpc>
                <a:spcPct val="100000"/>
              </a:lnSpc>
              <a:defRPr sz="1600"/>
            </a:lvl1pPr>
            <a:lvl2pPr marL="0" indent="0">
              <a:lnSpc>
                <a:spcPts val="1800"/>
              </a:lnSpc>
              <a:buFontTx/>
              <a:buNone/>
              <a:defRPr sz="1600"/>
            </a:lvl2pPr>
            <a:lvl3pPr marL="211137" indent="0">
              <a:lnSpc>
                <a:spcPts val="1800"/>
              </a:lnSpc>
              <a:buFontTx/>
              <a:buNone/>
              <a:defRPr sz="1600"/>
            </a:lvl3pPr>
            <a:lvl4pPr marL="422275" indent="0">
              <a:lnSpc>
                <a:spcPts val="1800"/>
              </a:lnSpc>
              <a:buFontTx/>
              <a:buNone/>
              <a:defRPr sz="1600"/>
            </a:lvl4pPr>
            <a:lvl5pPr marL="665162" indent="0">
              <a:lnSpc>
                <a:spcPts val="1800"/>
              </a:lnSpc>
              <a:buFontTx/>
              <a:buNone/>
              <a:defRPr sz="1600"/>
            </a:lvl5pPr>
          </a:lstStyle>
          <a:p>
            <a:pPr lvl="0"/>
            <a:r>
              <a:rPr lang="en-US"/>
              <a:t>Click to edit Master text styles</a:t>
            </a:r>
          </a:p>
        </p:txBody>
      </p:sp>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0001" y="6084002"/>
            <a:ext cx="2277687" cy="353291"/>
          </a:xfrm>
          <a:prstGeom prst="rect">
            <a:avLst/>
          </a:prstGeom>
        </p:spPr>
      </p:pic>
      <p:pic>
        <p:nvPicPr>
          <p:cNvPr id="15" name="Picture 1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441201" y="6292800"/>
            <a:ext cx="1155469" cy="112222"/>
          </a:xfrm>
          <a:prstGeom prst="rect">
            <a:avLst/>
          </a:prstGeom>
        </p:spPr>
      </p:pic>
      <p:sp>
        <p:nvSpPr>
          <p:cNvPr id="16" name="Text Placeholder 12"/>
          <p:cNvSpPr>
            <a:spLocks noGrp="1"/>
          </p:cNvSpPr>
          <p:nvPr>
            <p:ph type="body" sz="quarter" idx="14"/>
          </p:nvPr>
        </p:nvSpPr>
        <p:spPr>
          <a:xfrm>
            <a:off x="5796137" y="576000"/>
            <a:ext cx="2897014" cy="792088"/>
          </a:xfrm>
        </p:spPr>
        <p:txBody>
          <a:bodyPr>
            <a:normAutofit/>
          </a:bodyPr>
          <a:lstStyle>
            <a:lvl1pPr algn="r">
              <a:lnSpc>
                <a:spcPct val="100000"/>
              </a:lnSpc>
              <a:defRPr sz="1600" b="1" cap="all" baseline="0">
                <a:solidFill>
                  <a:schemeClr val="accent3"/>
                </a:solidFill>
              </a:defRPr>
            </a:lvl1pPr>
            <a:lvl2pPr marL="0" indent="0">
              <a:lnSpc>
                <a:spcPts val="1800"/>
              </a:lnSpc>
              <a:buFontTx/>
              <a:buNone/>
              <a:defRPr sz="1600"/>
            </a:lvl2pPr>
            <a:lvl3pPr marL="211137" indent="0">
              <a:lnSpc>
                <a:spcPts val="1800"/>
              </a:lnSpc>
              <a:buFontTx/>
              <a:buNone/>
              <a:defRPr sz="1600"/>
            </a:lvl3pPr>
            <a:lvl4pPr marL="422275" indent="0">
              <a:lnSpc>
                <a:spcPts val="1800"/>
              </a:lnSpc>
              <a:buFontTx/>
              <a:buNone/>
              <a:defRPr sz="1600"/>
            </a:lvl4pPr>
            <a:lvl5pPr marL="665162" indent="0">
              <a:lnSpc>
                <a:spcPts val="1800"/>
              </a:lnSpc>
              <a:buFontTx/>
              <a:buNone/>
              <a:defRPr sz="1600"/>
            </a:lvl5pPr>
          </a:lstStyle>
          <a:p>
            <a:pPr lvl="0"/>
            <a:r>
              <a:rPr lang="en-US"/>
              <a:t>Click to edit Master text styles</a:t>
            </a:r>
          </a:p>
        </p:txBody>
      </p:sp>
    </p:spTree>
    <p:extLst>
      <p:ext uri="{BB962C8B-B14F-4D97-AF65-F5344CB8AC3E}">
        <p14:creationId xmlns:p14="http://schemas.microsoft.com/office/powerpoint/2010/main" val="13738362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2051720" y="1989208"/>
            <a:ext cx="6552000" cy="3312000"/>
          </a:xfrm>
          <a:prstGeom prst="rect">
            <a:avLst/>
          </a:prstGeom>
          <a:gradFill flip="none" rotWithShape="1">
            <a:gsLst>
              <a:gs pos="4000">
                <a:srgbClr val="C40063">
                  <a:lumMod val="98000"/>
                  <a:lumOff val="2000"/>
                </a:srgbClr>
              </a:gs>
              <a:gs pos="64000">
                <a:srgbClr val="D71920">
                  <a:lumMod val="99000"/>
                  <a:lumOff val="1000"/>
                </a:srgb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2" name="Title 1"/>
          <p:cNvSpPr>
            <a:spLocks noGrp="1"/>
          </p:cNvSpPr>
          <p:nvPr>
            <p:ph type="ctrTitle"/>
          </p:nvPr>
        </p:nvSpPr>
        <p:spPr>
          <a:xfrm>
            <a:off x="2228401" y="2185201"/>
            <a:ext cx="6042143" cy="883760"/>
          </a:xfrm>
        </p:spPr>
        <p:txBody>
          <a:bodyPr>
            <a:normAutofit/>
          </a:bodyPr>
          <a:lstStyle>
            <a:lvl1pPr>
              <a:defRPr sz="280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2228401" y="3160800"/>
            <a:ext cx="6042143" cy="865290"/>
          </a:xfrm>
        </p:spPr>
        <p:txBody>
          <a:bodyPr>
            <a:normAutofit/>
          </a:bodyPr>
          <a:lstStyle>
            <a:lvl1pPr marL="0" indent="0" algn="l">
              <a:lnSpc>
                <a:spcPts val="2300"/>
              </a:lnSpc>
              <a:spcAft>
                <a:spcPts val="0"/>
              </a:spcAft>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9138" y="575273"/>
            <a:ext cx="723207" cy="723207"/>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28401" y="576000"/>
            <a:ext cx="2019993" cy="232756"/>
          </a:xfrm>
          <a:prstGeom prst="rect">
            <a:avLst/>
          </a:prstGeom>
        </p:spPr>
      </p:pic>
      <p:sp>
        <p:nvSpPr>
          <p:cNvPr id="13" name="Text Placeholder 12"/>
          <p:cNvSpPr>
            <a:spLocks noGrp="1"/>
          </p:cNvSpPr>
          <p:nvPr>
            <p:ph type="body" sz="quarter" idx="13"/>
          </p:nvPr>
        </p:nvSpPr>
        <p:spPr>
          <a:xfrm>
            <a:off x="2228401" y="4154400"/>
            <a:ext cx="6042143" cy="792088"/>
          </a:xfrm>
        </p:spPr>
        <p:txBody>
          <a:bodyPr/>
          <a:lstStyle>
            <a:lvl1pPr>
              <a:lnSpc>
                <a:spcPct val="100000"/>
              </a:lnSpc>
              <a:defRPr sz="1600">
                <a:solidFill>
                  <a:schemeClr val="bg1"/>
                </a:solidFill>
              </a:defRPr>
            </a:lvl1pPr>
            <a:lvl2pPr marL="0" indent="0">
              <a:lnSpc>
                <a:spcPts val="1800"/>
              </a:lnSpc>
              <a:buFontTx/>
              <a:buNone/>
              <a:defRPr sz="1600"/>
            </a:lvl2pPr>
            <a:lvl3pPr marL="211137" indent="0">
              <a:lnSpc>
                <a:spcPts val="1800"/>
              </a:lnSpc>
              <a:buFontTx/>
              <a:buNone/>
              <a:defRPr sz="1600"/>
            </a:lvl3pPr>
            <a:lvl4pPr marL="422275" indent="0">
              <a:lnSpc>
                <a:spcPts val="1800"/>
              </a:lnSpc>
              <a:buFontTx/>
              <a:buNone/>
              <a:defRPr sz="1600"/>
            </a:lvl4pPr>
            <a:lvl5pPr marL="665162" indent="0">
              <a:lnSpc>
                <a:spcPts val="1800"/>
              </a:lnSpc>
              <a:buFontTx/>
              <a:buNone/>
              <a:defRPr sz="1600"/>
            </a:lvl5pPr>
          </a:lstStyle>
          <a:p>
            <a:pPr lvl="0"/>
            <a:r>
              <a:rPr lang="en-US"/>
              <a:t>Click to edit Master text styles</a:t>
            </a:r>
          </a:p>
        </p:txBody>
      </p:sp>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0001" y="6084002"/>
            <a:ext cx="2277687" cy="353291"/>
          </a:xfrm>
          <a:prstGeom prst="rect">
            <a:avLst/>
          </a:prstGeom>
        </p:spPr>
      </p:pic>
      <p:pic>
        <p:nvPicPr>
          <p:cNvPr id="15" name="Picture 1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441201" y="6292800"/>
            <a:ext cx="1155469" cy="112222"/>
          </a:xfrm>
          <a:prstGeom prst="rect">
            <a:avLst/>
          </a:prstGeom>
        </p:spPr>
      </p:pic>
      <p:sp>
        <p:nvSpPr>
          <p:cNvPr id="12" name="Text Placeholder 12"/>
          <p:cNvSpPr>
            <a:spLocks noGrp="1"/>
          </p:cNvSpPr>
          <p:nvPr>
            <p:ph type="body" sz="quarter" idx="14"/>
          </p:nvPr>
        </p:nvSpPr>
        <p:spPr>
          <a:xfrm>
            <a:off x="5796137" y="576000"/>
            <a:ext cx="2897014" cy="792088"/>
          </a:xfrm>
        </p:spPr>
        <p:txBody>
          <a:bodyPr>
            <a:normAutofit/>
          </a:bodyPr>
          <a:lstStyle>
            <a:lvl1pPr algn="r">
              <a:lnSpc>
                <a:spcPct val="100000"/>
              </a:lnSpc>
              <a:defRPr sz="1600" b="1" cap="all" baseline="0">
                <a:solidFill>
                  <a:schemeClr val="accent3"/>
                </a:solidFill>
              </a:defRPr>
            </a:lvl1pPr>
            <a:lvl2pPr marL="0" indent="0">
              <a:lnSpc>
                <a:spcPts val="1800"/>
              </a:lnSpc>
              <a:buFontTx/>
              <a:buNone/>
              <a:defRPr sz="1600"/>
            </a:lvl2pPr>
            <a:lvl3pPr marL="211137" indent="0">
              <a:lnSpc>
                <a:spcPts val="1800"/>
              </a:lnSpc>
              <a:buFontTx/>
              <a:buNone/>
              <a:defRPr sz="1600"/>
            </a:lvl3pPr>
            <a:lvl4pPr marL="422275" indent="0">
              <a:lnSpc>
                <a:spcPts val="1800"/>
              </a:lnSpc>
              <a:buFontTx/>
              <a:buNone/>
              <a:defRPr sz="1600"/>
            </a:lvl4pPr>
            <a:lvl5pPr marL="665162" indent="0">
              <a:lnSpc>
                <a:spcPts val="1800"/>
              </a:lnSpc>
              <a:buFontTx/>
              <a:buNone/>
              <a:defRPr sz="1600"/>
            </a:lvl5pPr>
          </a:lstStyle>
          <a:p>
            <a:pPr lvl="0"/>
            <a:r>
              <a:rPr lang="en-US"/>
              <a:t>Click to edit Master text styles</a:t>
            </a:r>
          </a:p>
        </p:txBody>
      </p:sp>
    </p:spTree>
    <p:extLst>
      <p:ext uri="{BB962C8B-B14F-4D97-AF65-F5344CB8AC3E}">
        <p14:creationId xmlns:p14="http://schemas.microsoft.com/office/powerpoint/2010/main" val="6675958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mage Divider Slide">
    <p:spTree>
      <p:nvGrpSpPr>
        <p:cNvPr id="1" name=""/>
        <p:cNvGrpSpPr/>
        <p:nvPr/>
      </p:nvGrpSpPr>
      <p:grpSpPr>
        <a:xfrm>
          <a:off x="0" y="0"/>
          <a:ext cx="0" cy="0"/>
          <a:chOff x="0" y="0"/>
          <a:chExt cx="0" cy="0"/>
        </a:xfrm>
      </p:grpSpPr>
      <p:sp>
        <p:nvSpPr>
          <p:cNvPr id="12" name="Rectangle 11"/>
          <p:cNvSpPr/>
          <p:nvPr userDrawn="1"/>
        </p:nvSpPr>
        <p:spPr>
          <a:xfrm>
            <a:off x="683568" y="1989208"/>
            <a:ext cx="6552000" cy="3312000"/>
          </a:xfrm>
          <a:prstGeom prst="rect">
            <a:avLst/>
          </a:prstGeom>
          <a:gradFill flip="none" rotWithShape="1">
            <a:gsLst>
              <a:gs pos="4000">
                <a:srgbClr val="C40063">
                  <a:lumMod val="98000"/>
                  <a:lumOff val="2000"/>
                  <a:alpha val="90000"/>
                </a:srgbClr>
              </a:gs>
              <a:gs pos="64000">
                <a:srgbClr val="D71920">
                  <a:lumMod val="99000"/>
                  <a:lumOff val="1000"/>
                  <a:alpha val="90000"/>
                </a:srgb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2" name="Title 1"/>
          <p:cNvSpPr>
            <a:spLocks noGrp="1"/>
          </p:cNvSpPr>
          <p:nvPr>
            <p:ph type="ctrTitle"/>
          </p:nvPr>
        </p:nvSpPr>
        <p:spPr>
          <a:xfrm>
            <a:off x="834888" y="2095200"/>
            <a:ext cx="6257393" cy="1045768"/>
          </a:xfrm>
        </p:spPr>
        <p:txBody>
          <a:bodyPr lIns="0" tIns="0" rIns="0">
            <a:noAutofit/>
          </a:bodyPr>
          <a:lstStyle>
            <a:lvl1pPr marL="993775" indent="-993775">
              <a:lnSpc>
                <a:spcPts val="7000"/>
              </a:lnSpc>
              <a:buFont typeface="+mj-lt"/>
              <a:buAutoNum type="arabicPeriod"/>
              <a:defRPr sz="600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834888" y="3074400"/>
            <a:ext cx="6257393" cy="2016224"/>
          </a:xfrm>
        </p:spPr>
        <p:txBody>
          <a:bodyPr lIns="0" tIns="0" rIns="0">
            <a:normAutofit/>
          </a:bodyPr>
          <a:lstStyle>
            <a:lvl1pPr marL="0" indent="0" algn="l">
              <a:lnSpc>
                <a:spcPts val="4300"/>
              </a:lnSpc>
              <a:spcAft>
                <a:spcPts val="0"/>
              </a:spcAft>
              <a:buNone/>
              <a:defRPr sz="3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2"/>
            <a:ext cx="361621" cy="361621"/>
          </a:xfrm>
          <a:prstGeom prst="rect">
            <a:avLst/>
          </a:prstGeom>
        </p:spPr>
      </p:pic>
      <p:sp>
        <p:nvSpPr>
          <p:cNvPr id="13" name="Date Placeholder 3"/>
          <p:cNvSpPr>
            <a:spLocks noGrp="1"/>
          </p:cNvSpPr>
          <p:nvPr>
            <p:ph type="dt" sz="half" idx="10"/>
          </p:nvPr>
        </p:nvSpPr>
        <p:spPr>
          <a:xfrm>
            <a:off x="2102401" y="6397624"/>
            <a:ext cx="1115696" cy="144000"/>
          </a:xfrm>
        </p:spPr>
        <p:txBody>
          <a:bodyPr/>
          <a:lstStyle/>
          <a:p>
            <a:r>
              <a:rPr lang="en-US">
                <a:solidFill>
                  <a:srgbClr val="414042"/>
                </a:solidFill>
              </a:rPr>
              <a:t>ICG Confidential</a:t>
            </a:r>
            <a:endParaRPr lang="en-GB" dirty="0">
              <a:solidFill>
                <a:srgbClr val="414042"/>
              </a:solidFill>
            </a:endParaRPr>
          </a:p>
        </p:txBody>
      </p:sp>
      <p:sp>
        <p:nvSpPr>
          <p:cNvPr id="14" name="Footer Placeholder 4"/>
          <p:cNvSpPr>
            <a:spLocks noGrp="1"/>
          </p:cNvSpPr>
          <p:nvPr>
            <p:ph type="ftr" sz="quarter" idx="11"/>
          </p:nvPr>
        </p:nvSpPr>
        <p:spPr>
          <a:xfrm>
            <a:off x="3420000" y="6386858"/>
            <a:ext cx="3909760" cy="144000"/>
          </a:xfrm>
        </p:spPr>
        <p:txBody>
          <a:bodyPr/>
          <a:lstStyle/>
          <a:p>
            <a:r>
              <a:rPr lang="en-GB">
                <a:solidFill>
                  <a:srgbClr val="414042"/>
                </a:solidFill>
              </a:rPr>
              <a:t>Pensions 101</a:t>
            </a:r>
            <a:endParaRPr lang="en-GB" dirty="0">
              <a:solidFill>
                <a:srgbClr val="414042"/>
              </a:solidFill>
            </a:endParaRPr>
          </a:p>
        </p:txBody>
      </p:sp>
      <p:sp>
        <p:nvSpPr>
          <p:cNvPr id="15" name="Slide Number Placeholder 5"/>
          <p:cNvSpPr>
            <a:spLocks noGrp="1"/>
          </p:cNvSpPr>
          <p:nvPr>
            <p:ph type="sldNum" sz="quarter" idx="12"/>
          </p:nvPr>
        </p:nvSpPr>
        <p:spPr>
          <a:xfrm>
            <a:off x="7668344" y="6400800"/>
            <a:ext cx="1024806" cy="144000"/>
          </a:xfrm>
        </p:spPr>
        <p:txBody>
          <a:bodyPr/>
          <a:lstStyle>
            <a:lvl1pPr algn="r">
              <a:defRPr/>
            </a:lvl1pPr>
          </a:lstStyle>
          <a:p>
            <a:r>
              <a:rPr lang="en-GB" dirty="0">
                <a:solidFill>
                  <a:srgbClr val="414042"/>
                </a:solidFill>
              </a:rPr>
              <a:t>Page </a:t>
            </a:r>
            <a:fld id="{B13B5175-59AA-4FF7-8920-C0EC6C0A998F}" type="slidenum">
              <a:rPr lang="en-GB" smtClean="0">
                <a:solidFill>
                  <a:srgbClr val="414042"/>
                </a:solidFill>
              </a:rPr>
              <a:pPr/>
              <a:t>‹#›</a:t>
            </a:fld>
            <a:endParaRPr lang="en-GB" dirty="0">
              <a:solidFill>
                <a:srgbClr val="414042"/>
              </a:solidFill>
            </a:endParaRPr>
          </a:p>
        </p:txBody>
      </p:sp>
      <p:sp>
        <p:nvSpPr>
          <p:cNvPr id="16" name="TextBox 15"/>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spTree>
    <p:extLst>
      <p:ext uri="{BB962C8B-B14F-4D97-AF65-F5344CB8AC3E}">
        <p14:creationId xmlns:p14="http://schemas.microsoft.com/office/powerpoint/2010/main" val="18595223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gradFill flip="none" rotWithShape="1">
            <a:gsLst>
              <a:gs pos="4000">
                <a:srgbClr val="C40063">
                  <a:lumMod val="98000"/>
                  <a:lumOff val="2000"/>
                </a:srgbClr>
              </a:gs>
              <a:gs pos="64000">
                <a:srgbClr val="D71920">
                  <a:lumMod val="99000"/>
                  <a:lumOff val="1000"/>
                </a:srgb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0" name="Rectangle 9"/>
          <p:cNvSpPr/>
          <p:nvPr userDrawn="1"/>
        </p:nvSpPr>
        <p:spPr>
          <a:xfrm>
            <a:off x="683568" y="1989208"/>
            <a:ext cx="6552000" cy="33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2" name="Title 1"/>
          <p:cNvSpPr>
            <a:spLocks noGrp="1"/>
          </p:cNvSpPr>
          <p:nvPr>
            <p:ph type="ctrTitle"/>
          </p:nvPr>
        </p:nvSpPr>
        <p:spPr>
          <a:xfrm>
            <a:off x="834888" y="2095200"/>
            <a:ext cx="6257393" cy="1045768"/>
          </a:xfrm>
        </p:spPr>
        <p:txBody>
          <a:bodyPr lIns="0" tIns="0" rIns="0">
            <a:noAutofit/>
          </a:bodyPr>
          <a:lstStyle>
            <a:lvl1pPr marL="993775" indent="-993775">
              <a:lnSpc>
                <a:spcPts val="7000"/>
              </a:lnSpc>
              <a:buFont typeface="+mj-lt"/>
              <a:buAutoNum type="arabicPeriod"/>
              <a:defRPr sz="6000">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834888" y="3074400"/>
            <a:ext cx="6257393" cy="2016224"/>
          </a:xfrm>
        </p:spPr>
        <p:txBody>
          <a:bodyPr lIns="0" tIns="0" rIns="0">
            <a:normAutofit/>
          </a:bodyPr>
          <a:lstStyle>
            <a:lvl1pPr marL="0" indent="0" algn="l">
              <a:lnSpc>
                <a:spcPts val="4300"/>
              </a:lnSpc>
              <a:spcAft>
                <a:spcPts val="0"/>
              </a:spcAft>
              <a:buNone/>
              <a:defRPr sz="36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2"/>
            <a:ext cx="361621" cy="361621"/>
          </a:xfrm>
          <a:prstGeom prst="rect">
            <a:avLst/>
          </a:prstGeom>
        </p:spPr>
      </p:pic>
      <p:sp>
        <p:nvSpPr>
          <p:cNvPr id="13" name="Date Placeholder 3"/>
          <p:cNvSpPr>
            <a:spLocks noGrp="1"/>
          </p:cNvSpPr>
          <p:nvPr>
            <p:ph type="dt" sz="half" idx="10"/>
          </p:nvPr>
        </p:nvSpPr>
        <p:spPr>
          <a:xfrm>
            <a:off x="2102401" y="6397624"/>
            <a:ext cx="1115696" cy="144000"/>
          </a:xfrm>
        </p:spPr>
        <p:txBody>
          <a:bodyPr/>
          <a:lstStyle/>
          <a:p>
            <a:r>
              <a:rPr lang="en-US">
                <a:solidFill>
                  <a:srgbClr val="414042"/>
                </a:solidFill>
              </a:rPr>
              <a:t>ICG Confidential</a:t>
            </a:r>
            <a:endParaRPr lang="en-GB" dirty="0">
              <a:solidFill>
                <a:srgbClr val="414042"/>
              </a:solidFill>
            </a:endParaRPr>
          </a:p>
        </p:txBody>
      </p:sp>
      <p:sp>
        <p:nvSpPr>
          <p:cNvPr id="14" name="Footer Placeholder 4"/>
          <p:cNvSpPr>
            <a:spLocks noGrp="1"/>
          </p:cNvSpPr>
          <p:nvPr>
            <p:ph type="ftr" sz="quarter" idx="11"/>
          </p:nvPr>
        </p:nvSpPr>
        <p:spPr>
          <a:xfrm>
            <a:off x="3420000" y="6386858"/>
            <a:ext cx="3909760" cy="144000"/>
          </a:xfrm>
        </p:spPr>
        <p:txBody>
          <a:bodyPr/>
          <a:lstStyle/>
          <a:p>
            <a:r>
              <a:rPr lang="en-GB">
                <a:solidFill>
                  <a:srgbClr val="414042"/>
                </a:solidFill>
              </a:rPr>
              <a:t>Pensions 101</a:t>
            </a:r>
            <a:endParaRPr lang="en-GB" dirty="0">
              <a:solidFill>
                <a:srgbClr val="414042"/>
              </a:solidFill>
            </a:endParaRPr>
          </a:p>
        </p:txBody>
      </p:sp>
      <p:sp>
        <p:nvSpPr>
          <p:cNvPr id="15" name="Slide Number Placeholder 5"/>
          <p:cNvSpPr>
            <a:spLocks noGrp="1"/>
          </p:cNvSpPr>
          <p:nvPr>
            <p:ph type="sldNum" sz="quarter" idx="12"/>
          </p:nvPr>
        </p:nvSpPr>
        <p:spPr>
          <a:xfrm>
            <a:off x="7668344" y="6400800"/>
            <a:ext cx="1024806" cy="144000"/>
          </a:xfrm>
        </p:spPr>
        <p:txBody>
          <a:bodyPr/>
          <a:lstStyle>
            <a:lvl1pPr algn="r">
              <a:defRPr/>
            </a:lvl1pPr>
          </a:lstStyle>
          <a:p>
            <a:r>
              <a:rPr lang="en-GB" dirty="0">
                <a:solidFill>
                  <a:srgbClr val="414042"/>
                </a:solidFill>
              </a:rPr>
              <a:t>Page </a:t>
            </a:r>
            <a:fld id="{B13B5175-59AA-4FF7-8920-C0EC6C0A998F}" type="slidenum">
              <a:rPr lang="en-GB" smtClean="0">
                <a:solidFill>
                  <a:srgbClr val="414042"/>
                </a:solidFill>
              </a:rPr>
              <a:pPr/>
              <a:t>‹#›</a:t>
            </a:fld>
            <a:endParaRPr lang="en-GB" dirty="0">
              <a:solidFill>
                <a:srgbClr val="414042"/>
              </a:solidFill>
            </a:endParaRPr>
          </a:p>
        </p:txBody>
      </p:sp>
      <p:sp>
        <p:nvSpPr>
          <p:cNvPr id="16" name="TextBox 15"/>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spTree>
    <p:extLst>
      <p:ext uri="{BB962C8B-B14F-4D97-AF65-F5344CB8AC3E}">
        <p14:creationId xmlns:p14="http://schemas.microsoft.com/office/powerpoint/2010/main" val="2422616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02" y="548680"/>
            <a:ext cx="7452400" cy="831850"/>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2pPr>
              <a:spcBef>
                <a:spcPts val="120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ICG Confidential</a:t>
            </a:r>
            <a:endParaRPr lang="en-GB" dirty="0"/>
          </a:p>
        </p:txBody>
      </p:sp>
      <p:sp>
        <p:nvSpPr>
          <p:cNvPr id="5" name="Footer Placeholder 4"/>
          <p:cNvSpPr>
            <a:spLocks noGrp="1"/>
          </p:cNvSpPr>
          <p:nvPr>
            <p:ph type="ftr" sz="quarter" idx="11"/>
          </p:nvPr>
        </p:nvSpPr>
        <p:spPr/>
        <p:txBody>
          <a:bodyPr/>
          <a:lstStyle/>
          <a:p>
            <a:r>
              <a:rPr lang="en-GB"/>
              <a:t>Pensions 101</a:t>
            </a:r>
            <a:endParaRPr lang="en-GB" dirty="0"/>
          </a:p>
        </p:txBody>
      </p:sp>
      <p:sp>
        <p:nvSpPr>
          <p:cNvPr id="6" name="Slide Number Placeholder 5"/>
          <p:cNvSpPr>
            <a:spLocks noGrp="1"/>
          </p:cNvSpPr>
          <p:nvPr>
            <p:ph type="sldNum" sz="quarter" idx="12"/>
          </p:nvPr>
        </p:nvSpPr>
        <p:spPr/>
        <p:txBody>
          <a:bodyPr/>
          <a:lstStyle>
            <a:lvl1pPr algn="r">
              <a:defRPr/>
            </a:lvl1pPr>
          </a:lstStyle>
          <a:p>
            <a:r>
              <a:rPr lang="en-GB" dirty="0"/>
              <a:t>Page </a:t>
            </a:r>
            <a:fld id="{B13B5175-59AA-4FF7-8920-C0EC6C0A998F}" type="slidenum">
              <a:rPr lang="en-GB" smtClean="0"/>
              <a:pPr/>
              <a:t>‹#›</a:t>
            </a:fld>
            <a:endParaRPr lang="en-GB" dirty="0"/>
          </a:p>
        </p:txBody>
      </p:sp>
      <p:sp>
        <p:nvSpPr>
          <p:cNvPr id="7" name="TextBox 6"/>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chemeClr val="tx2"/>
                </a:solidFill>
              </a:rPr>
              <a:t>Strictly Financial </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0"/>
            <a:ext cx="361604" cy="361604"/>
          </a:xfrm>
          <a:prstGeom prst="rect">
            <a:avLst/>
          </a:prstGeom>
        </p:spPr>
      </p:pic>
    </p:spTree>
    <p:extLst>
      <p:ext uri="{BB962C8B-B14F-4D97-AF65-F5344CB8AC3E}">
        <p14:creationId xmlns:p14="http://schemas.microsoft.com/office/powerpoint/2010/main" val="27895687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74128" cy="6876000"/>
          </a:xfrm>
          <a:prstGeom prst="rect">
            <a:avLst/>
          </a:prstGeom>
        </p:spPr>
      </p:pic>
      <p:sp>
        <p:nvSpPr>
          <p:cNvPr id="2" name="Title 1"/>
          <p:cNvSpPr>
            <a:spLocks noGrp="1"/>
          </p:cNvSpPr>
          <p:nvPr>
            <p:ph type="ctrTitle"/>
          </p:nvPr>
        </p:nvSpPr>
        <p:spPr>
          <a:xfrm>
            <a:off x="720000" y="547200"/>
            <a:ext cx="7955688" cy="883760"/>
          </a:xfrm>
        </p:spPr>
        <p:txBody>
          <a:bodyPr>
            <a:normAutofit/>
          </a:bodyPr>
          <a:lstStyle>
            <a:lvl1pPr>
              <a:defRPr sz="260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720000" y="1988840"/>
            <a:ext cx="7955688" cy="3888432"/>
          </a:xfrm>
        </p:spPr>
        <p:txBody>
          <a:bodyPr>
            <a:normAutofit/>
          </a:bodyPr>
          <a:lstStyle>
            <a:lvl1pPr marL="0" indent="0" algn="l">
              <a:lnSpc>
                <a:spcPts val="4000"/>
              </a:lnSpc>
              <a:spcAft>
                <a:spcPts val="0"/>
              </a:spcAft>
              <a:buNone/>
              <a:defRPr sz="3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2" name="Date Placeholder 3"/>
          <p:cNvSpPr>
            <a:spLocks noGrp="1"/>
          </p:cNvSpPr>
          <p:nvPr>
            <p:ph type="dt" sz="half" idx="10"/>
          </p:nvPr>
        </p:nvSpPr>
        <p:spPr>
          <a:xfrm>
            <a:off x="2102401" y="6397624"/>
            <a:ext cx="1115696" cy="144000"/>
          </a:xfrm>
        </p:spPr>
        <p:txBody>
          <a:bodyPr/>
          <a:lstStyle/>
          <a:p>
            <a:r>
              <a:rPr lang="en-US">
                <a:solidFill>
                  <a:srgbClr val="414042"/>
                </a:solidFill>
              </a:rPr>
              <a:t>ICG Confidential</a:t>
            </a:r>
            <a:endParaRPr lang="en-GB" dirty="0">
              <a:solidFill>
                <a:srgbClr val="414042"/>
              </a:solidFill>
            </a:endParaRPr>
          </a:p>
        </p:txBody>
      </p:sp>
      <p:sp>
        <p:nvSpPr>
          <p:cNvPr id="17" name="Footer Placeholder 4"/>
          <p:cNvSpPr>
            <a:spLocks noGrp="1"/>
          </p:cNvSpPr>
          <p:nvPr>
            <p:ph type="ftr" sz="quarter" idx="11"/>
          </p:nvPr>
        </p:nvSpPr>
        <p:spPr>
          <a:xfrm>
            <a:off x="3420000" y="6386858"/>
            <a:ext cx="3909760" cy="144000"/>
          </a:xfrm>
        </p:spPr>
        <p:txBody>
          <a:bodyPr/>
          <a:lstStyle/>
          <a:p>
            <a:r>
              <a:rPr lang="en-GB">
                <a:solidFill>
                  <a:srgbClr val="414042"/>
                </a:solidFill>
              </a:rPr>
              <a:t>Pensions 101</a:t>
            </a:r>
            <a:endParaRPr lang="en-GB" dirty="0">
              <a:solidFill>
                <a:srgbClr val="414042"/>
              </a:solidFill>
            </a:endParaRPr>
          </a:p>
        </p:txBody>
      </p:sp>
      <p:sp>
        <p:nvSpPr>
          <p:cNvPr id="18" name="Slide Number Placeholder 5"/>
          <p:cNvSpPr>
            <a:spLocks noGrp="1"/>
          </p:cNvSpPr>
          <p:nvPr>
            <p:ph type="sldNum" sz="quarter" idx="12"/>
          </p:nvPr>
        </p:nvSpPr>
        <p:spPr>
          <a:xfrm>
            <a:off x="7668344" y="6400800"/>
            <a:ext cx="1024806" cy="144000"/>
          </a:xfrm>
        </p:spPr>
        <p:txBody>
          <a:bodyPr/>
          <a:lstStyle>
            <a:lvl1pPr algn="r">
              <a:defRPr/>
            </a:lvl1pPr>
          </a:lstStyle>
          <a:p>
            <a:r>
              <a:rPr lang="en-GB" dirty="0">
                <a:solidFill>
                  <a:srgbClr val="414042"/>
                </a:solidFill>
              </a:rPr>
              <a:t>Page </a:t>
            </a:r>
            <a:fld id="{B13B5175-59AA-4FF7-8920-C0EC6C0A998F}" type="slidenum">
              <a:rPr lang="en-GB" smtClean="0">
                <a:solidFill>
                  <a:srgbClr val="414042"/>
                </a:solidFill>
              </a:rPr>
              <a:pPr/>
              <a:t>‹#›</a:t>
            </a:fld>
            <a:endParaRPr lang="en-GB" dirty="0">
              <a:solidFill>
                <a:srgbClr val="414042"/>
              </a:solidFill>
            </a:endParaRPr>
          </a:p>
        </p:txBody>
      </p:sp>
      <p:sp>
        <p:nvSpPr>
          <p:cNvPr id="19" name="TextBox 18"/>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spTree>
    <p:extLst>
      <p:ext uri="{BB962C8B-B14F-4D97-AF65-F5344CB8AC3E}">
        <p14:creationId xmlns:p14="http://schemas.microsoft.com/office/powerpoint/2010/main" val="7377775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74128" cy="6876000"/>
          </a:xfrm>
          <a:prstGeom prst="rect">
            <a:avLst/>
          </a:prstGeom>
        </p:spPr>
      </p:pic>
      <p:sp>
        <p:nvSpPr>
          <p:cNvPr id="2" name="Title 1"/>
          <p:cNvSpPr>
            <a:spLocks noGrp="1"/>
          </p:cNvSpPr>
          <p:nvPr>
            <p:ph type="ctrTitle"/>
          </p:nvPr>
        </p:nvSpPr>
        <p:spPr>
          <a:xfrm>
            <a:off x="720000" y="547200"/>
            <a:ext cx="7955688" cy="883760"/>
          </a:xfrm>
        </p:spPr>
        <p:txBody>
          <a:bodyPr>
            <a:normAutofit/>
          </a:bodyPr>
          <a:lstStyle>
            <a:lvl1pPr>
              <a:defRPr sz="2600">
                <a:solidFill>
                  <a:schemeClr val="tx1"/>
                </a:solidFill>
              </a:defRPr>
            </a:lvl1pPr>
          </a:lstStyle>
          <a:p>
            <a:r>
              <a:rPr lang="en-US"/>
              <a:t>Click to edit Master title style</a:t>
            </a:r>
            <a:endParaRPr lang="en-GB" dirty="0"/>
          </a:p>
        </p:txBody>
      </p:sp>
      <p:sp>
        <p:nvSpPr>
          <p:cNvPr id="3" name="Subtitle 2"/>
          <p:cNvSpPr>
            <a:spLocks noGrp="1"/>
          </p:cNvSpPr>
          <p:nvPr>
            <p:ph type="subTitle" idx="1"/>
          </p:nvPr>
        </p:nvSpPr>
        <p:spPr>
          <a:xfrm>
            <a:off x="720000" y="1988840"/>
            <a:ext cx="7955688" cy="3888432"/>
          </a:xfrm>
        </p:spPr>
        <p:txBody>
          <a:bodyPr>
            <a:normAutofit/>
          </a:bodyPr>
          <a:lstStyle>
            <a:lvl1pPr marL="0" indent="0" algn="l">
              <a:lnSpc>
                <a:spcPts val="4000"/>
              </a:lnSpc>
              <a:spcAft>
                <a:spcPts val="0"/>
              </a:spcAft>
              <a:buNone/>
              <a:defRPr sz="36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2" name="Date Placeholder 3"/>
          <p:cNvSpPr>
            <a:spLocks noGrp="1"/>
          </p:cNvSpPr>
          <p:nvPr>
            <p:ph type="dt" sz="half" idx="10"/>
          </p:nvPr>
        </p:nvSpPr>
        <p:spPr>
          <a:xfrm>
            <a:off x="2102401" y="6397624"/>
            <a:ext cx="1115696" cy="144000"/>
          </a:xfrm>
        </p:spPr>
        <p:txBody>
          <a:bodyPr/>
          <a:lstStyle/>
          <a:p>
            <a:r>
              <a:rPr lang="en-US">
                <a:solidFill>
                  <a:srgbClr val="414042"/>
                </a:solidFill>
              </a:rPr>
              <a:t>ICG Confidential</a:t>
            </a:r>
            <a:endParaRPr lang="en-GB" dirty="0">
              <a:solidFill>
                <a:srgbClr val="414042"/>
              </a:solidFill>
            </a:endParaRPr>
          </a:p>
        </p:txBody>
      </p:sp>
      <p:sp>
        <p:nvSpPr>
          <p:cNvPr id="17" name="Footer Placeholder 4"/>
          <p:cNvSpPr>
            <a:spLocks noGrp="1"/>
          </p:cNvSpPr>
          <p:nvPr>
            <p:ph type="ftr" sz="quarter" idx="11"/>
          </p:nvPr>
        </p:nvSpPr>
        <p:spPr>
          <a:xfrm>
            <a:off x="3420000" y="6386858"/>
            <a:ext cx="3909760" cy="144000"/>
          </a:xfrm>
        </p:spPr>
        <p:txBody>
          <a:bodyPr/>
          <a:lstStyle/>
          <a:p>
            <a:r>
              <a:rPr lang="en-GB">
                <a:solidFill>
                  <a:srgbClr val="414042"/>
                </a:solidFill>
              </a:rPr>
              <a:t>Pensions 101</a:t>
            </a:r>
            <a:endParaRPr lang="en-GB" dirty="0">
              <a:solidFill>
                <a:srgbClr val="414042"/>
              </a:solidFill>
            </a:endParaRPr>
          </a:p>
        </p:txBody>
      </p:sp>
      <p:sp>
        <p:nvSpPr>
          <p:cNvPr id="18" name="Slide Number Placeholder 5"/>
          <p:cNvSpPr>
            <a:spLocks noGrp="1"/>
          </p:cNvSpPr>
          <p:nvPr>
            <p:ph type="sldNum" sz="quarter" idx="12"/>
          </p:nvPr>
        </p:nvSpPr>
        <p:spPr>
          <a:xfrm>
            <a:off x="7668344" y="6400800"/>
            <a:ext cx="1024806" cy="144000"/>
          </a:xfrm>
        </p:spPr>
        <p:txBody>
          <a:bodyPr/>
          <a:lstStyle>
            <a:lvl1pPr algn="r">
              <a:defRPr/>
            </a:lvl1pPr>
          </a:lstStyle>
          <a:p>
            <a:r>
              <a:rPr lang="en-GB" dirty="0">
                <a:solidFill>
                  <a:srgbClr val="414042"/>
                </a:solidFill>
              </a:rPr>
              <a:t>Page </a:t>
            </a:r>
            <a:fld id="{B13B5175-59AA-4FF7-8920-C0EC6C0A998F}" type="slidenum">
              <a:rPr lang="en-GB" smtClean="0">
                <a:solidFill>
                  <a:srgbClr val="414042"/>
                </a:solidFill>
              </a:rPr>
              <a:pPr/>
              <a:t>‹#›</a:t>
            </a:fld>
            <a:endParaRPr lang="en-GB" dirty="0">
              <a:solidFill>
                <a:srgbClr val="414042"/>
              </a:solidFill>
            </a:endParaRPr>
          </a:p>
        </p:txBody>
      </p:sp>
      <p:sp>
        <p:nvSpPr>
          <p:cNvPr id="19" name="TextBox 18"/>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spTree>
    <p:extLst>
      <p:ext uri="{BB962C8B-B14F-4D97-AF65-F5344CB8AC3E}">
        <p14:creationId xmlns:p14="http://schemas.microsoft.com/office/powerpoint/2010/main" val="423569229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74128" cy="6876000"/>
          </a:xfrm>
          <a:prstGeom prst="rect">
            <a:avLst/>
          </a:prstGeom>
        </p:spPr>
      </p:pic>
      <p:sp>
        <p:nvSpPr>
          <p:cNvPr id="2" name="Title 1"/>
          <p:cNvSpPr>
            <a:spLocks noGrp="1"/>
          </p:cNvSpPr>
          <p:nvPr>
            <p:ph type="ctrTitle"/>
          </p:nvPr>
        </p:nvSpPr>
        <p:spPr>
          <a:xfrm>
            <a:off x="720000" y="547200"/>
            <a:ext cx="7955688" cy="883760"/>
          </a:xfrm>
        </p:spPr>
        <p:txBody>
          <a:bodyPr>
            <a:normAutofit/>
          </a:bodyPr>
          <a:lstStyle>
            <a:lvl1pPr>
              <a:defRPr sz="260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720000" y="1988840"/>
            <a:ext cx="7955688" cy="3888432"/>
          </a:xfrm>
        </p:spPr>
        <p:txBody>
          <a:bodyPr>
            <a:normAutofit/>
          </a:bodyPr>
          <a:lstStyle>
            <a:lvl1pPr marL="0" indent="0" algn="l">
              <a:lnSpc>
                <a:spcPts val="4000"/>
              </a:lnSpc>
              <a:spcAft>
                <a:spcPts val="0"/>
              </a:spcAft>
              <a:buNone/>
              <a:defRPr sz="36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2" name="Date Placeholder 3"/>
          <p:cNvSpPr>
            <a:spLocks noGrp="1"/>
          </p:cNvSpPr>
          <p:nvPr>
            <p:ph type="dt" sz="half" idx="10"/>
          </p:nvPr>
        </p:nvSpPr>
        <p:spPr>
          <a:xfrm>
            <a:off x="2102401" y="6397624"/>
            <a:ext cx="1115696" cy="144000"/>
          </a:xfrm>
        </p:spPr>
        <p:txBody>
          <a:bodyPr/>
          <a:lstStyle/>
          <a:p>
            <a:r>
              <a:rPr lang="en-US">
                <a:solidFill>
                  <a:srgbClr val="414042"/>
                </a:solidFill>
              </a:rPr>
              <a:t>ICG Confidential</a:t>
            </a:r>
            <a:endParaRPr lang="en-GB" dirty="0">
              <a:solidFill>
                <a:srgbClr val="414042"/>
              </a:solidFill>
            </a:endParaRPr>
          </a:p>
        </p:txBody>
      </p:sp>
      <p:sp>
        <p:nvSpPr>
          <p:cNvPr id="17" name="Footer Placeholder 4"/>
          <p:cNvSpPr>
            <a:spLocks noGrp="1"/>
          </p:cNvSpPr>
          <p:nvPr>
            <p:ph type="ftr" sz="quarter" idx="11"/>
          </p:nvPr>
        </p:nvSpPr>
        <p:spPr>
          <a:xfrm>
            <a:off x="3420000" y="6386858"/>
            <a:ext cx="3909760" cy="144000"/>
          </a:xfrm>
        </p:spPr>
        <p:txBody>
          <a:bodyPr/>
          <a:lstStyle/>
          <a:p>
            <a:r>
              <a:rPr lang="en-GB">
                <a:solidFill>
                  <a:srgbClr val="414042"/>
                </a:solidFill>
              </a:rPr>
              <a:t>Pensions 101</a:t>
            </a:r>
            <a:endParaRPr lang="en-GB" dirty="0">
              <a:solidFill>
                <a:srgbClr val="414042"/>
              </a:solidFill>
            </a:endParaRPr>
          </a:p>
        </p:txBody>
      </p:sp>
      <p:sp>
        <p:nvSpPr>
          <p:cNvPr id="18" name="Slide Number Placeholder 5"/>
          <p:cNvSpPr>
            <a:spLocks noGrp="1"/>
          </p:cNvSpPr>
          <p:nvPr>
            <p:ph type="sldNum" sz="quarter" idx="12"/>
          </p:nvPr>
        </p:nvSpPr>
        <p:spPr>
          <a:xfrm>
            <a:off x="7668344" y="6400800"/>
            <a:ext cx="1024806" cy="144000"/>
          </a:xfrm>
        </p:spPr>
        <p:txBody>
          <a:bodyPr/>
          <a:lstStyle>
            <a:lvl1pPr algn="r">
              <a:defRPr/>
            </a:lvl1pPr>
          </a:lstStyle>
          <a:p>
            <a:r>
              <a:rPr lang="en-GB" dirty="0">
                <a:solidFill>
                  <a:srgbClr val="414042"/>
                </a:solidFill>
              </a:rPr>
              <a:t>Page </a:t>
            </a:r>
            <a:fld id="{B13B5175-59AA-4FF7-8920-C0EC6C0A998F}" type="slidenum">
              <a:rPr lang="en-GB" smtClean="0">
                <a:solidFill>
                  <a:srgbClr val="414042"/>
                </a:solidFill>
              </a:rPr>
              <a:pPr/>
              <a:t>‹#›</a:t>
            </a:fld>
            <a:endParaRPr lang="en-GB" dirty="0">
              <a:solidFill>
                <a:srgbClr val="414042"/>
              </a:solidFill>
            </a:endParaRPr>
          </a:p>
        </p:txBody>
      </p:sp>
      <p:sp>
        <p:nvSpPr>
          <p:cNvPr id="19" name="TextBox 18"/>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spTree>
    <p:extLst>
      <p:ext uri="{BB962C8B-B14F-4D97-AF65-F5344CB8AC3E}">
        <p14:creationId xmlns:p14="http://schemas.microsoft.com/office/powerpoint/2010/main" val="11925865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02" y="548680"/>
            <a:ext cx="7452400" cy="831850"/>
          </a:xfrm>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lvl2pPr>
              <a:spcBef>
                <a:spcPts val="120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r>
              <a:rPr lang="en-US">
                <a:solidFill>
                  <a:srgbClr val="414042"/>
                </a:solidFill>
              </a:rPr>
              <a:t>ICG Confidential</a:t>
            </a:r>
            <a:endParaRPr lang="en-GB" dirty="0">
              <a:solidFill>
                <a:srgbClr val="414042"/>
              </a:solidFill>
            </a:endParaRPr>
          </a:p>
        </p:txBody>
      </p:sp>
      <p:sp>
        <p:nvSpPr>
          <p:cNvPr id="5" name="Footer Placeholder 4"/>
          <p:cNvSpPr>
            <a:spLocks noGrp="1"/>
          </p:cNvSpPr>
          <p:nvPr>
            <p:ph type="ftr" sz="quarter" idx="11"/>
          </p:nvPr>
        </p:nvSpPr>
        <p:spPr/>
        <p:txBody>
          <a:bodyPr/>
          <a:lstStyle/>
          <a:p>
            <a:r>
              <a:rPr lang="en-GB">
                <a:solidFill>
                  <a:srgbClr val="414042"/>
                </a:solidFill>
              </a:rPr>
              <a:t>Pensions 101</a:t>
            </a:r>
            <a:endParaRPr lang="en-GB" dirty="0">
              <a:solidFill>
                <a:srgbClr val="414042"/>
              </a:solidFill>
            </a:endParaRPr>
          </a:p>
        </p:txBody>
      </p:sp>
      <p:sp>
        <p:nvSpPr>
          <p:cNvPr id="6" name="Slide Number Placeholder 5"/>
          <p:cNvSpPr>
            <a:spLocks noGrp="1"/>
          </p:cNvSpPr>
          <p:nvPr>
            <p:ph type="sldNum" sz="quarter" idx="12"/>
          </p:nvPr>
        </p:nvSpPr>
        <p:spPr/>
        <p:txBody>
          <a:bodyPr/>
          <a:lstStyle>
            <a:lvl1pPr algn="r">
              <a:defRPr/>
            </a:lvl1pPr>
          </a:lstStyle>
          <a:p>
            <a:r>
              <a:rPr lang="en-GB" dirty="0">
                <a:solidFill>
                  <a:srgbClr val="414042"/>
                </a:solidFill>
              </a:rPr>
              <a:t>Page </a:t>
            </a:r>
            <a:fld id="{B13B5175-59AA-4FF7-8920-C0EC6C0A998F}" type="slidenum">
              <a:rPr lang="en-GB" smtClean="0">
                <a:solidFill>
                  <a:srgbClr val="414042"/>
                </a:solidFill>
              </a:rPr>
              <a:pPr/>
              <a:t>‹#›</a:t>
            </a:fld>
            <a:endParaRPr lang="en-GB" dirty="0">
              <a:solidFill>
                <a:srgbClr val="414042"/>
              </a:solidFill>
            </a:endParaRPr>
          </a:p>
        </p:txBody>
      </p:sp>
      <p:sp>
        <p:nvSpPr>
          <p:cNvPr id="7" name="TextBox 6"/>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0"/>
            <a:ext cx="361604" cy="361604"/>
          </a:xfrm>
          <a:prstGeom prst="rect">
            <a:avLst/>
          </a:prstGeom>
        </p:spPr>
      </p:pic>
    </p:spTree>
    <p:extLst>
      <p:ext uri="{BB962C8B-B14F-4D97-AF65-F5344CB8AC3E}">
        <p14:creationId xmlns:p14="http://schemas.microsoft.com/office/powerpoint/2010/main" val="34914573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net &amp; Statement Box">
    <p:spTree>
      <p:nvGrpSpPr>
        <p:cNvPr id="1" name=""/>
        <p:cNvGrpSpPr/>
        <p:nvPr/>
      </p:nvGrpSpPr>
      <p:grpSpPr>
        <a:xfrm>
          <a:off x="0" y="0"/>
          <a:ext cx="0" cy="0"/>
          <a:chOff x="0" y="0"/>
          <a:chExt cx="0" cy="0"/>
        </a:xfrm>
      </p:grpSpPr>
      <p:sp>
        <p:nvSpPr>
          <p:cNvPr id="2" name="Title 1"/>
          <p:cNvSpPr>
            <a:spLocks noGrp="1"/>
          </p:cNvSpPr>
          <p:nvPr>
            <p:ph type="title"/>
          </p:nvPr>
        </p:nvSpPr>
        <p:spPr>
          <a:xfrm>
            <a:off x="720002" y="548680"/>
            <a:ext cx="7452400" cy="831850"/>
          </a:xfrm>
        </p:spPr>
        <p:txBody>
          <a:bodyPr/>
          <a:lstStyle/>
          <a:p>
            <a:r>
              <a:rPr lang="en-US"/>
              <a:t>Click to edit Master title style</a:t>
            </a:r>
            <a:endParaRPr lang="en-GB" dirty="0"/>
          </a:p>
        </p:txBody>
      </p:sp>
      <p:sp>
        <p:nvSpPr>
          <p:cNvPr id="3" name="Content Placeholder 2"/>
          <p:cNvSpPr>
            <a:spLocks noGrp="1"/>
          </p:cNvSpPr>
          <p:nvPr>
            <p:ph idx="1"/>
          </p:nvPr>
        </p:nvSpPr>
        <p:spPr>
          <a:xfrm>
            <a:off x="720001" y="1821135"/>
            <a:ext cx="7958137" cy="3048027"/>
          </a:xfrm>
        </p:spPr>
        <p:txBody>
          <a:bodyPr/>
          <a:lstStyle>
            <a:lvl2pPr>
              <a:spcBef>
                <a:spcPts val="120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Box 6"/>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0"/>
            <a:ext cx="361604" cy="361604"/>
          </a:xfrm>
          <a:prstGeom prst="rect">
            <a:avLst/>
          </a:prstGeom>
        </p:spPr>
      </p:pic>
      <p:sp>
        <p:nvSpPr>
          <p:cNvPr id="9" name="Date Placeholder 8"/>
          <p:cNvSpPr>
            <a:spLocks noGrp="1"/>
          </p:cNvSpPr>
          <p:nvPr>
            <p:ph type="dt" sz="half" idx="10"/>
          </p:nvPr>
        </p:nvSpPr>
        <p:spPr/>
        <p:txBody>
          <a:bodyPr/>
          <a:lstStyle/>
          <a:p>
            <a:r>
              <a:rPr lang="en-US">
                <a:solidFill>
                  <a:srgbClr val="414042"/>
                </a:solidFill>
              </a:rPr>
              <a:t>ICG Confidential</a:t>
            </a:r>
            <a:endParaRPr lang="en-GB" dirty="0">
              <a:solidFill>
                <a:srgbClr val="414042"/>
              </a:solidFill>
            </a:endParaRPr>
          </a:p>
        </p:txBody>
      </p:sp>
      <p:sp>
        <p:nvSpPr>
          <p:cNvPr id="10" name="Footer Placeholder 9"/>
          <p:cNvSpPr>
            <a:spLocks noGrp="1"/>
          </p:cNvSpPr>
          <p:nvPr>
            <p:ph type="ftr" sz="quarter" idx="11"/>
          </p:nvPr>
        </p:nvSpPr>
        <p:spPr/>
        <p:txBody>
          <a:bodyPr/>
          <a:lstStyle/>
          <a:p>
            <a:r>
              <a:rPr lang="en-GB">
                <a:solidFill>
                  <a:srgbClr val="414042"/>
                </a:solidFill>
              </a:rPr>
              <a:t>Pensions 101</a:t>
            </a:r>
            <a:endParaRPr lang="en-GB" dirty="0">
              <a:solidFill>
                <a:srgbClr val="414042"/>
              </a:solidFill>
            </a:endParaRPr>
          </a:p>
        </p:txBody>
      </p:sp>
      <p:sp>
        <p:nvSpPr>
          <p:cNvPr id="11" name="Slide Number Placeholder 10"/>
          <p:cNvSpPr>
            <a:spLocks noGrp="1"/>
          </p:cNvSpPr>
          <p:nvPr>
            <p:ph type="sldNum" sz="quarter" idx="12"/>
          </p:nvPr>
        </p:nvSpPr>
        <p:spPr/>
        <p:txBody>
          <a:bodyPr/>
          <a:lstStyle/>
          <a:p>
            <a:pPr algn="r"/>
            <a:r>
              <a:rPr lang="en-GB" dirty="0">
                <a:solidFill>
                  <a:srgbClr val="414042"/>
                </a:solidFill>
              </a:rPr>
              <a:t>Page </a:t>
            </a:r>
            <a:fld id="{B13B5175-59AA-4FF7-8920-C0EC6C0A998F}" type="slidenum">
              <a:rPr lang="en-GB" smtClean="0">
                <a:solidFill>
                  <a:srgbClr val="414042"/>
                </a:solidFill>
              </a:rPr>
              <a:pPr algn="r"/>
              <a:t>‹#›</a:t>
            </a:fld>
            <a:endParaRPr lang="en-GB" dirty="0">
              <a:solidFill>
                <a:srgbClr val="414042"/>
              </a:solidFill>
            </a:endParaRPr>
          </a:p>
        </p:txBody>
      </p:sp>
      <p:sp>
        <p:nvSpPr>
          <p:cNvPr id="13" name="Text Placeholder 12"/>
          <p:cNvSpPr>
            <a:spLocks noGrp="1"/>
          </p:cNvSpPr>
          <p:nvPr>
            <p:ph type="body" sz="quarter" idx="13"/>
          </p:nvPr>
        </p:nvSpPr>
        <p:spPr>
          <a:xfrm>
            <a:off x="720724" y="5085184"/>
            <a:ext cx="7452000" cy="791740"/>
          </a:xfrm>
          <a:ln w="19050">
            <a:solidFill>
              <a:schemeClr val="accent1"/>
            </a:solidFill>
          </a:ln>
        </p:spPr>
        <p:txBody>
          <a:bodyPr lIns="36000" tIns="36000" rIns="36000" bIns="36000">
            <a:normAutofit/>
          </a:bodyPr>
          <a:lstStyle>
            <a:lvl1pPr>
              <a:lnSpc>
                <a:spcPts val="1800"/>
              </a:lnSpc>
              <a:spcAft>
                <a:spcPts val="0"/>
              </a:spcAft>
              <a:defRPr sz="1600" b="1">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5542065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lnSpc>
                <a:spcPts val="2300"/>
              </a:lnSpc>
              <a:defRPr sz="2000"/>
            </a:lvl1pPr>
            <a:lvl2pPr>
              <a:lnSpc>
                <a:spcPts val="2300"/>
              </a:lnSpc>
              <a:defRPr sz="20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r>
              <a:rPr lang="en-US">
                <a:solidFill>
                  <a:srgbClr val="414042"/>
                </a:solidFill>
              </a:rPr>
              <a:t>ICG Confidential</a:t>
            </a:r>
            <a:endParaRPr lang="en-GB" dirty="0">
              <a:solidFill>
                <a:srgbClr val="414042"/>
              </a:solidFill>
            </a:endParaRPr>
          </a:p>
        </p:txBody>
      </p:sp>
      <p:sp>
        <p:nvSpPr>
          <p:cNvPr id="5" name="Footer Placeholder 4"/>
          <p:cNvSpPr>
            <a:spLocks noGrp="1"/>
          </p:cNvSpPr>
          <p:nvPr>
            <p:ph type="ftr" sz="quarter" idx="11"/>
          </p:nvPr>
        </p:nvSpPr>
        <p:spPr/>
        <p:txBody>
          <a:bodyPr/>
          <a:lstStyle/>
          <a:p>
            <a:r>
              <a:rPr lang="en-GB">
                <a:solidFill>
                  <a:srgbClr val="414042"/>
                </a:solidFill>
              </a:rPr>
              <a:t>Pensions 101</a:t>
            </a:r>
            <a:endParaRPr lang="en-GB" dirty="0">
              <a:solidFill>
                <a:srgbClr val="414042"/>
              </a:solidFill>
            </a:endParaRPr>
          </a:p>
        </p:txBody>
      </p:sp>
      <p:sp>
        <p:nvSpPr>
          <p:cNvPr id="6" name="Slide Number Placeholder 5"/>
          <p:cNvSpPr>
            <a:spLocks noGrp="1"/>
          </p:cNvSpPr>
          <p:nvPr>
            <p:ph type="sldNum" sz="quarter" idx="12"/>
          </p:nvPr>
        </p:nvSpPr>
        <p:spPr/>
        <p:txBody>
          <a:bodyPr/>
          <a:lstStyle>
            <a:lvl1pPr algn="r">
              <a:defRPr/>
            </a:lvl1pPr>
          </a:lstStyle>
          <a:p>
            <a:r>
              <a:rPr lang="en-GB" dirty="0">
                <a:solidFill>
                  <a:srgbClr val="414042"/>
                </a:solidFill>
              </a:rPr>
              <a:t>Page </a:t>
            </a:r>
            <a:fld id="{B13B5175-59AA-4FF7-8920-C0EC6C0A998F}" type="slidenum">
              <a:rPr lang="en-GB" smtClean="0">
                <a:solidFill>
                  <a:srgbClr val="414042"/>
                </a:solidFill>
              </a:rPr>
              <a:pPr/>
              <a:t>‹#›</a:t>
            </a:fld>
            <a:endParaRPr lang="en-GB" dirty="0">
              <a:solidFill>
                <a:srgbClr val="414042"/>
              </a:solidFill>
            </a:endParaRPr>
          </a:p>
        </p:txBody>
      </p:sp>
      <p:sp>
        <p:nvSpPr>
          <p:cNvPr id="7" name="TextBox 6"/>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0"/>
            <a:ext cx="361604" cy="361604"/>
          </a:xfrm>
          <a:prstGeom prst="rect">
            <a:avLst/>
          </a:prstGeom>
        </p:spPr>
      </p:pic>
    </p:spTree>
    <p:extLst>
      <p:ext uri="{BB962C8B-B14F-4D97-AF65-F5344CB8AC3E}">
        <p14:creationId xmlns:p14="http://schemas.microsoft.com/office/powerpoint/2010/main" val="24776822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139" y="1821600"/>
            <a:ext cx="3776662" cy="4273200"/>
          </a:xfrm>
        </p:spPr>
        <p:txBody>
          <a:bodyPr/>
          <a:lstStyle>
            <a:lvl1pPr>
              <a:defRPr sz="2800"/>
            </a:lvl1pPr>
            <a:lvl2pPr>
              <a:defRPr sz="2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821600"/>
            <a:ext cx="4038600" cy="4273200"/>
          </a:xfrm>
        </p:spPr>
        <p:txBody>
          <a:bodyPr/>
          <a:lstStyle>
            <a:lvl1pPr>
              <a:defRPr sz="2800"/>
            </a:lvl1pPr>
            <a:lvl2pPr>
              <a:defRPr sz="24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r>
              <a:rPr lang="en-US">
                <a:solidFill>
                  <a:srgbClr val="414042"/>
                </a:solidFill>
              </a:rPr>
              <a:t>ICG Confidential</a:t>
            </a:r>
            <a:endParaRPr lang="en-GB" dirty="0">
              <a:solidFill>
                <a:srgbClr val="414042"/>
              </a:solidFill>
            </a:endParaRPr>
          </a:p>
        </p:txBody>
      </p:sp>
      <p:sp>
        <p:nvSpPr>
          <p:cNvPr id="6" name="Footer Placeholder 5"/>
          <p:cNvSpPr>
            <a:spLocks noGrp="1"/>
          </p:cNvSpPr>
          <p:nvPr>
            <p:ph type="ftr" sz="quarter" idx="11"/>
          </p:nvPr>
        </p:nvSpPr>
        <p:spPr/>
        <p:txBody>
          <a:bodyPr/>
          <a:lstStyle/>
          <a:p>
            <a:r>
              <a:rPr lang="en-GB">
                <a:solidFill>
                  <a:srgbClr val="414042"/>
                </a:solidFill>
              </a:rPr>
              <a:t>Pensions 101</a:t>
            </a:r>
            <a:endParaRPr lang="en-GB" dirty="0">
              <a:solidFill>
                <a:srgbClr val="414042"/>
              </a:solidFill>
            </a:endParaRPr>
          </a:p>
        </p:txBody>
      </p:sp>
      <p:sp>
        <p:nvSpPr>
          <p:cNvPr id="7" name="Slide Number Placeholder 6"/>
          <p:cNvSpPr>
            <a:spLocks noGrp="1"/>
          </p:cNvSpPr>
          <p:nvPr>
            <p:ph type="sldNum" sz="quarter" idx="12"/>
          </p:nvPr>
        </p:nvSpPr>
        <p:spPr/>
        <p:txBody>
          <a:bodyPr/>
          <a:lstStyle/>
          <a:p>
            <a:pPr algn="r"/>
            <a:r>
              <a:rPr lang="en-GB" dirty="0">
                <a:solidFill>
                  <a:srgbClr val="414042"/>
                </a:solidFill>
              </a:rPr>
              <a:t>Page </a:t>
            </a:r>
            <a:fld id="{B13B5175-59AA-4FF7-8920-C0EC6C0A998F}" type="slidenum">
              <a:rPr lang="en-GB" smtClean="0">
                <a:solidFill>
                  <a:srgbClr val="414042"/>
                </a:solidFill>
              </a:rPr>
              <a:pPr algn="r"/>
              <a:t>‹#›</a:t>
            </a:fld>
            <a:endParaRPr lang="en-GB" dirty="0">
              <a:solidFill>
                <a:srgbClr val="414042"/>
              </a:solidFill>
            </a:endParaRPr>
          </a:p>
        </p:txBody>
      </p:sp>
      <p:sp>
        <p:nvSpPr>
          <p:cNvPr id="8" name="TextBox 7"/>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0"/>
            <a:ext cx="361604" cy="361604"/>
          </a:xfrm>
          <a:prstGeom prst="rect">
            <a:avLst/>
          </a:prstGeom>
        </p:spPr>
      </p:pic>
    </p:spTree>
    <p:extLst>
      <p:ext uri="{BB962C8B-B14F-4D97-AF65-F5344CB8AC3E}">
        <p14:creationId xmlns:p14="http://schemas.microsoft.com/office/powerpoint/2010/main" val="38595355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138" y="1821600"/>
            <a:ext cx="3888000" cy="4273200"/>
          </a:xfrm>
        </p:spPr>
        <p:txBody>
          <a:bodyPr>
            <a:normAutofit/>
          </a:bodyPr>
          <a:lstStyle>
            <a:lvl1pPr>
              <a:lnSpc>
                <a:spcPts val="1800"/>
              </a:lnSpc>
              <a:defRPr sz="1600"/>
            </a:lvl1pPr>
            <a:lvl2pPr>
              <a:lnSpc>
                <a:spcPts val="1800"/>
              </a:lnSpc>
              <a:defRPr sz="1600"/>
            </a:lvl2pPr>
            <a:lvl3pPr>
              <a:lnSpc>
                <a:spcPts val="1800"/>
              </a:lnSpc>
              <a:defRPr sz="1600"/>
            </a:lvl3pPr>
            <a:lvl4pPr>
              <a:lnSpc>
                <a:spcPts val="1800"/>
              </a:lnSpc>
              <a:defRPr sz="1600"/>
            </a:lvl4pPr>
            <a:lvl5pPr>
              <a:lnSpc>
                <a:spcPts val="1800"/>
              </a:lnSpc>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52000" y="1821600"/>
            <a:ext cx="3888000" cy="4273200"/>
          </a:xfrm>
        </p:spPr>
        <p:txBody>
          <a:bodyPr>
            <a:normAutofit/>
          </a:bodyPr>
          <a:lstStyle>
            <a:lvl1pPr>
              <a:lnSpc>
                <a:spcPts val="1800"/>
              </a:lnSpc>
              <a:defRPr sz="1600"/>
            </a:lvl1pPr>
            <a:lvl2pPr>
              <a:lnSpc>
                <a:spcPts val="1800"/>
              </a:lnSpc>
              <a:defRPr sz="1600"/>
            </a:lvl2pPr>
            <a:lvl3pPr>
              <a:lnSpc>
                <a:spcPts val="1800"/>
              </a:lnSpc>
              <a:defRPr sz="1600"/>
            </a:lvl3pPr>
            <a:lvl4pPr>
              <a:lnSpc>
                <a:spcPts val="1800"/>
              </a:lnSpc>
              <a:defRPr sz="1600"/>
            </a:lvl4pPr>
            <a:lvl5pPr>
              <a:lnSpc>
                <a:spcPts val="1800"/>
              </a:lnSpc>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r>
              <a:rPr lang="en-US">
                <a:solidFill>
                  <a:srgbClr val="414042"/>
                </a:solidFill>
              </a:rPr>
              <a:t>ICG Confidential</a:t>
            </a:r>
            <a:endParaRPr lang="en-GB" dirty="0">
              <a:solidFill>
                <a:srgbClr val="414042"/>
              </a:solidFill>
            </a:endParaRPr>
          </a:p>
        </p:txBody>
      </p:sp>
      <p:sp>
        <p:nvSpPr>
          <p:cNvPr id="6" name="Footer Placeholder 5"/>
          <p:cNvSpPr>
            <a:spLocks noGrp="1"/>
          </p:cNvSpPr>
          <p:nvPr>
            <p:ph type="ftr" sz="quarter" idx="11"/>
          </p:nvPr>
        </p:nvSpPr>
        <p:spPr/>
        <p:txBody>
          <a:bodyPr/>
          <a:lstStyle/>
          <a:p>
            <a:r>
              <a:rPr lang="en-GB">
                <a:solidFill>
                  <a:srgbClr val="414042"/>
                </a:solidFill>
              </a:rPr>
              <a:t>Pensions 101</a:t>
            </a:r>
            <a:endParaRPr lang="en-GB" dirty="0">
              <a:solidFill>
                <a:srgbClr val="414042"/>
              </a:solidFill>
            </a:endParaRPr>
          </a:p>
        </p:txBody>
      </p:sp>
      <p:sp>
        <p:nvSpPr>
          <p:cNvPr id="7" name="Slide Number Placeholder 6"/>
          <p:cNvSpPr>
            <a:spLocks noGrp="1"/>
          </p:cNvSpPr>
          <p:nvPr>
            <p:ph type="sldNum" sz="quarter" idx="12"/>
          </p:nvPr>
        </p:nvSpPr>
        <p:spPr/>
        <p:txBody>
          <a:bodyPr/>
          <a:lstStyle/>
          <a:p>
            <a:pPr algn="r"/>
            <a:r>
              <a:rPr lang="en-GB" dirty="0">
                <a:solidFill>
                  <a:srgbClr val="414042"/>
                </a:solidFill>
              </a:rPr>
              <a:t>Page </a:t>
            </a:r>
            <a:fld id="{B13B5175-59AA-4FF7-8920-C0EC6C0A998F}" type="slidenum">
              <a:rPr lang="en-GB" smtClean="0">
                <a:solidFill>
                  <a:srgbClr val="414042"/>
                </a:solidFill>
              </a:rPr>
              <a:pPr algn="r"/>
              <a:t>‹#›</a:t>
            </a:fld>
            <a:endParaRPr lang="en-GB" dirty="0">
              <a:solidFill>
                <a:srgbClr val="414042"/>
              </a:solidFill>
            </a:endParaRPr>
          </a:p>
        </p:txBody>
      </p:sp>
      <p:sp>
        <p:nvSpPr>
          <p:cNvPr id="8" name="TextBox 7"/>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0"/>
            <a:ext cx="361604" cy="361604"/>
          </a:xfrm>
          <a:prstGeom prst="rect">
            <a:avLst/>
          </a:prstGeom>
        </p:spPr>
      </p:pic>
    </p:spTree>
    <p:extLst>
      <p:ext uri="{BB962C8B-B14F-4D97-AF65-F5344CB8AC3E}">
        <p14:creationId xmlns:p14="http://schemas.microsoft.com/office/powerpoint/2010/main" val="34210676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719139" y="1821600"/>
            <a:ext cx="3776662" cy="4273200"/>
          </a:xfrm>
        </p:spPr>
        <p:txBody>
          <a:bodyPr>
            <a:normAutofit/>
          </a:bodyPr>
          <a:lstStyle>
            <a:lvl1pPr>
              <a:lnSpc>
                <a:spcPts val="1800"/>
              </a:lnSpc>
              <a:defRPr sz="1600"/>
            </a:lvl1pPr>
            <a:lvl2pPr>
              <a:lnSpc>
                <a:spcPts val="1800"/>
              </a:lnSpc>
              <a:defRPr sz="1600"/>
            </a:lvl2pPr>
            <a:lvl3pPr>
              <a:lnSpc>
                <a:spcPts val="1800"/>
              </a:lnSpc>
              <a:defRPr sz="1600"/>
            </a:lvl3pPr>
            <a:lvl4pPr>
              <a:lnSpc>
                <a:spcPts val="1800"/>
              </a:lnSpc>
              <a:defRPr sz="1600"/>
            </a:lvl4pPr>
            <a:lvl5pPr>
              <a:lnSpc>
                <a:spcPts val="1800"/>
              </a:lnSpc>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r>
              <a:rPr lang="en-US">
                <a:solidFill>
                  <a:srgbClr val="414042"/>
                </a:solidFill>
              </a:rPr>
              <a:t>ICG Confidential</a:t>
            </a:r>
            <a:endParaRPr lang="en-GB" dirty="0">
              <a:solidFill>
                <a:srgbClr val="414042"/>
              </a:solidFill>
            </a:endParaRPr>
          </a:p>
        </p:txBody>
      </p:sp>
      <p:sp>
        <p:nvSpPr>
          <p:cNvPr id="6" name="Footer Placeholder 5"/>
          <p:cNvSpPr>
            <a:spLocks noGrp="1"/>
          </p:cNvSpPr>
          <p:nvPr>
            <p:ph type="ftr" sz="quarter" idx="11"/>
          </p:nvPr>
        </p:nvSpPr>
        <p:spPr/>
        <p:txBody>
          <a:bodyPr/>
          <a:lstStyle/>
          <a:p>
            <a:r>
              <a:rPr lang="en-GB">
                <a:solidFill>
                  <a:srgbClr val="414042"/>
                </a:solidFill>
              </a:rPr>
              <a:t>Pensions 101</a:t>
            </a:r>
            <a:endParaRPr lang="en-GB" dirty="0">
              <a:solidFill>
                <a:srgbClr val="414042"/>
              </a:solidFill>
            </a:endParaRPr>
          </a:p>
        </p:txBody>
      </p:sp>
      <p:sp>
        <p:nvSpPr>
          <p:cNvPr id="7" name="Slide Number Placeholder 6"/>
          <p:cNvSpPr>
            <a:spLocks noGrp="1"/>
          </p:cNvSpPr>
          <p:nvPr>
            <p:ph type="sldNum" sz="quarter" idx="12"/>
          </p:nvPr>
        </p:nvSpPr>
        <p:spPr/>
        <p:txBody>
          <a:bodyPr/>
          <a:lstStyle/>
          <a:p>
            <a:pPr algn="r"/>
            <a:r>
              <a:rPr lang="en-GB" dirty="0">
                <a:solidFill>
                  <a:srgbClr val="414042"/>
                </a:solidFill>
              </a:rPr>
              <a:t>Page </a:t>
            </a:r>
            <a:fld id="{B13B5175-59AA-4FF7-8920-C0EC6C0A998F}" type="slidenum">
              <a:rPr lang="en-GB" smtClean="0">
                <a:solidFill>
                  <a:srgbClr val="414042"/>
                </a:solidFill>
              </a:rPr>
              <a:pPr algn="r"/>
              <a:t>‹#›</a:t>
            </a:fld>
            <a:endParaRPr lang="en-GB" dirty="0">
              <a:solidFill>
                <a:srgbClr val="414042"/>
              </a:solidFill>
            </a:endParaRPr>
          </a:p>
        </p:txBody>
      </p:sp>
      <p:sp>
        <p:nvSpPr>
          <p:cNvPr id="9" name="Picture Placeholder 8"/>
          <p:cNvSpPr>
            <a:spLocks noGrp="1"/>
          </p:cNvSpPr>
          <p:nvPr>
            <p:ph type="pic" sz="quarter" idx="13"/>
          </p:nvPr>
        </p:nvSpPr>
        <p:spPr>
          <a:xfrm>
            <a:off x="4889256" y="1821600"/>
            <a:ext cx="3787200" cy="2811600"/>
          </a:xfrm>
          <a:solidFill>
            <a:schemeClr val="accent6"/>
          </a:solidFill>
        </p:spPr>
        <p:txBody>
          <a:bodyPr anchor="ctr">
            <a:normAutofit/>
          </a:bodyPr>
          <a:lstStyle>
            <a:lvl1pPr algn="ctr">
              <a:defRPr sz="1800"/>
            </a:lvl1pPr>
          </a:lstStyle>
          <a:p>
            <a:r>
              <a:rPr lang="en-US" dirty="0"/>
              <a:t>Click icon to add picture</a:t>
            </a:r>
            <a:endParaRPr lang="en-GB" dirty="0"/>
          </a:p>
        </p:txBody>
      </p:sp>
      <p:sp>
        <p:nvSpPr>
          <p:cNvPr id="12" name="TextBox 11"/>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0"/>
            <a:ext cx="361604" cy="361604"/>
          </a:xfrm>
          <a:prstGeom prst="rect">
            <a:avLst/>
          </a:prstGeom>
        </p:spPr>
      </p:pic>
    </p:spTree>
    <p:extLst>
      <p:ext uri="{BB962C8B-B14F-4D97-AF65-F5344CB8AC3E}">
        <p14:creationId xmlns:p14="http://schemas.microsoft.com/office/powerpoint/2010/main" val="23879198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6" name="Date Placeholder 6"/>
          <p:cNvSpPr>
            <a:spLocks noGrp="1"/>
          </p:cNvSpPr>
          <p:nvPr>
            <p:ph type="dt" sz="half" idx="10"/>
          </p:nvPr>
        </p:nvSpPr>
        <p:spPr>
          <a:xfrm>
            <a:off x="2102401" y="6397624"/>
            <a:ext cx="1115696" cy="144000"/>
          </a:xfrm>
        </p:spPr>
        <p:txBody>
          <a:bodyPr/>
          <a:lstStyle/>
          <a:p>
            <a:r>
              <a:rPr lang="en-US">
                <a:solidFill>
                  <a:srgbClr val="414042"/>
                </a:solidFill>
              </a:rPr>
              <a:t>ICG Confidential</a:t>
            </a:r>
            <a:endParaRPr lang="en-GB" dirty="0">
              <a:solidFill>
                <a:srgbClr val="414042"/>
              </a:solidFill>
            </a:endParaRPr>
          </a:p>
        </p:txBody>
      </p:sp>
      <p:sp>
        <p:nvSpPr>
          <p:cNvPr id="7" name="Footer Placeholder 7"/>
          <p:cNvSpPr>
            <a:spLocks noGrp="1"/>
          </p:cNvSpPr>
          <p:nvPr>
            <p:ph type="ftr" sz="quarter" idx="11"/>
          </p:nvPr>
        </p:nvSpPr>
        <p:spPr>
          <a:xfrm>
            <a:off x="3420000" y="6386858"/>
            <a:ext cx="3909760" cy="144000"/>
          </a:xfrm>
        </p:spPr>
        <p:txBody>
          <a:bodyPr/>
          <a:lstStyle/>
          <a:p>
            <a:r>
              <a:rPr lang="en-GB">
                <a:solidFill>
                  <a:srgbClr val="414042"/>
                </a:solidFill>
              </a:rPr>
              <a:t>Pensions 101</a:t>
            </a:r>
            <a:endParaRPr lang="en-GB" dirty="0">
              <a:solidFill>
                <a:srgbClr val="414042"/>
              </a:solidFill>
            </a:endParaRPr>
          </a:p>
        </p:txBody>
      </p:sp>
      <p:sp>
        <p:nvSpPr>
          <p:cNvPr id="8" name="Slide Number Placeholder 8"/>
          <p:cNvSpPr>
            <a:spLocks noGrp="1"/>
          </p:cNvSpPr>
          <p:nvPr>
            <p:ph type="sldNum" sz="quarter" idx="12"/>
          </p:nvPr>
        </p:nvSpPr>
        <p:spPr>
          <a:xfrm>
            <a:off x="7668344" y="6400800"/>
            <a:ext cx="1024806" cy="144000"/>
          </a:xfrm>
        </p:spPr>
        <p:txBody>
          <a:bodyPr/>
          <a:lstStyle/>
          <a:p>
            <a:pPr algn="r"/>
            <a:r>
              <a:rPr lang="en-GB" dirty="0">
                <a:solidFill>
                  <a:srgbClr val="414042"/>
                </a:solidFill>
              </a:rPr>
              <a:t>Page </a:t>
            </a:r>
            <a:fld id="{B13B5175-59AA-4FF7-8920-C0EC6C0A998F}" type="slidenum">
              <a:rPr lang="en-GB" smtClean="0">
                <a:solidFill>
                  <a:srgbClr val="414042"/>
                </a:solidFill>
              </a:rPr>
              <a:pPr algn="r"/>
              <a:t>‹#›</a:t>
            </a:fld>
            <a:endParaRPr lang="en-GB" dirty="0">
              <a:solidFill>
                <a:srgbClr val="414042"/>
              </a:solidFill>
            </a:endParaRPr>
          </a:p>
        </p:txBody>
      </p:sp>
      <p:sp>
        <p:nvSpPr>
          <p:cNvPr id="9" name="Picture Placeholder 8"/>
          <p:cNvSpPr>
            <a:spLocks noGrp="1"/>
          </p:cNvSpPr>
          <p:nvPr>
            <p:ph type="pic" sz="quarter" idx="13"/>
          </p:nvPr>
        </p:nvSpPr>
        <p:spPr>
          <a:xfrm>
            <a:off x="719139" y="1340768"/>
            <a:ext cx="7957318" cy="4856400"/>
          </a:xfrm>
          <a:solidFill>
            <a:schemeClr val="accent6"/>
          </a:solidFill>
        </p:spPr>
        <p:txBody>
          <a:bodyPr anchor="ctr">
            <a:normAutofit/>
          </a:bodyPr>
          <a:lstStyle>
            <a:lvl1pPr algn="ctr">
              <a:defRPr sz="1800"/>
            </a:lvl1pPr>
          </a:lstStyle>
          <a:p>
            <a:r>
              <a:rPr lang="en-US" dirty="0"/>
              <a:t>Click icon to add picture</a:t>
            </a:r>
            <a:endParaRPr lang="en-GB" dirty="0"/>
          </a:p>
        </p:txBody>
      </p:sp>
      <p:sp>
        <p:nvSpPr>
          <p:cNvPr id="10" name="TextBox 9"/>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rgbClr val="414042"/>
                </a:solidFill>
              </a:rPr>
              <a:t>Strictly Financial </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0"/>
            <a:ext cx="361604" cy="361604"/>
          </a:xfrm>
          <a:prstGeom prst="rect">
            <a:avLst/>
          </a:prstGeom>
        </p:spPr>
      </p:pic>
    </p:spTree>
    <p:extLst>
      <p:ext uri="{BB962C8B-B14F-4D97-AF65-F5344CB8AC3E}">
        <p14:creationId xmlns:p14="http://schemas.microsoft.com/office/powerpoint/2010/main" val="2345156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net &amp; Statement Box">
    <p:spTree>
      <p:nvGrpSpPr>
        <p:cNvPr id="1" name=""/>
        <p:cNvGrpSpPr/>
        <p:nvPr/>
      </p:nvGrpSpPr>
      <p:grpSpPr>
        <a:xfrm>
          <a:off x="0" y="0"/>
          <a:ext cx="0" cy="0"/>
          <a:chOff x="0" y="0"/>
          <a:chExt cx="0" cy="0"/>
        </a:xfrm>
      </p:grpSpPr>
      <p:sp>
        <p:nvSpPr>
          <p:cNvPr id="2" name="Title 1"/>
          <p:cNvSpPr>
            <a:spLocks noGrp="1"/>
          </p:cNvSpPr>
          <p:nvPr>
            <p:ph type="title"/>
          </p:nvPr>
        </p:nvSpPr>
        <p:spPr>
          <a:xfrm>
            <a:off x="720002" y="548680"/>
            <a:ext cx="7452400" cy="831850"/>
          </a:xfrm>
        </p:spPr>
        <p:txBody>
          <a:bodyPr/>
          <a:lstStyle/>
          <a:p>
            <a:r>
              <a:rPr lang="en-US"/>
              <a:t>Click to edit Master title style</a:t>
            </a:r>
            <a:endParaRPr lang="en-GB"/>
          </a:p>
        </p:txBody>
      </p:sp>
      <p:sp>
        <p:nvSpPr>
          <p:cNvPr id="3" name="Content Placeholder 2"/>
          <p:cNvSpPr>
            <a:spLocks noGrp="1"/>
          </p:cNvSpPr>
          <p:nvPr>
            <p:ph idx="1"/>
          </p:nvPr>
        </p:nvSpPr>
        <p:spPr>
          <a:xfrm>
            <a:off x="720001" y="1821135"/>
            <a:ext cx="7958137" cy="3048027"/>
          </a:xfrm>
        </p:spPr>
        <p:txBody>
          <a:bodyPr/>
          <a:lstStyle>
            <a:lvl2pPr>
              <a:spcBef>
                <a:spcPts val="1200"/>
              </a:spcBef>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Box 6"/>
          <p:cNvSpPr txBox="1"/>
          <p:nvPr userDrawn="1"/>
        </p:nvSpPr>
        <p:spPr>
          <a:xfrm>
            <a:off x="720001" y="6400802"/>
            <a:ext cx="777457" cy="123111"/>
          </a:xfrm>
          <a:prstGeom prst="rect">
            <a:avLst/>
          </a:prstGeom>
          <a:noFill/>
        </p:spPr>
        <p:txBody>
          <a:bodyPr wrap="none" lIns="0" tIns="0" rIns="0" bIns="0" rtlCol="0">
            <a:noAutofit/>
          </a:bodyPr>
          <a:lstStyle/>
          <a:p>
            <a:r>
              <a:rPr lang="en-GB" sz="800" dirty="0">
                <a:solidFill>
                  <a:schemeClr val="tx2"/>
                </a:solidFill>
              </a:rPr>
              <a:t>Strictly Financial </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19601" y="576000"/>
            <a:ext cx="361604" cy="361604"/>
          </a:xfrm>
          <a:prstGeom prst="rect">
            <a:avLst/>
          </a:prstGeom>
        </p:spPr>
      </p:pic>
      <p:sp>
        <p:nvSpPr>
          <p:cNvPr id="9" name="Date Placeholder 8"/>
          <p:cNvSpPr>
            <a:spLocks noGrp="1"/>
          </p:cNvSpPr>
          <p:nvPr>
            <p:ph type="dt" sz="half" idx="10"/>
          </p:nvPr>
        </p:nvSpPr>
        <p:spPr/>
        <p:txBody>
          <a:bodyPr/>
          <a:lstStyle/>
          <a:p>
            <a:r>
              <a:rPr lang="en-US"/>
              <a:t>ICG Confidential</a:t>
            </a:r>
            <a:endParaRPr lang="en-GB" dirty="0"/>
          </a:p>
        </p:txBody>
      </p:sp>
      <p:sp>
        <p:nvSpPr>
          <p:cNvPr id="10" name="Footer Placeholder 9"/>
          <p:cNvSpPr>
            <a:spLocks noGrp="1"/>
          </p:cNvSpPr>
          <p:nvPr>
            <p:ph type="ftr" sz="quarter" idx="11"/>
          </p:nvPr>
        </p:nvSpPr>
        <p:spPr/>
        <p:txBody>
          <a:bodyPr/>
          <a:lstStyle/>
          <a:p>
            <a:r>
              <a:rPr lang="en-GB"/>
              <a:t>Pensions 101</a:t>
            </a:r>
            <a:endParaRPr lang="en-GB" dirty="0"/>
          </a:p>
        </p:txBody>
      </p:sp>
      <p:sp>
        <p:nvSpPr>
          <p:cNvPr id="11" name="Slide Number Placeholder 10"/>
          <p:cNvSpPr>
            <a:spLocks noGrp="1"/>
          </p:cNvSpPr>
          <p:nvPr>
            <p:ph type="sldNum" sz="quarter" idx="12"/>
          </p:nvPr>
        </p:nvSpPr>
        <p:spPr/>
        <p:txBody>
          <a:bodyPr/>
          <a:lstStyle/>
          <a:p>
            <a:pPr algn="r"/>
            <a:r>
              <a:rPr lang="en-GB" dirty="0"/>
              <a:t>Page </a:t>
            </a:r>
            <a:fld id="{B13B5175-59AA-4FF7-8920-C0EC6C0A998F}" type="slidenum">
              <a:rPr lang="en-GB" smtClean="0"/>
              <a:pPr algn="r"/>
              <a:t>‹#›</a:t>
            </a:fld>
            <a:endParaRPr lang="en-GB" dirty="0"/>
          </a:p>
        </p:txBody>
      </p:sp>
      <p:sp>
        <p:nvSpPr>
          <p:cNvPr id="13" name="Text Placeholder 12"/>
          <p:cNvSpPr>
            <a:spLocks noGrp="1"/>
          </p:cNvSpPr>
          <p:nvPr>
            <p:ph type="body" sz="quarter" idx="13"/>
          </p:nvPr>
        </p:nvSpPr>
        <p:spPr>
          <a:xfrm>
            <a:off x="720724" y="5085184"/>
            <a:ext cx="7452000" cy="791740"/>
          </a:xfrm>
          <a:ln w="19050">
            <a:solidFill>
              <a:schemeClr val="accent1"/>
            </a:solidFill>
          </a:ln>
        </p:spPr>
        <p:txBody>
          <a:bodyPr lIns="36000" tIns="36000" rIns="36000" bIns="36000">
            <a:normAutofit/>
          </a:bodyPr>
          <a:lstStyle>
            <a:lvl1pPr>
              <a:lnSpc>
                <a:spcPts val="1800"/>
              </a:lnSpc>
              <a:spcAft>
                <a:spcPts val="0"/>
              </a:spcAft>
              <a:defRPr sz="1600" b="1">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5998173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6819" y="5992546"/>
            <a:ext cx="5591556" cy="528066"/>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4000" y="4824000"/>
            <a:ext cx="576000" cy="576000"/>
          </a:xfrm>
          <a:prstGeom prst="rect">
            <a:avLst/>
          </a:prstGeom>
        </p:spPr>
      </p:pic>
    </p:spTree>
    <p:extLst>
      <p:ext uri="{BB962C8B-B14F-4D97-AF65-F5344CB8AC3E}">
        <p14:creationId xmlns:p14="http://schemas.microsoft.com/office/powerpoint/2010/main" val="1684663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theme" Target="../theme/theme5.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6" Type="http://schemas.openxmlformats.org/officeDocument/2006/relationships/theme" Target="../theme/theme6.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548680"/>
            <a:ext cx="7452000" cy="831850"/>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p:cNvSpPr>
            <a:spLocks noGrp="1"/>
          </p:cNvSpPr>
          <p:nvPr>
            <p:ph type="body" idx="1"/>
          </p:nvPr>
        </p:nvSpPr>
        <p:spPr>
          <a:xfrm>
            <a:off x="720001" y="1821135"/>
            <a:ext cx="7958137" cy="4272163"/>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2102401" y="6397624"/>
            <a:ext cx="1115696" cy="144000"/>
          </a:xfrm>
          <a:prstGeom prst="rect">
            <a:avLst/>
          </a:prstGeom>
        </p:spPr>
        <p:txBody>
          <a:bodyPr vert="horz" lIns="0" tIns="0" rIns="0" bIns="0" rtlCol="0" anchor="t" anchorCtr="0"/>
          <a:lstStyle>
            <a:lvl1pPr algn="l">
              <a:defRPr sz="800">
                <a:solidFill>
                  <a:schemeClr val="tx2"/>
                </a:solidFill>
                <a:latin typeface="+mj-lt"/>
              </a:defRPr>
            </a:lvl1pPr>
          </a:lstStyle>
          <a:p>
            <a:r>
              <a:rPr lang="en-US"/>
              <a:t>ICG Confidential</a:t>
            </a:r>
            <a:endParaRPr lang="en-GB" dirty="0"/>
          </a:p>
        </p:txBody>
      </p:sp>
      <p:sp>
        <p:nvSpPr>
          <p:cNvPr id="5" name="Footer Placeholder 4"/>
          <p:cNvSpPr>
            <a:spLocks noGrp="1"/>
          </p:cNvSpPr>
          <p:nvPr>
            <p:ph type="ftr" sz="quarter" idx="3"/>
          </p:nvPr>
        </p:nvSpPr>
        <p:spPr>
          <a:xfrm>
            <a:off x="3420000" y="6386858"/>
            <a:ext cx="3909760" cy="144000"/>
          </a:xfrm>
          <a:prstGeom prst="rect">
            <a:avLst/>
          </a:prstGeom>
        </p:spPr>
        <p:txBody>
          <a:bodyPr vert="horz" lIns="0" tIns="0" rIns="0" bIns="0" rtlCol="0" anchor="t" anchorCtr="0"/>
          <a:lstStyle>
            <a:lvl1pPr algn="l">
              <a:defRPr sz="800">
                <a:solidFill>
                  <a:schemeClr val="tx2"/>
                </a:solidFill>
                <a:latin typeface="+mj-lt"/>
              </a:defRPr>
            </a:lvl1pPr>
          </a:lstStyle>
          <a:p>
            <a:r>
              <a:rPr lang="en-GB"/>
              <a:t>Pensions 101</a:t>
            </a:r>
            <a:endParaRPr lang="en-GB" dirty="0"/>
          </a:p>
        </p:txBody>
      </p:sp>
      <p:sp>
        <p:nvSpPr>
          <p:cNvPr id="6" name="Slide Number Placeholder 5"/>
          <p:cNvSpPr>
            <a:spLocks noGrp="1"/>
          </p:cNvSpPr>
          <p:nvPr>
            <p:ph type="sldNum" sz="quarter" idx="4"/>
          </p:nvPr>
        </p:nvSpPr>
        <p:spPr>
          <a:xfrm>
            <a:off x="7668344" y="6400800"/>
            <a:ext cx="1024806" cy="144000"/>
          </a:xfrm>
          <a:prstGeom prst="rect">
            <a:avLst/>
          </a:prstGeom>
        </p:spPr>
        <p:txBody>
          <a:bodyPr vert="horz" lIns="0" tIns="0" rIns="0" bIns="0" rtlCol="0" anchor="t" anchorCtr="0"/>
          <a:lstStyle>
            <a:lvl1pPr algn="l">
              <a:defRPr sz="800">
                <a:solidFill>
                  <a:schemeClr val="tx2"/>
                </a:solidFill>
                <a:latin typeface="+mj-lt"/>
              </a:defRPr>
            </a:lvl1pPr>
          </a:lstStyle>
          <a:p>
            <a:pPr algn="r"/>
            <a:r>
              <a:rPr lang="en-GB" dirty="0"/>
              <a:t>Page </a:t>
            </a:r>
            <a:fld id="{B13B5175-59AA-4FF7-8920-C0EC6C0A998F}" type="slidenum">
              <a:rPr lang="en-GB" smtClean="0"/>
              <a:pPr algn="r"/>
              <a:t>‹#›</a:t>
            </a:fld>
            <a:endParaRPr lang="en-GB" dirty="0"/>
          </a:p>
        </p:txBody>
      </p:sp>
    </p:spTree>
    <p:extLst>
      <p:ext uri="{BB962C8B-B14F-4D97-AF65-F5344CB8AC3E}">
        <p14:creationId xmlns:p14="http://schemas.microsoft.com/office/powerpoint/2010/main" val="2161626722"/>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5" r:id="rId3"/>
    <p:sldLayoutId id="2147483666" r:id="rId4"/>
    <p:sldLayoutId id="2147483660" r:id="rId5"/>
    <p:sldLayoutId id="2147483661" r:id="rId6"/>
    <p:sldLayoutId id="2147483662" r:id="rId7"/>
    <p:sldLayoutId id="2147483650" r:id="rId8"/>
    <p:sldLayoutId id="2147483664" r:id="rId9"/>
    <p:sldLayoutId id="2147483656" r:id="rId10"/>
    <p:sldLayoutId id="2147483652" r:id="rId11"/>
    <p:sldLayoutId id="2147483657" r:id="rId12"/>
    <p:sldLayoutId id="2147483658" r:id="rId13"/>
    <p:sldLayoutId id="2147483654" r:id="rId14"/>
    <p:sldLayoutId id="2147483655" r:id="rId15"/>
  </p:sldLayoutIdLst>
  <p:hf hdr="0"/>
  <p:txStyles>
    <p:titleStyle>
      <a:lvl1pPr algn="l" defTabSz="914400" rtl="0" eaLnBrk="1" latinLnBrk="0" hangingPunct="1">
        <a:lnSpc>
          <a:spcPts val="3000"/>
        </a:lnSpc>
        <a:spcBef>
          <a:spcPct val="0"/>
        </a:spcBef>
        <a:buNone/>
        <a:defRPr sz="2600" b="1" kern="1200">
          <a:solidFill>
            <a:schemeClr val="tx1"/>
          </a:solidFill>
          <a:latin typeface="+mj-lt"/>
          <a:ea typeface="+mj-ea"/>
          <a:cs typeface="+mj-cs"/>
        </a:defRPr>
      </a:lvl1pPr>
    </p:titleStyle>
    <p:bodyStyle>
      <a:lvl1pPr marL="0" indent="0" algn="l" defTabSz="914400" rtl="0" eaLnBrk="1" latinLnBrk="0" hangingPunct="1">
        <a:lnSpc>
          <a:spcPts val="3000"/>
        </a:lnSpc>
        <a:spcBef>
          <a:spcPts val="0"/>
        </a:spcBef>
        <a:spcAft>
          <a:spcPts val="600"/>
        </a:spcAft>
        <a:buFont typeface="Arial" panose="020B0604020202020204" pitchFamily="34" charset="0"/>
        <a:buNone/>
        <a:defRPr sz="2800" kern="1200">
          <a:solidFill>
            <a:schemeClr val="tx1"/>
          </a:solidFill>
          <a:latin typeface="+mj-lt"/>
          <a:ea typeface="+mn-ea"/>
          <a:cs typeface="+mn-cs"/>
        </a:defRPr>
      </a:lvl1pPr>
      <a:lvl2pPr marL="195263" indent="-195263" algn="l" defTabSz="914400" rtl="0" eaLnBrk="1" latinLnBrk="0" hangingPunct="1">
        <a:lnSpc>
          <a:spcPts val="3000"/>
        </a:lnSpc>
        <a:spcBef>
          <a:spcPts val="0"/>
        </a:spcBef>
        <a:spcAft>
          <a:spcPts val="600"/>
        </a:spcAft>
        <a:buFont typeface="Arial" panose="020B0604020202020204" pitchFamily="34" charset="0"/>
        <a:buChar char="•"/>
        <a:defRPr sz="2800" kern="1200">
          <a:solidFill>
            <a:schemeClr val="tx1"/>
          </a:solidFill>
          <a:latin typeface="+mj-lt"/>
          <a:ea typeface="+mn-ea"/>
          <a:cs typeface="+mn-cs"/>
        </a:defRPr>
      </a:lvl2pPr>
      <a:lvl3pPr marL="419100" indent="-20796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3pPr>
      <a:lvl4pPr marL="646113" indent="-223838"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4pPr>
      <a:lvl5pPr marL="841375" indent="-17621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548680"/>
            <a:ext cx="7452000" cy="831850"/>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p:cNvSpPr>
            <a:spLocks noGrp="1"/>
          </p:cNvSpPr>
          <p:nvPr>
            <p:ph type="body" idx="1"/>
          </p:nvPr>
        </p:nvSpPr>
        <p:spPr>
          <a:xfrm>
            <a:off x="720001" y="1821135"/>
            <a:ext cx="7958137" cy="4272163"/>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2102401" y="6397624"/>
            <a:ext cx="1115696" cy="144000"/>
          </a:xfrm>
          <a:prstGeom prst="rect">
            <a:avLst/>
          </a:prstGeom>
        </p:spPr>
        <p:txBody>
          <a:bodyPr vert="horz" lIns="0" tIns="0" rIns="0" bIns="0" rtlCol="0" anchor="t" anchorCtr="0"/>
          <a:lstStyle>
            <a:lvl1pPr algn="l">
              <a:defRPr sz="800">
                <a:solidFill>
                  <a:schemeClr val="tx2"/>
                </a:solidFill>
                <a:latin typeface="+mj-lt"/>
              </a:defRPr>
            </a:lvl1pPr>
          </a:lstStyle>
          <a:p>
            <a:r>
              <a:rPr lang="en-US">
                <a:solidFill>
                  <a:srgbClr val="414042"/>
                </a:solidFill>
              </a:rPr>
              <a:t>ICG Confidential</a:t>
            </a:r>
            <a:endParaRPr lang="en-GB" dirty="0">
              <a:solidFill>
                <a:srgbClr val="414042"/>
              </a:solidFill>
            </a:endParaRPr>
          </a:p>
        </p:txBody>
      </p:sp>
      <p:sp>
        <p:nvSpPr>
          <p:cNvPr id="5" name="Footer Placeholder 4"/>
          <p:cNvSpPr>
            <a:spLocks noGrp="1"/>
          </p:cNvSpPr>
          <p:nvPr>
            <p:ph type="ftr" sz="quarter" idx="3"/>
          </p:nvPr>
        </p:nvSpPr>
        <p:spPr>
          <a:xfrm>
            <a:off x="3420000" y="6386858"/>
            <a:ext cx="3909760" cy="144000"/>
          </a:xfrm>
          <a:prstGeom prst="rect">
            <a:avLst/>
          </a:prstGeom>
        </p:spPr>
        <p:txBody>
          <a:bodyPr vert="horz" lIns="0" tIns="0" rIns="0" bIns="0" rtlCol="0" anchor="t" anchorCtr="0"/>
          <a:lstStyle>
            <a:lvl1pPr algn="l">
              <a:defRPr sz="800">
                <a:solidFill>
                  <a:schemeClr val="tx2"/>
                </a:solidFill>
                <a:latin typeface="+mj-lt"/>
              </a:defRPr>
            </a:lvl1pPr>
          </a:lstStyle>
          <a:p>
            <a:r>
              <a:rPr lang="en-GB">
                <a:solidFill>
                  <a:srgbClr val="414042"/>
                </a:solidFill>
              </a:rPr>
              <a:t>Pensions 101</a:t>
            </a:r>
            <a:endParaRPr lang="en-GB" dirty="0">
              <a:solidFill>
                <a:srgbClr val="414042"/>
              </a:solidFill>
            </a:endParaRPr>
          </a:p>
        </p:txBody>
      </p:sp>
      <p:sp>
        <p:nvSpPr>
          <p:cNvPr id="6" name="Slide Number Placeholder 5"/>
          <p:cNvSpPr>
            <a:spLocks noGrp="1"/>
          </p:cNvSpPr>
          <p:nvPr>
            <p:ph type="sldNum" sz="quarter" idx="4"/>
          </p:nvPr>
        </p:nvSpPr>
        <p:spPr>
          <a:xfrm>
            <a:off x="7668344" y="6400800"/>
            <a:ext cx="1024806" cy="144000"/>
          </a:xfrm>
          <a:prstGeom prst="rect">
            <a:avLst/>
          </a:prstGeom>
        </p:spPr>
        <p:txBody>
          <a:bodyPr vert="horz" lIns="0" tIns="0" rIns="0" bIns="0" rtlCol="0" anchor="t" anchorCtr="0"/>
          <a:lstStyle>
            <a:lvl1pPr algn="l">
              <a:defRPr sz="800">
                <a:solidFill>
                  <a:schemeClr val="tx2"/>
                </a:solidFill>
                <a:latin typeface="+mj-lt"/>
              </a:defRPr>
            </a:lvl1pPr>
          </a:lstStyle>
          <a:p>
            <a:pPr algn="r"/>
            <a:r>
              <a:rPr lang="en-GB" dirty="0">
                <a:solidFill>
                  <a:srgbClr val="414042"/>
                </a:solidFill>
              </a:rPr>
              <a:t>Page </a:t>
            </a:r>
            <a:fld id="{B13B5175-59AA-4FF7-8920-C0EC6C0A998F}" type="slidenum">
              <a:rPr lang="en-GB" smtClean="0">
                <a:solidFill>
                  <a:srgbClr val="414042"/>
                </a:solidFill>
              </a:rPr>
              <a:pPr algn="r"/>
              <a:t>‹#›</a:t>
            </a:fld>
            <a:endParaRPr lang="en-GB" dirty="0">
              <a:solidFill>
                <a:srgbClr val="414042"/>
              </a:solidFill>
            </a:endParaRPr>
          </a:p>
        </p:txBody>
      </p:sp>
    </p:spTree>
    <p:extLst>
      <p:ext uri="{BB962C8B-B14F-4D97-AF65-F5344CB8AC3E}">
        <p14:creationId xmlns:p14="http://schemas.microsoft.com/office/powerpoint/2010/main" val="375980097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Lst>
  <p:hf hdr="0"/>
  <p:txStyles>
    <p:titleStyle>
      <a:lvl1pPr algn="l" defTabSz="914400" rtl="0" eaLnBrk="1" latinLnBrk="0" hangingPunct="1">
        <a:lnSpc>
          <a:spcPts val="3000"/>
        </a:lnSpc>
        <a:spcBef>
          <a:spcPct val="0"/>
        </a:spcBef>
        <a:buNone/>
        <a:defRPr sz="2600" b="1" kern="1200">
          <a:solidFill>
            <a:schemeClr val="tx1"/>
          </a:solidFill>
          <a:latin typeface="+mj-lt"/>
          <a:ea typeface="+mj-ea"/>
          <a:cs typeface="+mj-cs"/>
        </a:defRPr>
      </a:lvl1pPr>
    </p:titleStyle>
    <p:bodyStyle>
      <a:lvl1pPr marL="0" indent="0" algn="l" defTabSz="914400" rtl="0" eaLnBrk="1" latinLnBrk="0" hangingPunct="1">
        <a:lnSpc>
          <a:spcPts val="3000"/>
        </a:lnSpc>
        <a:spcBef>
          <a:spcPts val="0"/>
        </a:spcBef>
        <a:spcAft>
          <a:spcPts val="600"/>
        </a:spcAft>
        <a:buFont typeface="Arial" panose="020B0604020202020204" pitchFamily="34" charset="0"/>
        <a:buNone/>
        <a:defRPr sz="2800" kern="1200">
          <a:solidFill>
            <a:schemeClr val="tx1"/>
          </a:solidFill>
          <a:latin typeface="+mj-lt"/>
          <a:ea typeface="+mn-ea"/>
          <a:cs typeface="+mn-cs"/>
        </a:defRPr>
      </a:lvl1pPr>
      <a:lvl2pPr marL="195263" indent="-195263" algn="l" defTabSz="914400" rtl="0" eaLnBrk="1" latinLnBrk="0" hangingPunct="1">
        <a:lnSpc>
          <a:spcPts val="3000"/>
        </a:lnSpc>
        <a:spcBef>
          <a:spcPts val="0"/>
        </a:spcBef>
        <a:spcAft>
          <a:spcPts val="600"/>
        </a:spcAft>
        <a:buFont typeface="Arial" panose="020B0604020202020204" pitchFamily="34" charset="0"/>
        <a:buChar char="•"/>
        <a:defRPr sz="2800" kern="1200">
          <a:solidFill>
            <a:schemeClr val="tx1"/>
          </a:solidFill>
          <a:latin typeface="+mj-lt"/>
          <a:ea typeface="+mn-ea"/>
          <a:cs typeface="+mn-cs"/>
        </a:defRPr>
      </a:lvl2pPr>
      <a:lvl3pPr marL="419100" indent="-20796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3pPr>
      <a:lvl4pPr marL="646113" indent="-223838"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4pPr>
      <a:lvl5pPr marL="841375" indent="-17621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548680"/>
            <a:ext cx="7452000" cy="831850"/>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p:cNvSpPr>
            <a:spLocks noGrp="1"/>
          </p:cNvSpPr>
          <p:nvPr>
            <p:ph type="body" idx="1"/>
          </p:nvPr>
        </p:nvSpPr>
        <p:spPr>
          <a:xfrm>
            <a:off x="720001" y="1821135"/>
            <a:ext cx="7958137" cy="4272163"/>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2102401" y="6397624"/>
            <a:ext cx="1115696" cy="144000"/>
          </a:xfrm>
          <a:prstGeom prst="rect">
            <a:avLst/>
          </a:prstGeom>
        </p:spPr>
        <p:txBody>
          <a:bodyPr vert="horz" lIns="0" tIns="0" rIns="0" bIns="0" rtlCol="0" anchor="t" anchorCtr="0"/>
          <a:lstStyle>
            <a:lvl1pPr algn="l">
              <a:defRPr sz="800">
                <a:solidFill>
                  <a:schemeClr val="tx2"/>
                </a:solidFill>
                <a:latin typeface="+mj-lt"/>
              </a:defRPr>
            </a:lvl1pPr>
          </a:lstStyle>
          <a:p>
            <a:r>
              <a:rPr lang="en-US">
                <a:solidFill>
                  <a:srgbClr val="414042"/>
                </a:solidFill>
              </a:rPr>
              <a:t>ICG Confidential</a:t>
            </a:r>
            <a:endParaRPr lang="en-GB" dirty="0">
              <a:solidFill>
                <a:srgbClr val="414042"/>
              </a:solidFill>
            </a:endParaRPr>
          </a:p>
        </p:txBody>
      </p:sp>
      <p:sp>
        <p:nvSpPr>
          <p:cNvPr id="5" name="Footer Placeholder 4"/>
          <p:cNvSpPr>
            <a:spLocks noGrp="1"/>
          </p:cNvSpPr>
          <p:nvPr>
            <p:ph type="ftr" sz="quarter" idx="3"/>
          </p:nvPr>
        </p:nvSpPr>
        <p:spPr>
          <a:xfrm>
            <a:off x="3420000" y="6386858"/>
            <a:ext cx="3909760" cy="144000"/>
          </a:xfrm>
          <a:prstGeom prst="rect">
            <a:avLst/>
          </a:prstGeom>
        </p:spPr>
        <p:txBody>
          <a:bodyPr vert="horz" lIns="0" tIns="0" rIns="0" bIns="0" rtlCol="0" anchor="t" anchorCtr="0"/>
          <a:lstStyle>
            <a:lvl1pPr algn="l">
              <a:defRPr sz="800">
                <a:solidFill>
                  <a:schemeClr val="tx2"/>
                </a:solidFill>
                <a:latin typeface="+mj-lt"/>
              </a:defRPr>
            </a:lvl1pPr>
          </a:lstStyle>
          <a:p>
            <a:r>
              <a:rPr lang="en-GB">
                <a:solidFill>
                  <a:srgbClr val="414042"/>
                </a:solidFill>
              </a:rPr>
              <a:t>Pensions 101</a:t>
            </a:r>
            <a:endParaRPr lang="en-GB" dirty="0">
              <a:solidFill>
                <a:srgbClr val="414042"/>
              </a:solidFill>
            </a:endParaRPr>
          </a:p>
        </p:txBody>
      </p:sp>
      <p:sp>
        <p:nvSpPr>
          <p:cNvPr id="6" name="Slide Number Placeholder 5"/>
          <p:cNvSpPr>
            <a:spLocks noGrp="1"/>
          </p:cNvSpPr>
          <p:nvPr>
            <p:ph type="sldNum" sz="quarter" idx="4"/>
          </p:nvPr>
        </p:nvSpPr>
        <p:spPr>
          <a:xfrm>
            <a:off x="7668344" y="6400800"/>
            <a:ext cx="1024806" cy="144000"/>
          </a:xfrm>
          <a:prstGeom prst="rect">
            <a:avLst/>
          </a:prstGeom>
        </p:spPr>
        <p:txBody>
          <a:bodyPr vert="horz" lIns="0" tIns="0" rIns="0" bIns="0" rtlCol="0" anchor="t" anchorCtr="0"/>
          <a:lstStyle>
            <a:lvl1pPr algn="l">
              <a:defRPr sz="800">
                <a:solidFill>
                  <a:schemeClr val="tx2"/>
                </a:solidFill>
                <a:latin typeface="+mj-lt"/>
              </a:defRPr>
            </a:lvl1pPr>
          </a:lstStyle>
          <a:p>
            <a:pPr algn="r"/>
            <a:r>
              <a:rPr lang="en-GB" dirty="0">
                <a:solidFill>
                  <a:srgbClr val="414042"/>
                </a:solidFill>
              </a:rPr>
              <a:t>Page </a:t>
            </a:r>
            <a:fld id="{B13B5175-59AA-4FF7-8920-C0EC6C0A998F}" type="slidenum">
              <a:rPr lang="en-GB" smtClean="0">
                <a:solidFill>
                  <a:srgbClr val="414042"/>
                </a:solidFill>
              </a:rPr>
              <a:pPr algn="r"/>
              <a:t>‹#›</a:t>
            </a:fld>
            <a:endParaRPr lang="en-GB" dirty="0">
              <a:solidFill>
                <a:srgbClr val="414042"/>
              </a:solidFill>
            </a:endParaRPr>
          </a:p>
        </p:txBody>
      </p:sp>
    </p:spTree>
    <p:extLst>
      <p:ext uri="{BB962C8B-B14F-4D97-AF65-F5344CB8AC3E}">
        <p14:creationId xmlns:p14="http://schemas.microsoft.com/office/powerpoint/2010/main" val="16632805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Lst>
  <p:hf hdr="0"/>
  <p:txStyles>
    <p:titleStyle>
      <a:lvl1pPr algn="l" defTabSz="914400" rtl="0" eaLnBrk="1" latinLnBrk="0" hangingPunct="1">
        <a:lnSpc>
          <a:spcPts val="3000"/>
        </a:lnSpc>
        <a:spcBef>
          <a:spcPct val="0"/>
        </a:spcBef>
        <a:buNone/>
        <a:defRPr sz="2600" b="1" kern="1200">
          <a:solidFill>
            <a:schemeClr val="tx1"/>
          </a:solidFill>
          <a:latin typeface="+mj-lt"/>
          <a:ea typeface="+mj-ea"/>
          <a:cs typeface="+mj-cs"/>
        </a:defRPr>
      </a:lvl1pPr>
    </p:titleStyle>
    <p:bodyStyle>
      <a:lvl1pPr marL="0" indent="0" algn="l" defTabSz="914400" rtl="0" eaLnBrk="1" latinLnBrk="0" hangingPunct="1">
        <a:lnSpc>
          <a:spcPts val="3000"/>
        </a:lnSpc>
        <a:spcBef>
          <a:spcPts val="0"/>
        </a:spcBef>
        <a:spcAft>
          <a:spcPts val="600"/>
        </a:spcAft>
        <a:buFont typeface="Arial" panose="020B0604020202020204" pitchFamily="34" charset="0"/>
        <a:buNone/>
        <a:defRPr sz="2800" kern="1200">
          <a:solidFill>
            <a:schemeClr val="tx1"/>
          </a:solidFill>
          <a:latin typeface="+mj-lt"/>
          <a:ea typeface="+mn-ea"/>
          <a:cs typeface="+mn-cs"/>
        </a:defRPr>
      </a:lvl1pPr>
      <a:lvl2pPr marL="195263" indent="-195263" algn="l" defTabSz="914400" rtl="0" eaLnBrk="1" latinLnBrk="0" hangingPunct="1">
        <a:lnSpc>
          <a:spcPts val="3000"/>
        </a:lnSpc>
        <a:spcBef>
          <a:spcPts val="0"/>
        </a:spcBef>
        <a:spcAft>
          <a:spcPts val="600"/>
        </a:spcAft>
        <a:buFont typeface="Arial" panose="020B0604020202020204" pitchFamily="34" charset="0"/>
        <a:buChar char="•"/>
        <a:defRPr sz="2800" kern="1200">
          <a:solidFill>
            <a:schemeClr val="tx1"/>
          </a:solidFill>
          <a:latin typeface="+mj-lt"/>
          <a:ea typeface="+mn-ea"/>
          <a:cs typeface="+mn-cs"/>
        </a:defRPr>
      </a:lvl2pPr>
      <a:lvl3pPr marL="419100" indent="-20796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3pPr>
      <a:lvl4pPr marL="646113" indent="-223838"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4pPr>
      <a:lvl5pPr marL="841375" indent="-17621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548680"/>
            <a:ext cx="7452000" cy="831850"/>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p:cNvSpPr>
            <a:spLocks noGrp="1"/>
          </p:cNvSpPr>
          <p:nvPr>
            <p:ph type="body" idx="1"/>
          </p:nvPr>
        </p:nvSpPr>
        <p:spPr>
          <a:xfrm>
            <a:off x="720001" y="1821135"/>
            <a:ext cx="7958137" cy="4272163"/>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2102401" y="6397624"/>
            <a:ext cx="1115696" cy="144000"/>
          </a:xfrm>
          <a:prstGeom prst="rect">
            <a:avLst/>
          </a:prstGeom>
        </p:spPr>
        <p:txBody>
          <a:bodyPr vert="horz" lIns="0" tIns="0" rIns="0" bIns="0" rtlCol="0" anchor="t" anchorCtr="0"/>
          <a:lstStyle>
            <a:lvl1pPr algn="l">
              <a:defRPr sz="800">
                <a:solidFill>
                  <a:schemeClr val="tx2"/>
                </a:solidFill>
                <a:latin typeface="+mj-lt"/>
              </a:defRPr>
            </a:lvl1pPr>
          </a:lstStyle>
          <a:p>
            <a:r>
              <a:rPr lang="en-US">
                <a:solidFill>
                  <a:srgbClr val="414042"/>
                </a:solidFill>
              </a:rPr>
              <a:t>ICG Confidential</a:t>
            </a:r>
            <a:endParaRPr lang="en-GB" dirty="0">
              <a:solidFill>
                <a:srgbClr val="414042"/>
              </a:solidFill>
            </a:endParaRPr>
          </a:p>
        </p:txBody>
      </p:sp>
      <p:sp>
        <p:nvSpPr>
          <p:cNvPr id="5" name="Footer Placeholder 4"/>
          <p:cNvSpPr>
            <a:spLocks noGrp="1"/>
          </p:cNvSpPr>
          <p:nvPr>
            <p:ph type="ftr" sz="quarter" idx="3"/>
          </p:nvPr>
        </p:nvSpPr>
        <p:spPr>
          <a:xfrm>
            <a:off x="3420000" y="6386858"/>
            <a:ext cx="3909760" cy="144000"/>
          </a:xfrm>
          <a:prstGeom prst="rect">
            <a:avLst/>
          </a:prstGeom>
        </p:spPr>
        <p:txBody>
          <a:bodyPr vert="horz" lIns="0" tIns="0" rIns="0" bIns="0" rtlCol="0" anchor="t" anchorCtr="0"/>
          <a:lstStyle>
            <a:lvl1pPr algn="l">
              <a:defRPr sz="800">
                <a:solidFill>
                  <a:schemeClr val="tx2"/>
                </a:solidFill>
                <a:latin typeface="+mj-lt"/>
              </a:defRPr>
            </a:lvl1pPr>
          </a:lstStyle>
          <a:p>
            <a:r>
              <a:rPr lang="en-GB">
                <a:solidFill>
                  <a:srgbClr val="414042"/>
                </a:solidFill>
              </a:rPr>
              <a:t>Pensions 101</a:t>
            </a:r>
            <a:endParaRPr lang="en-GB" dirty="0">
              <a:solidFill>
                <a:srgbClr val="414042"/>
              </a:solidFill>
            </a:endParaRPr>
          </a:p>
        </p:txBody>
      </p:sp>
      <p:sp>
        <p:nvSpPr>
          <p:cNvPr id="6" name="Slide Number Placeholder 5"/>
          <p:cNvSpPr>
            <a:spLocks noGrp="1"/>
          </p:cNvSpPr>
          <p:nvPr>
            <p:ph type="sldNum" sz="quarter" idx="4"/>
          </p:nvPr>
        </p:nvSpPr>
        <p:spPr>
          <a:xfrm>
            <a:off x="7668344" y="6400800"/>
            <a:ext cx="1024806" cy="144000"/>
          </a:xfrm>
          <a:prstGeom prst="rect">
            <a:avLst/>
          </a:prstGeom>
        </p:spPr>
        <p:txBody>
          <a:bodyPr vert="horz" lIns="0" tIns="0" rIns="0" bIns="0" rtlCol="0" anchor="t" anchorCtr="0"/>
          <a:lstStyle>
            <a:lvl1pPr algn="l">
              <a:defRPr sz="800">
                <a:solidFill>
                  <a:schemeClr val="tx2"/>
                </a:solidFill>
                <a:latin typeface="+mj-lt"/>
              </a:defRPr>
            </a:lvl1pPr>
          </a:lstStyle>
          <a:p>
            <a:pPr algn="r"/>
            <a:r>
              <a:rPr lang="en-GB" dirty="0">
                <a:solidFill>
                  <a:srgbClr val="414042"/>
                </a:solidFill>
              </a:rPr>
              <a:t>Page </a:t>
            </a:r>
            <a:fld id="{B13B5175-59AA-4FF7-8920-C0EC6C0A998F}" type="slidenum">
              <a:rPr lang="en-GB" smtClean="0">
                <a:solidFill>
                  <a:srgbClr val="414042"/>
                </a:solidFill>
              </a:rPr>
              <a:pPr algn="r"/>
              <a:t>‹#›</a:t>
            </a:fld>
            <a:endParaRPr lang="en-GB" dirty="0">
              <a:solidFill>
                <a:srgbClr val="414042"/>
              </a:solidFill>
            </a:endParaRPr>
          </a:p>
        </p:txBody>
      </p:sp>
    </p:spTree>
    <p:extLst>
      <p:ext uri="{BB962C8B-B14F-4D97-AF65-F5344CB8AC3E}">
        <p14:creationId xmlns:p14="http://schemas.microsoft.com/office/powerpoint/2010/main" val="4144306062"/>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Lst>
  <p:hf hdr="0"/>
  <p:txStyles>
    <p:titleStyle>
      <a:lvl1pPr algn="l" defTabSz="914400" rtl="0" eaLnBrk="1" latinLnBrk="0" hangingPunct="1">
        <a:lnSpc>
          <a:spcPts val="3000"/>
        </a:lnSpc>
        <a:spcBef>
          <a:spcPct val="0"/>
        </a:spcBef>
        <a:buNone/>
        <a:defRPr sz="2600" b="1" kern="1200">
          <a:solidFill>
            <a:schemeClr val="tx1"/>
          </a:solidFill>
          <a:latin typeface="+mj-lt"/>
          <a:ea typeface="+mj-ea"/>
          <a:cs typeface="+mj-cs"/>
        </a:defRPr>
      </a:lvl1pPr>
    </p:titleStyle>
    <p:bodyStyle>
      <a:lvl1pPr marL="0" indent="0" algn="l" defTabSz="914400" rtl="0" eaLnBrk="1" latinLnBrk="0" hangingPunct="1">
        <a:lnSpc>
          <a:spcPts val="3000"/>
        </a:lnSpc>
        <a:spcBef>
          <a:spcPts val="0"/>
        </a:spcBef>
        <a:spcAft>
          <a:spcPts val="600"/>
        </a:spcAft>
        <a:buFont typeface="Arial" panose="020B0604020202020204" pitchFamily="34" charset="0"/>
        <a:buNone/>
        <a:defRPr sz="2800" kern="1200">
          <a:solidFill>
            <a:schemeClr val="tx1"/>
          </a:solidFill>
          <a:latin typeface="+mj-lt"/>
          <a:ea typeface="+mn-ea"/>
          <a:cs typeface="+mn-cs"/>
        </a:defRPr>
      </a:lvl1pPr>
      <a:lvl2pPr marL="195263" indent="-195263" algn="l" defTabSz="914400" rtl="0" eaLnBrk="1" latinLnBrk="0" hangingPunct="1">
        <a:lnSpc>
          <a:spcPts val="3000"/>
        </a:lnSpc>
        <a:spcBef>
          <a:spcPts val="0"/>
        </a:spcBef>
        <a:spcAft>
          <a:spcPts val="600"/>
        </a:spcAft>
        <a:buFont typeface="Arial" panose="020B0604020202020204" pitchFamily="34" charset="0"/>
        <a:buChar char="•"/>
        <a:defRPr sz="2800" kern="1200">
          <a:solidFill>
            <a:schemeClr val="tx1"/>
          </a:solidFill>
          <a:latin typeface="+mj-lt"/>
          <a:ea typeface="+mn-ea"/>
          <a:cs typeface="+mn-cs"/>
        </a:defRPr>
      </a:lvl2pPr>
      <a:lvl3pPr marL="419100" indent="-20796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3pPr>
      <a:lvl4pPr marL="646113" indent="-223838"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4pPr>
      <a:lvl5pPr marL="841375" indent="-17621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548680"/>
            <a:ext cx="7452000" cy="831850"/>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p:cNvSpPr>
            <a:spLocks noGrp="1"/>
          </p:cNvSpPr>
          <p:nvPr>
            <p:ph type="body" idx="1"/>
          </p:nvPr>
        </p:nvSpPr>
        <p:spPr>
          <a:xfrm>
            <a:off x="720001" y="1821135"/>
            <a:ext cx="7958137" cy="4272163"/>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2102401" y="6397624"/>
            <a:ext cx="1115696" cy="144000"/>
          </a:xfrm>
          <a:prstGeom prst="rect">
            <a:avLst/>
          </a:prstGeom>
        </p:spPr>
        <p:txBody>
          <a:bodyPr vert="horz" lIns="0" tIns="0" rIns="0" bIns="0" rtlCol="0" anchor="t" anchorCtr="0"/>
          <a:lstStyle>
            <a:lvl1pPr algn="l">
              <a:defRPr sz="800">
                <a:solidFill>
                  <a:schemeClr val="tx2"/>
                </a:solidFill>
                <a:latin typeface="+mj-lt"/>
              </a:defRPr>
            </a:lvl1pPr>
          </a:lstStyle>
          <a:p>
            <a:r>
              <a:rPr lang="en-US">
                <a:solidFill>
                  <a:srgbClr val="414042"/>
                </a:solidFill>
              </a:rPr>
              <a:t>ICG Confidential</a:t>
            </a:r>
            <a:endParaRPr lang="en-GB" dirty="0">
              <a:solidFill>
                <a:srgbClr val="414042"/>
              </a:solidFill>
            </a:endParaRPr>
          </a:p>
        </p:txBody>
      </p:sp>
      <p:sp>
        <p:nvSpPr>
          <p:cNvPr id="5" name="Footer Placeholder 4"/>
          <p:cNvSpPr>
            <a:spLocks noGrp="1"/>
          </p:cNvSpPr>
          <p:nvPr>
            <p:ph type="ftr" sz="quarter" idx="3"/>
          </p:nvPr>
        </p:nvSpPr>
        <p:spPr>
          <a:xfrm>
            <a:off x="3420000" y="6386858"/>
            <a:ext cx="3909760" cy="144000"/>
          </a:xfrm>
          <a:prstGeom prst="rect">
            <a:avLst/>
          </a:prstGeom>
        </p:spPr>
        <p:txBody>
          <a:bodyPr vert="horz" lIns="0" tIns="0" rIns="0" bIns="0" rtlCol="0" anchor="t" anchorCtr="0"/>
          <a:lstStyle>
            <a:lvl1pPr algn="l">
              <a:defRPr sz="800">
                <a:solidFill>
                  <a:schemeClr val="tx2"/>
                </a:solidFill>
                <a:latin typeface="+mj-lt"/>
              </a:defRPr>
            </a:lvl1pPr>
          </a:lstStyle>
          <a:p>
            <a:r>
              <a:rPr lang="en-GB">
                <a:solidFill>
                  <a:srgbClr val="414042"/>
                </a:solidFill>
              </a:rPr>
              <a:t>Pensions 101</a:t>
            </a:r>
            <a:endParaRPr lang="en-GB" dirty="0">
              <a:solidFill>
                <a:srgbClr val="414042"/>
              </a:solidFill>
            </a:endParaRPr>
          </a:p>
        </p:txBody>
      </p:sp>
      <p:sp>
        <p:nvSpPr>
          <p:cNvPr id="6" name="Slide Number Placeholder 5"/>
          <p:cNvSpPr>
            <a:spLocks noGrp="1"/>
          </p:cNvSpPr>
          <p:nvPr>
            <p:ph type="sldNum" sz="quarter" idx="4"/>
          </p:nvPr>
        </p:nvSpPr>
        <p:spPr>
          <a:xfrm>
            <a:off x="7668344" y="6400800"/>
            <a:ext cx="1024806" cy="144000"/>
          </a:xfrm>
          <a:prstGeom prst="rect">
            <a:avLst/>
          </a:prstGeom>
        </p:spPr>
        <p:txBody>
          <a:bodyPr vert="horz" lIns="0" tIns="0" rIns="0" bIns="0" rtlCol="0" anchor="t" anchorCtr="0"/>
          <a:lstStyle>
            <a:lvl1pPr algn="l">
              <a:defRPr sz="800">
                <a:solidFill>
                  <a:schemeClr val="tx2"/>
                </a:solidFill>
                <a:latin typeface="+mj-lt"/>
              </a:defRPr>
            </a:lvl1pPr>
          </a:lstStyle>
          <a:p>
            <a:pPr algn="r"/>
            <a:r>
              <a:rPr lang="en-GB" dirty="0">
                <a:solidFill>
                  <a:srgbClr val="414042"/>
                </a:solidFill>
              </a:rPr>
              <a:t>Page </a:t>
            </a:r>
            <a:fld id="{B13B5175-59AA-4FF7-8920-C0EC6C0A998F}" type="slidenum">
              <a:rPr lang="en-GB" smtClean="0">
                <a:solidFill>
                  <a:srgbClr val="414042"/>
                </a:solidFill>
              </a:rPr>
              <a:pPr algn="r"/>
              <a:t>‹#›</a:t>
            </a:fld>
            <a:endParaRPr lang="en-GB" dirty="0">
              <a:solidFill>
                <a:srgbClr val="414042"/>
              </a:solidFill>
            </a:endParaRPr>
          </a:p>
        </p:txBody>
      </p:sp>
    </p:spTree>
    <p:extLst>
      <p:ext uri="{BB962C8B-B14F-4D97-AF65-F5344CB8AC3E}">
        <p14:creationId xmlns:p14="http://schemas.microsoft.com/office/powerpoint/2010/main" val="1177589036"/>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Lst>
  <p:hf hdr="0"/>
  <p:txStyles>
    <p:titleStyle>
      <a:lvl1pPr algn="l" defTabSz="914400" rtl="0" eaLnBrk="1" latinLnBrk="0" hangingPunct="1">
        <a:lnSpc>
          <a:spcPts val="3000"/>
        </a:lnSpc>
        <a:spcBef>
          <a:spcPct val="0"/>
        </a:spcBef>
        <a:buNone/>
        <a:defRPr sz="2600" b="1" kern="1200">
          <a:solidFill>
            <a:schemeClr val="tx1"/>
          </a:solidFill>
          <a:latin typeface="+mj-lt"/>
          <a:ea typeface="+mj-ea"/>
          <a:cs typeface="+mj-cs"/>
        </a:defRPr>
      </a:lvl1pPr>
    </p:titleStyle>
    <p:bodyStyle>
      <a:lvl1pPr marL="0" indent="0" algn="l" defTabSz="914400" rtl="0" eaLnBrk="1" latinLnBrk="0" hangingPunct="1">
        <a:lnSpc>
          <a:spcPts val="3000"/>
        </a:lnSpc>
        <a:spcBef>
          <a:spcPts val="0"/>
        </a:spcBef>
        <a:spcAft>
          <a:spcPts val="600"/>
        </a:spcAft>
        <a:buFont typeface="Arial" panose="020B0604020202020204" pitchFamily="34" charset="0"/>
        <a:buNone/>
        <a:defRPr sz="2800" kern="1200">
          <a:solidFill>
            <a:schemeClr val="tx1"/>
          </a:solidFill>
          <a:latin typeface="+mj-lt"/>
          <a:ea typeface="+mn-ea"/>
          <a:cs typeface="+mn-cs"/>
        </a:defRPr>
      </a:lvl1pPr>
      <a:lvl2pPr marL="195263" indent="-195263" algn="l" defTabSz="914400" rtl="0" eaLnBrk="1" latinLnBrk="0" hangingPunct="1">
        <a:lnSpc>
          <a:spcPts val="3000"/>
        </a:lnSpc>
        <a:spcBef>
          <a:spcPts val="0"/>
        </a:spcBef>
        <a:spcAft>
          <a:spcPts val="600"/>
        </a:spcAft>
        <a:buFont typeface="Arial" panose="020B0604020202020204" pitchFamily="34" charset="0"/>
        <a:buChar char="•"/>
        <a:defRPr sz="2800" kern="1200">
          <a:solidFill>
            <a:schemeClr val="tx1"/>
          </a:solidFill>
          <a:latin typeface="+mj-lt"/>
          <a:ea typeface="+mn-ea"/>
          <a:cs typeface="+mn-cs"/>
        </a:defRPr>
      </a:lvl2pPr>
      <a:lvl3pPr marL="419100" indent="-20796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3pPr>
      <a:lvl4pPr marL="646113" indent="-223838"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4pPr>
      <a:lvl5pPr marL="841375" indent="-17621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548680"/>
            <a:ext cx="7452000" cy="831850"/>
          </a:xfrm>
          <a:prstGeom prst="rect">
            <a:avLst/>
          </a:prstGeom>
        </p:spPr>
        <p:txBody>
          <a:bodyPr vert="horz" lIns="0" tIns="0" rIns="0" bIns="0" rtlCol="0" anchor="t" anchorCtr="0">
            <a:normAutofit/>
          </a:bodyPr>
          <a:lstStyle/>
          <a:p>
            <a:r>
              <a:rPr lang="en-US"/>
              <a:t>Click to edit Master title style</a:t>
            </a:r>
            <a:endParaRPr lang="en-GB" dirty="0"/>
          </a:p>
        </p:txBody>
      </p:sp>
      <p:sp>
        <p:nvSpPr>
          <p:cNvPr id="3" name="Text Placeholder 2"/>
          <p:cNvSpPr>
            <a:spLocks noGrp="1"/>
          </p:cNvSpPr>
          <p:nvPr>
            <p:ph type="body" idx="1"/>
          </p:nvPr>
        </p:nvSpPr>
        <p:spPr>
          <a:xfrm>
            <a:off x="720001" y="1821135"/>
            <a:ext cx="7958137" cy="4272163"/>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2102401" y="6397624"/>
            <a:ext cx="1115696" cy="144000"/>
          </a:xfrm>
          <a:prstGeom prst="rect">
            <a:avLst/>
          </a:prstGeom>
        </p:spPr>
        <p:txBody>
          <a:bodyPr vert="horz" lIns="0" tIns="0" rIns="0" bIns="0" rtlCol="0" anchor="t" anchorCtr="0"/>
          <a:lstStyle>
            <a:lvl1pPr algn="l">
              <a:defRPr sz="800">
                <a:solidFill>
                  <a:schemeClr val="tx2"/>
                </a:solidFill>
                <a:latin typeface="+mj-lt"/>
              </a:defRPr>
            </a:lvl1pPr>
          </a:lstStyle>
          <a:p>
            <a:r>
              <a:rPr lang="en-US">
                <a:solidFill>
                  <a:srgbClr val="414042"/>
                </a:solidFill>
              </a:rPr>
              <a:t>ICG Confidential</a:t>
            </a:r>
            <a:endParaRPr lang="en-GB" dirty="0">
              <a:solidFill>
                <a:srgbClr val="414042"/>
              </a:solidFill>
            </a:endParaRPr>
          </a:p>
        </p:txBody>
      </p:sp>
      <p:sp>
        <p:nvSpPr>
          <p:cNvPr id="5" name="Footer Placeholder 4"/>
          <p:cNvSpPr>
            <a:spLocks noGrp="1"/>
          </p:cNvSpPr>
          <p:nvPr>
            <p:ph type="ftr" sz="quarter" idx="3"/>
          </p:nvPr>
        </p:nvSpPr>
        <p:spPr>
          <a:xfrm>
            <a:off x="3420000" y="6386858"/>
            <a:ext cx="3909760" cy="144000"/>
          </a:xfrm>
          <a:prstGeom prst="rect">
            <a:avLst/>
          </a:prstGeom>
        </p:spPr>
        <p:txBody>
          <a:bodyPr vert="horz" lIns="0" tIns="0" rIns="0" bIns="0" rtlCol="0" anchor="t" anchorCtr="0"/>
          <a:lstStyle>
            <a:lvl1pPr algn="l">
              <a:defRPr sz="800">
                <a:solidFill>
                  <a:schemeClr val="tx2"/>
                </a:solidFill>
                <a:latin typeface="+mj-lt"/>
              </a:defRPr>
            </a:lvl1pPr>
          </a:lstStyle>
          <a:p>
            <a:r>
              <a:rPr lang="en-GB">
                <a:solidFill>
                  <a:srgbClr val="414042"/>
                </a:solidFill>
              </a:rPr>
              <a:t>Pensions 101</a:t>
            </a:r>
            <a:endParaRPr lang="en-GB" dirty="0">
              <a:solidFill>
                <a:srgbClr val="414042"/>
              </a:solidFill>
            </a:endParaRPr>
          </a:p>
        </p:txBody>
      </p:sp>
      <p:sp>
        <p:nvSpPr>
          <p:cNvPr id="6" name="Slide Number Placeholder 5"/>
          <p:cNvSpPr>
            <a:spLocks noGrp="1"/>
          </p:cNvSpPr>
          <p:nvPr>
            <p:ph type="sldNum" sz="quarter" idx="4"/>
          </p:nvPr>
        </p:nvSpPr>
        <p:spPr>
          <a:xfrm>
            <a:off x="7668344" y="6400800"/>
            <a:ext cx="1024806" cy="144000"/>
          </a:xfrm>
          <a:prstGeom prst="rect">
            <a:avLst/>
          </a:prstGeom>
        </p:spPr>
        <p:txBody>
          <a:bodyPr vert="horz" lIns="0" tIns="0" rIns="0" bIns="0" rtlCol="0" anchor="t" anchorCtr="0"/>
          <a:lstStyle>
            <a:lvl1pPr algn="l">
              <a:defRPr sz="800">
                <a:solidFill>
                  <a:schemeClr val="tx2"/>
                </a:solidFill>
                <a:latin typeface="+mj-lt"/>
              </a:defRPr>
            </a:lvl1pPr>
          </a:lstStyle>
          <a:p>
            <a:pPr algn="r"/>
            <a:r>
              <a:rPr lang="en-GB" dirty="0">
                <a:solidFill>
                  <a:srgbClr val="414042"/>
                </a:solidFill>
              </a:rPr>
              <a:t>Page </a:t>
            </a:r>
            <a:fld id="{B13B5175-59AA-4FF7-8920-C0EC6C0A998F}" type="slidenum">
              <a:rPr lang="en-GB" smtClean="0">
                <a:solidFill>
                  <a:srgbClr val="414042"/>
                </a:solidFill>
              </a:rPr>
              <a:pPr algn="r"/>
              <a:t>‹#›</a:t>
            </a:fld>
            <a:endParaRPr lang="en-GB" dirty="0">
              <a:solidFill>
                <a:srgbClr val="414042"/>
              </a:solidFill>
            </a:endParaRPr>
          </a:p>
        </p:txBody>
      </p:sp>
    </p:spTree>
    <p:extLst>
      <p:ext uri="{BB962C8B-B14F-4D97-AF65-F5344CB8AC3E}">
        <p14:creationId xmlns:p14="http://schemas.microsoft.com/office/powerpoint/2010/main" val="1127583677"/>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Lst>
  <p:hf hdr="0"/>
  <p:txStyles>
    <p:titleStyle>
      <a:lvl1pPr algn="l" defTabSz="914400" rtl="0" eaLnBrk="1" latinLnBrk="0" hangingPunct="1">
        <a:lnSpc>
          <a:spcPts val="3000"/>
        </a:lnSpc>
        <a:spcBef>
          <a:spcPct val="0"/>
        </a:spcBef>
        <a:buNone/>
        <a:defRPr sz="2600" b="1" kern="1200">
          <a:solidFill>
            <a:schemeClr val="tx1"/>
          </a:solidFill>
          <a:latin typeface="+mj-lt"/>
          <a:ea typeface="+mj-ea"/>
          <a:cs typeface="+mj-cs"/>
        </a:defRPr>
      </a:lvl1pPr>
    </p:titleStyle>
    <p:bodyStyle>
      <a:lvl1pPr marL="0" indent="0" algn="l" defTabSz="914400" rtl="0" eaLnBrk="1" latinLnBrk="0" hangingPunct="1">
        <a:lnSpc>
          <a:spcPts val="3000"/>
        </a:lnSpc>
        <a:spcBef>
          <a:spcPts val="0"/>
        </a:spcBef>
        <a:spcAft>
          <a:spcPts val="600"/>
        </a:spcAft>
        <a:buFont typeface="Arial" panose="020B0604020202020204" pitchFamily="34" charset="0"/>
        <a:buNone/>
        <a:defRPr sz="2800" kern="1200">
          <a:solidFill>
            <a:schemeClr val="tx1"/>
          </a:solidFill>
          <a:latin typeface="+mj-lt"/>
          <a:ea typeface="+mn-ea"/>
          <a:cs typeface="+mn-cs"/>
        </a:defRPr>
      </a:lvl1pPr>
      <a:lvl2pPr marL="195263" indent="-195263" algn="l" defTabSz="914400" rtl="0" eaLnBrk="1" latinLnBrk="0" hangingPunct="1">
        <a:lnSpc>
          <a:spcPts val="3000"/>
        </a:lnSpc>
        <a:spcBef>
          <a:spcPts val="0"/>
        </a:spcBef>
        <a:spcAft>
          <a:spcPts val="600"/>
        </a:spcAft>
        <a:buFont typeface="Arial" panose="020B0604020202020204" pitchFamily="34" charset="0"/>
        <a:buChar char="•"/>
        <a:defRPr sz="2800" kern="1200">
          <a:solidFill>
            <a:schemeClr val="tx1"/>
          </a:solidFill>
          <a:latin typeface="+mj-lt"/>
          <a:ea typeface="+mn-ea"/>
          <a:cs typeface="+mn-cs"/>
        </a:defRPr>
      </a:lvl2pPr>
      <a:lvl3pPr marL="419100" indent="-20796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3pPr>
      <a:lvl4pPr marL="646113" indent="-223838"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4pPr>
      <a:lvl5pPr marL="841375" indent="-17621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8400" y="2185202"/>
            <a:ext cx="6306000" cy="1690113"/>
          </a:xfrm>
        </p:spPr>
        <p:txBody>
          <a:bodyPr>
            <a:noAutofit/>
          </a:bodyPr>
          <a:lstStyle/>
          <a:p>
            <a:r>
              <a:rPr lang="en-GB" sz="3200" dirty="0"/>
              <a:t>Pensions 101</a:t>
            </a:r>
            <a:br>
              <a:rPr lang="en-GB" sz="2400" dirty="0"/>
            </a:br>
            <a:r>
              <a:rPr lang="en-GB" sz="2400" dirty="0"/>
              <a:t>A basic explanation of pensions, and how they work</a:t>
            </a:r>
            <a:br>
              <a:rPr lang="en-GB" sz="2400" dirty="0"/>
            </a:br>
            <a:br>
              <a:rPr lang="en-GB" sz="2400" dirty="0"/>
            </a:br>
            <a:endParaRPr lang="en-GB" sz="2400" dirty="0"/>
          </a:p>
        </p:txBody>
      </p:sp>
      <p:sp>
        <p:nvSpPr>
          <p:cNvPr id="7" name="Text Placeholder 6"/>
          <p:cNvSpPr>
            <a:spLocks noGrp="1"/>
          </p:cNvSpPr>
          <p:nvPr>
            <p:ph type="body" sz="quarter" idx="13"/>
          </p:nvPr>
        </p:nvSpPr>
        <p:spPr/>
        <p:txBody>
          <a:bodyPr/>
          <a:lstStyle/>
          <a:p>
            <a:r>
              <a:rPr lang="en-GB" dirty="0"/>
              <a:t>ICG members only</a:t>
            </a:r>
          </a:p>
          <a:p>
            <a:r>
              <a:rPr lang="en-GB" dirty="0"/>
              <a:t>September 2022</a:t>
            </a:r>
          </a:p>
        </p:txBody>
      </p:sp>
      <p:sp>
        <p:nvSpPr>
          <p:cNvPr id="8" name="Text Placeholder 7"/>
          <p:cNvSpPr>
            <a:spLocks noGrp="1"/>
          </p:cNvSpPr>
          <p:nvPr>
            <p:ph type="body" sz="quarter" idx="14"/>
          </p:nvPr>
        </p:nvSpPr>
        <p:spPr/>
        <p:txBody>
          <a:bodyPr/>
          <a:lstStyle/>
          <a:p>
            <a:r>
              <a:rPr lang="en-GB" dirty="0"/>
              <a:t>INTERNAL USE ONLY</a:t>
            </a:r>
          </a:p>
        </p:txBody>
      </p:sp>
      <p:sp>
        <p:nvSpPr>
          <p:cNvPr id="3" name="Rectangle 2">
            <a:extLst>
              <a:ext uri="{FF2B5EF4-FFF2-40B4-BE49-F238E27FC236}">
                <a16:creationId xmlns:a16="http://schemas.microsoft.com/office/drawing/2014/main" id="{959D54BA-D8B9-48F4-822B-BDA498B0B085}"/>
              </a:ext>
            </a:extLst>
          </p:cNvPr>
          <p:cNvSpPr/>
          <p:nvPr/>
        </p:nvSpPr>
        <p:spPr>
          <a:xfrm>
            <a:off x="4450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4" name="Rectangle 3">
            <a:extLst>
              <a:ext uri="{FF2B5EF4-FFF2-40B4-BE49-F238E27FC236}">
                <a16:creationId xmlns:a16="http://schemas.microsoft.com/office/drawing/2014/main" id="{D8F2CCDE-FB43-4964-B0DE-6158AC609FE2}"/>
              </a:ext>
            </a:extLst>
          </p:cNvPr>
          <p:cNvSpPr/>
          <p:nvPr/>
        </p:nvSpPr>
        <p:spPr>
          <a:xfrm>
            <a:off x="4450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Tree>
    <p:extLst>
      <p:ext uri="{BB962C8B-B14F-4D97-AF65-F5344CB8AC3E}">
        <p14:creationId xmlns:p14="http://schemas.microsoft.com/office/powerpoint/2010/main" val="3129861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pPr>
              <a:defRPr/>
            </a:pPr>
            <a:r>
              <a:rPr lang="en-US">
                <a:solidFill>
                  <a:srgbClr val="414042"/>
                </a:solidFill>
                <a:latin typeface="Arial"/>
                <a:cs typeface="Arial"/>
              </a:rPr>
              <a:t>ICG Confidential</a:t>
            </a:r>
            <a:endParaRPr lang="en-GB" dirty="0">
              <a:solidFill>
                <a:srgbClr val="414042"/>
              </a:solidFill>
              <a:latin typeface="Arial"/>
              <a:cs typeface="Arial"/>
            </a:endParaRPr>
          </a:p>
        </p:txBody>
      </p:sp>
      <p:sp>
        <p:nvSpPr>
          <p:cNvPr id="9" name="Footer Placeholder 8"/>
          <p:cNvSpPr>
            <a:spLocks noGrp="1"/>
          </p:cNvSpPr>
          <p:nvPr>
            <p:ph type="ftr" sz="quarter" idx="11"/>
          </p:nvPr>
        </p:nvSpPr>
        <p:spPr/>
        <p:txBody>
          <a:bodyPr/>
          <a:lstStyle/>
          <a:p>
            <a:pPr>
              <a:defRPr/>
            </a:pPr>
            <a:r>
              <a:rPr lang="en-GB">
                <a:solidFill>
                  <a:srgbClr val="414042"/>
                </a:solidFill>
                <a:latin typeface="Arial"/>
                <a:cs typeface="Arial"/>
              </a:rPr>
              <a:t>Pensions 101</a:t>
            </a:r>
            <a:endParaRPr lang="en-GB" dirty="0">
              <a:solidFill>
                <a:srgbClr val="414042"/>
              </a:solidFill>
              <a:latin typeface="Arial"/>
              <a:cs typeface="Arial"/>
            </a:endParaRPr>
          </a:p>
        </p:txBody>
      </p:sp>
      <p:sp>
        <p:nvSpPr>
          <p:cNvPr id="10" name="Slide Number Placeholder 9"/>
          <p:cNvSpPr>
            <a:spLocks noGrp="1"/>
          </p:cNvSpPr>
          <p:nvPr>
            <p:ph type="sldNum" sz="quarter" idx="12"/>
          </p:nvPr>
        </p:nvSpPr>
        <p:spPr/>
        <p:txBody>
          <a:bodyPr/>
          <a:lstStyle/>
          <a:p>
            <a:pPr>
              <a:defRPr/>
            </a:pPr>
            <a:r>
              <a:rPr lang="en-GB" dirty="0">
                <a:solidFill>
                  <a:srgbClr val="414042"/>
                </a:solidFill>
                <a:latin typeface="Arial"/>
                <a:cs typeface="Arial"/>
              </a:rPr>
              <a:t>Page </a:t>
            </a:r>
            <a:fld id="{B13B5175-59AA-4FF7-8920-C0EC6C0A998F}" type="slidenum">
              <a:rPr lang="en-GB">
                <a:solidFill>
                  <a:srgbClr val="414042"/>
                </a:solidFill>
                <a:latin typeface="Arial"/>
                <a:cs typeface="Arial"/>
              </a:rPr>
              <a:pPr>
                <a:defRPr/>
              </a:pPr>
              <a:t>10</a:t>
            </a:fld>
            <a:endParaRPr lang="en-GB" dirty="0">
              <a:solidFill>
                <a:srgbClr val="414042"/>
              </a:solidFill>
              <a:latin typeface="Arial"/>
              <a:cs typeface="Arial"/>
            </a:endParaRPr>
          </a:p>
        </p:txBody>
      </p:sp>
      <p:sp>
        <p:nvSpPr>
          <p:cNvPr id="19" name="Content Placeholder 6"/>
          <p:cNvSpPr txBox="1">
            <a:spLocks/>
          </p:cNvSpPr>
          <p:nvPr/>
        </p:nvSpPr>
        <p:spPr>
          <a:xfrm>
            <a:off x="5076056" y="5702782"/>
            <a:ext cx="3456384" cy="1368152"/>
          </a:xfrm>
          <a:prstGeom prst="rect">
            <a:avLst/>
          </a:prstGeom>
        </p:spPr>
        <p:txBody>
          <a:bodyPr vert="horz" lIns="0" tIns="0" rIns="0" bIns="0" rtlCol="0" anchor="t" anchorCtr="0">
            <a:noAutofit/>
          </a:bodyPr>
          <a:lstStyle>
            <a:lvl1pPr marL="0" indent="0" algn="l" defTabSz="914400" rtl="0" eaLnBrk="1" latinLnBrk="0" hangingPunct="1">
              <a:lnSpc>
                <a:spcPts val="3000"/>
              </a:lnSpc>
              <a:spcBef>
                <a:spcPts val="0"/>
              </a:spcBef>
              <a:spcAft>
                <a:spcPts val="600"/>
              </a:spcAft>
              <a:buFont typeface="Arial" panose="020B0604020202020204" pitchFamily="34" charset="0"/>
              <a:buNone/>
              <a:defRPr sz="2800" kern="1200">
                <a:solidFill>
                  <a:schemeClr val="tx1"/>
                </a:solidFill>
                <a:latin typeface="+mj-lt"/>
                <a:ea typeface="+mn-ea"/>
                <a:cs typeface="+mn-cs"/>
              </a:defRPr>
            </a:lvl1pPr>
            <a:lvl2pPr marL="195263" indent="-195263" algn="l" defTabSz="914400" rtl="0" eaLnBrk="1" latinLnBrk="0" hangingPunct="1">
              <a:lnSpc>
                <a:spcPts val="3000"/>
              </a:lnSpc>
              <a:spcBef>
                <a:spcPts val="1200"/>
              </a:spcBef>
              <a:spcAft>
                <a:spcPts val="600"/>
              </a:spcAft>
              <a:buFont typeface="Arial" panose="020B0604020202020204" pitchFamily="34" charset="0"/>
              <a:buChar char="•"/>
              <a:defRPr sz="2800" kern="1200">
                <a:solidFill>
                  <a:schemeClr val="tx1"/>
                </a:solidFill>
                <a:latin typeface="+mj-lt"/>
                <a:ea typeface="+mn-ea"/>
                <a:cs typeface="+mn-cs"/>
              </a:defRPr>
            </a:lvl2pPr>
            <a:lvl3pPr marL="419100" indent="-20796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3pPr>
            <a:lvl4pPr marL="646113" indent="-223838"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4pPr>
            <a:lvl5pPr marL="841375" indent="-17621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nSpc>
                <a:spcPts val="1800"/>
              </a:lnSpc>
              <a:spcBef>
                <a:spcPts val="0"/>
              </a:spcBef>
              <a:buNone/>
              <a:defRPr/>
            </a:pPr>
            <a:endParaRPr lang="en-GB" sz="1200" dirty="0">
              <a:solidFill>
                <a:prstClr val="black"/>
              </a:solidFill>
              <a:latin typeface="Arial"/>
              <a:cs typeface="Arial"/>
            </a:endParaRPr>
          </a:p>
        </p:txBody>
      </p:sp>
      <p:sp>
        <p:nvSpPr>
          <p:cNvPr id="15" name="Text Placeholder 1">
            <a:extLst>
              <a:ext uri="{FF2B5EF4-FFF2-40B4-BE49-F238E27FC236}">
                <a16:creationId xmlns:a16="http://schemas.microsoft.com/office/drawing/2014/main" id="{802A8FC7-DCE2-4676-9F07-9BA6A9C487C3}"/>
              </a:ext>
            </a:extLst>
          </p:cNvPr>
          <p:cNvSpPr txBox="1">
            <a:spLocks/>
          </p:cNvSpPr>
          <p:nvPr/>
        </p:nvSpPr>
        <p:spPr>
          <a:xfrm>
            <a:off x="729808" y="3619691"/>
            <a:ext cx="3099769" cy="308467"/>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p:txBody>
      </p:sp>
      <p:sp>
        <p:nvSpPr>
          <p:cNvPr id="11" name="Text Placeholder 1">
            <a:extLst>
              <a:ext uri="{FF2B5EF4-FFF2-40B4-BE49-F238E27FC236}">
                <a16:creationId xmlns:a16="http://schemas.microsoft.com/office/drawing/2014/main" id="{F2A4E6FC-2046-4708-B238-0E3002908304}"/>
              </a:ext>
            </a:extLst>
          </p:cNvPr>
          <p:cNvSpPr txBox="1">
            <a:spLocks/>
          </p:cNvSpPr>
          <p:nvPr/>
        </p:nvSpPr>
        <p:spPr>
          <a:xfrm>
            <a:off x="3772565" y="5065905"/>
            <a:ext cx="3099769" cy="193605"/>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p:txBody>
      </p:sp>
      <p:sp>
        <p:nvSpPr>
          <p:cNvPr id="20" name="Text Placeholder 1">
            <a:extLst>
              <a:ext uri="{FF2B5EF4-FFF2-40B4-BE49-F238E27FC236}">
                <a16:creationId xmlns:a16="http://schemas.microsoft.com/office/drawing/2014/main" id="{A70E9A0C-0C3E-481E-9F82-43CC8A3BB693}"/>
              </a:ext>
            </a:extLst>
          </p:cNvPr>
          <p:cNvSpPr txBox="1">
            <a:spLocks/>
          </p:cNvSpPr>
          <p:nvPr/>
        </p:nvSpPr>
        <p:spPr>
          <a:xfrm>
            <a:off x="372875" y="1466768"/>
            <a:ext cx="8320275" cy="2678512"/>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latin typeface="+mn-lt"/>
            </a:endParaRPr>
          </a:p>
        </p:txBody>
      </p:sp>
      <p:sp>
        <p:nvSpPr>
          <p:cNvPr id="29" name="Text Placeholder 1">
            <a:extLst>
              <a:ext uri="{FF2B5EF4-FFF2-40B4-BE49-F238E27FC236}">
                <a16:creationId xmlns:a16="http://schemas.microsoft.com/office/drawing/2014/main" id="{9FB0D317-FB5C-4205-853B-D0C58F28F8AD}"/>
              </a:ext>
            </a:extLst>
          </p:cNvPr>
          <p:cNvSpPr txBox="1">
            <a:spLocks/>
          </p:cNvSpPr>
          <p:nvPr/>
        </p:nvSpPr>
        <p:spPr>
          <a:xfrm>
            <a:off x="729808" y="2991760"/>
            <a:ext cx="3099769" cy="271863"/>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p:txBody>
      </p:sp>
      <p:sp>
        <p:nvSpPr>
          <p:cNvPr id="21" name="Content Placeholder 6">
            <a:extLst>
              <a:ext uri="{FF2B5EF4-FFF2-40B4-BE49-F238E27FC236}">
                <a16:creationId xmlns:a16="http://schemas.microsoft.com/office/drawing/2014/main" id="{3C748409-9BC0-4038-97C4-E415E0C732FE}"/>
              </a:ext>
            </a:extLst>
          </p:cNvPr>
          <p:cNvSpPr txBox="1">
            <a:spLocks/>
          </p:cNvSpPr>
          <p:nvPr/>
        </p:nvSpPr>
        <p:spPr>
          <a:xfrm>
            <a:off x="459216" y="335226"/>
            <a:ext cx="7721533" cy="905340"/>
          </a:xfrm>
          <a:prstGeom prst="rect">
            <a:avLst/>
          </a:prstGeom>
        </p:spPr>
        <p:txBody>
          <a:bodyPr vert="horz" lIns="0" tIns="0" rIns="0" bIns="0" rtlCol="0" anchor="t" anchorCtr="0">
            <a:normAutofit/>
          </a:bodyPr>
          <a:lstStyle>
            <a:defPPr>
              <a:defRPr lang="en-US"/>
            </a:defPPr>
            <a:lvl1pPr>
              <a:lnSpc>
                <a:spcPts val="3000"/>
              </a:lnSpc>
              <a:spcBef>
                <a:spcPct val="0"/>
              </a:spcBef>
              <a:buNone/>
              <a:defRPr sz="2600" b="1">
                <a:latin typeface="+mj-lt"/>
                <a:ea typeface="+mj-ea"/>
                <a:cs typeface="+mj-cs"/>
              </a:defRPr>
            </a:lvl1pPr>
            <a:lvl2pPr marL="195263" indent="-195263">
              <a:lnSpc>
                <a:spcPts val="3000"/>
              </a:lnSpc>
              <a:spcBef>
                <a:spcPts val="0"/>
              </a:spcBef>
              <a:spcAft>
                <a:spcPts val="600"/>
              </a:spcAft>
              <a:buFont typeface="Arial" panose="020B0604020202020204" pitchFamily="34" charset="0"/>
              <a:buChar char="•"/>
              <a:defRPr sz="2800">
                <a:latin typeface="+mj-lt"/>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lvl="1" indent="0">
              <a:buNone/>
            </a:pPr>
            <a:r>
              <a:rPr lang="en-GB" sz="2600" dirty="0"/>
              <a:t>Pensions tax relief in practice:  An example</a:t>
            </a:r>
          </a:p>
        </p:txBody>
      </p:sp>
      <p:pic>
        <p:nvPicPr>
          <p:cNvPr id="5" name="Picture 4" descr="Graphical user interface, website&#10;&#10;Description automatically generated">
            <a:extLst>
              <a:ext uri="{FF2B5EF4-FFF2-40B4-BE49-F238E27FC236}">
                <a16:creationId xmlns:a16="http://schemas.microsoft.com/office/drawing/2014/main" id="{34BCBB47-9EA7-1A30-0F32-900AA8114AFB}"/>
              </a:ext>
            </a:extLst>
          </p:cNvPr>
          <p:cNvPicPr>
            <a:picLocks noChangeAspect="1"/>
          </p:cNvPicPr>
          <p:nvPr/>
        </p:nvPicPr>
        <p:blipFill>
          <a:blip r:embed="rId2"/>
          <a:stretch>
            <a:fillRect/>
          </a:stretch>
        </p:blipFill>
        <p:spPr>
          <a:xfrm>
            <a:off x="3991431" y="2170962"/>
            <a:ext cx="4398731" cy="3095107"/>
          </a:xfrm>
          <a:prstGeom prst="rect">
            <a:avLst/>
          </a:prstGeom>
          <a:ln>
            <a:solidFill>
              <a:schemeClr val="tx1"/>
            </a:solidFill>
          </a:ln>
        </p:spPr>
      </p:pic>
      <p:pic>
        <p:nvPicPr>
          <p:cNvPr id="3" name="Picture 2">
            <a:extLst>
              <a:ext uri="{FF2B5EF4-FFF2-40B4-BE49-F238E27FC236}">
                <a16:creationId xmlns:a16="http://schemas.microsoft.com/office/drawing/2014/main" id="{9EF790D6-CF8D-671E-BA8B-79AE1A170C40}"/>
              </a:ext>
            </a:extLst>
          </p:cNvPr>
          <p:cNvPicPr>
            <a:picLocks noChangeAspect="1"/>
          </p:cNvPicPr>
          <p:nvPr/>
        </p:nvPicPr>
        <p:blipFill>
          <a:blip r:embed="rId3"/>
          <a:stretch>
            <a:fillRect/>
          </a:stretch>
        </p:blipFill>
        <p:spPr>
          <a:xfrm>
            <a:off x="211021" y="1197104"/>
            <a:ext cx="5020376" cy="876422"/>
          </a:xfrm>
          <a:prstGeom prst="rect">
            <a:avLst/>
          </a:prstGeom>
          <a:ln w="12700">
            <a:solidFill>
              <a:schemeClr val="tx1"/>
            </a:solidFill>
          </a:ln>
        </p:spPr>
      </p:pic>
      <p:sp>
        <p:nvSpPr>
          <p:cNvPr id="4" name="Text Placeholder 1">
            <a:extLst>
              <a:ext uri="{FF2B5EF4-FFF2-40B4-BE49-F238E27FC236}">
                <a16:creationId xmlns:a16="http://schemas.microsoft.com/office/drawing/2014/main" id="{DC2BF751-4865-B26E-8404-5B96AD5F11D8}"/>
              </a:ext>
            </a:extLst>
          </p:cNvPr>
          <p:cNvSpPr txBox="1">
            <a:spLocks/>
          </p:cNvSpPr>
          <p:nvPr/>
        </p:nvSpPr>
        <p:spPr>
          <a:xfrm>
            <a:off x="355514" y="3594378"/>
            <a:ext cx="3215547" cy="1692516"/>
          </a:xfrm>
          <a:prstGeom prst="rect">
            <a:avLst/>
          </a:prstGeom>
          <a:solidFill>
            <a:schemeClr val="bg1">
              <a:lumMod val="95000"/>
            </a:schemeClr>
          </a:solidFill>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200" b="1">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dirty="0"/>
              <a:t>Pension tax relief can play an important part in boosting your retirement savings because, effectively, HMRC is topping up your contributions</a:t>
            </a:r>
          </a:p>
          <a:p>
            <a:pPr lvl="1"/>
            <a:r>
              <a:rPr lang="en-GB" dirty="0"/>
              <a:t>Also, it is likely that you income will reduce when you retire – so you will pay less tax</a:t>
            </a:r>
          </a:p>
        </p:txBody>
      </p:sp>
    </p:spTree>
    <p:extLst>
      <p:ext uri="{BB962C8B-B14F-4D97-AF65-F5344CB8AC3E}">
        <p14:creationId xmlns:p14="http://schemas.microsoft.com/office/powerpoint/2010/main" val="1978422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0CE321-A012-7AFF-DB21-8B8CC230591E}"/>
              </a:ext>
            </a:extLst>
          </p:cNvPr>
          <p:cNvPicPr>
            <a:picLocks noChangeAspect="1"/>
          </p:cNvPicPr>
          <p:nvPr/>
        </p:nvPicPr>
        <p:blipFill>
          <a:blip r:embed="rId2">
            <a:alphaModFix amt="20000"/>
          </a:blip>
          <a:stretch>
            <a:fillRect/>
          </a:stretch>
        </p:blipFill>
        <p:spPr>
          <a:xfrm>
            <a:off x="0" y="1003929"/>
            <a:ext cx="9144000" cy="5837280"/>
          </a:xfrm>
          <a:prstGeom prst="rect">
            <a:avLst/>
          </a:prstGeom>
        </p:spPr>
      </p:pic>
      <p:sp>
        <p:nvSpPr>
          <p:cNvPr id="8" name="Date Placeholder 7"/>
          <p:cNvSpPr>
            <a:spLocks noGrp="1"/>
          </p:cNvSpPr>
          <p:nvPr>
            <p:ph type="dt" sz="half" idx="10"/>
          </p:nvPr>
        </p:nvSpPr>
        <p:spPr/>
        <p:txBody>
          <a:bodyPr/>
          <a:lstStyle/>
          <a:p>
            <a:pPr>
              <a:defRPr/>
            </a:pPr>
            <a:r>
              <a:rPr lang="en-US">
                <a:solidFill>
                  <a:srgbClr val="414042"/>
                </a:solidFill>
                <a:latin typeface="Arial"/>
                <a:cs typeface="Arial"/>
              </a:rPr>
              <a:t>ICG Confidential</a:t>
            </a:r>
            <a:endParaRPr lang="en-GB" dirty="0">
              <a:solidFill>
                <a:srgbClr val="414042"/>
              </a:solidFill>
              <a:latin typeface="Arial"/>
              <a:cs typeface="Arial"/>
            </a:endParaRPr>
          </a:p>
        </p:txBody>
      </p:sp>
      <p:sp>
        <p:nvSpPr>
          <p:cNvPr id="9" name="Footer Placeholder 8"/>
          <p:cNvSpPr>
            <a:spLocks noGrp="1"/>
          </p:cNvSpPr>
          <p:nvPr>
            <p:ph type="ftr" sz="quarter" idx="11"/>
          </p:nvPr>
        </p:nvSpPr>
        <p:spPr/>
        <p:txBody>
          <a:bodyPr/>
          <a:lstStyle/>
          <a:p>
            <a:pPr>
              <a:defRPr/>
            </a:pPr>
            <a:r>
              <a:rPr lang="en-GB">
                <a:solidFill>
                  <a:srgbClr val="414042"/>
                </a:solidFill>
                <a:latin typeface="Arial"/>
                <a:cs typeface="Arial"/>
              </a:rPr>
              <a:t>Pensions 101</a:t>
            </a:r>
            <a:endParaRPr lang="en-GB" dirty="0">
              <a:solidFill>
                <a:srgbClr val="414042"/>
              </a:solidFill>
              <a:latin typeface="Arial"/>
              <a:cs typeface="Arial"/>
            </a:endParaRPr>
          </a:p>
        </p:txBody>
      </p:sp>
      <p:sp>
        <p:nvSpPr>
          <p:cNvPr id="10" name="Slide Number Placeholder 9"/>
          <p:cNvSpPr>
            <a:spLocks noGrp="1"/>
          </p:cNvSpPr>
          <p:nvPr>
            <p:ph type="sldNum" sz="quarter" idx="12"/>
          </p:nvPr>
        </p:nvSpPr>
        <p:spPr/>
        <p:txBody>
          <a:bodyPr/>
          <a:lstStyle/>
          <a:p>
            <a:pPr>
              <a:defRPr/>
            </a:pPr>
            <a:r>
              <a:rPr lang="en-GB" dirty="0">
                <a:solidFill>
                  <a:srgbClr val="414042"/>
                </a:solidFill>
                <a:latin typeface="Arial"/>
                <a:cs typeface="Arial"/>
              </a:rPr>
              <a:t>Page </a:t>
            </a:r>
            <a:fld id="{B13B5175-59AA-4FF7-8920-C0EC6C0A998F}" type="slidenum">
              <a:rPr lang="en-GB">
                <a:solidFill>
                  <a:srgbClr val="414042"/>
                </a:solidFill>
                <a:latin typeface="Arial"/>
                <a:cs typeface="Arial"/>
              </a:rPr>
              <a:pPr>
                <a:defRPr/>
              </a:pPr>
              <a:t>11</a:t>
            </a:fld>
            <a:endParaRPr lang="en-GB" dirty="0">
              <a:solidFill>
                <a:srgbClr val="414042"/>
              </a:solidFill>
              <a:latin typeface="Arial"/>
              <a:cs typeface="Arial"/>
            </a:endParaRPr>
          </a:p>
        </p:txBody>
      </p:sp>
      <p:sp>
        <p:nvSpPr>
          <p:cNvPr id="19" name="Content Placeholder 6"/>
          <p:cNvSpPr txBox="1">
            <a:spLocks/>
          </p:cNvSpPr>
          <p:nvPr/>
        </p:nvSpPr>
        <p:spPr>
          <a:xfrm>
            <a:off x="5076056" y="5702782"/>
            <a:ext cx="3456384" cy="1368152"/>
          </a:xfrm>
          <a:prstGeom prst="rect">
            <a:avLst/>
          </a:prstGeom>
        </p:spPr>
        <p:txBody>
          <a:bodyPr vert="horz" lIns="0" tIns="0" rIns="0" bIns="0" rtlCol="0" anchor="t" anchorCtr="0">
            <a:noAutofit/>
          </a:bodyPr>
          <a:lstStyle>
            <a:lvl1pPr marL="0" indent="0" algn="l" defTabSz="914400" rtl="0" eaLnBrk="1" latinLnBrk="0" hangingPunct="1">
              <a:lnSpc>
                <a:spcPts val="3000"/>
              </a:lnSpc>
              <a:spcBef>
                <a:spcPts val="0"/>
              </a:spcBef>
              <a:spcAft>
                <a:spcPts val="600"/>
              </a:spcAft>
              <a:buFont typeface="Arial" panose="020B0604020202020204" pitchFamily="34" charset="0"/>
              <a:buNone/>
              <a:defRPr sz="2800" kern="1200">
                <a:solidFill>
                  <a:schemeClr val="tx1"/>
                </a:solidFill>
                <a:latin typeface="+mj-lt"/>
                <a:ea typeface="+mn-ea"/>
                <a:cs typeface="+mn-cs"/>
              </a:defRPr>
            </a:lvl1pPr>
            <a:lvl2pPr marL="195263" indent="-195263" algn="l" defTabSz="914400" rtl="0" eaLnBrk="1" latinLnBrk="0" hangingPunct="1">
              <a:lnSpc>
                <a:spcPts val="3000"/>
              </a:lnSpc>
              <a:spcBef>
                <a:spcPts val="1200"/>
              </a:spcBef>
              <a:spcAft>
                <a:spcPts val="600"/>
              </a:spcAft>
              <a:buFont typeface="Arial" panose="020B0604020202020204" pitchFamily="34" charset="0"/>
              <a:buChar char="•"/>
              <a:defRPr sz="2800" kern="1200">
                <a:solidFill>
                  <a:schemeClr val="tx1"/>
                </a:solidFill>
                <a:latin typeface="+mj-lt"/>
                <a:ea typeface="+mn-ea"/>
                <a:cs typeface="+mn-cs"/>
              </a:defRPr>
            </a:lvl2pPr>
            <a:lvl3pPr marL="419100" indent="-20796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3pPr>
            <a:lvl4pPr marL="646113" indent="-223838"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4pPr>
            <a:lvl5pPr marL="841375" indent="-17621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nSpc>
                <a:spcPts val="1800"/>
              </a:lnSpc>
              <a:spcBef>
                <a:spcPts val="0"/>
              </a:spcBef>
              <a:buNone/>
              <a:defRPr/>
            </a:pPr>
            <a:endParaRPr lang="en-GB" sz="1200" dirty="0">
              <a:solidFill>
                <a:prstClr val="black"/>
              </a:solidFill>
              <a:latin typeface="Arial"/>
              <a:cs typeface="Arial"/>
            </a:endParaRPr>
          </a:p>
        </p:txBody>
      </p:sp>
      <p:sp>
        <p:nvSpPr>
          <p:cNvPr id="15" name="Text Placeholder 1">
            <a:extLst>
              <a:ext uri="{FF2B5EF4-FFF2-40B4-BE49-F238E27FC236}">
                <a16:creationId xmlns:a16="http://schemas.microsoft.com/office/drawing/2014/main" id="{802A8FC7-DCE2-4676-9F07-9BA6A9C487C3}"/>
              </a:ext>
            </a:extLst>
          </p:cNvPr>
          <p:cNvSpPr txBox="1">
            <a:spLocks/>
          </p:cNvSpPr>
          <p:nvPr/>
        </p:nvSpPr>
        <p:spPr>
          <a:xfrm>
            <a:off x="729808" y="3619691"/>
            <a:ext cx="3099769" cy="308467"/>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p:txBody>
      </p:sp>
      <p:sp>
        <p:nvSpPr>
          <p:cNvPr id="11" name="Text Placeholder 1">
            <a:extLst>
              <a:ext uri="{FF2B5EF4-FFF2-40B4-BE49-F238E27FC236}">
                <a16:creationId xmlns:a16="http://schemas.microsoft.com/office/drawing/2014/main" id="{F2A4E6FC-2046-4708-B238-0E3002908304}"/>
              </a:ext>
            </a:extLst>
          </p:cNvPr>
          <p:cNvSpPr txBox="1">
            <a:spLocks/>
          </p:cNvSpPr>
          <p:nvPr/>
        </p:nvSpPr>
        <p:spPr>
          <a:xfrm>
            <a:off x="3772565" y="5065905"/>
            <a:ext cx="3099769" cy="193605"/>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p:txBody>
      </p:sp>
      <p:sp>
        <p:nvSpPr>
          <p:cNvPr id="20" name="Text Placeholder 1">
            <a:extLst>
              <a:ext uri="{FF2B5EF4-FFF2-40B4-BE49-F238E27FC236}">
                <a16:creationId xmlns:a16="http://schemas.microsoft.com/office/drawing/2014/main" id="{A70E9A0C-0C3E-481E-9F82-43CC8A3BB693}"/>
              </a:ext>
            </a:extLst>
          </p:cNvPr>
          <p:cNvSpPr txBox="1">
            <a:spLocks/>
          </p:cNvSpPr>
          <p:nvPr/>
        </p:nvSpPr>
        <p:spPr>
          <a:xfrm>
            <a:off x="372875" y="1466768"/>
            <a:ext cx="8320275" cy="2678512"/>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latin typeface="+mn-lt"/>
            </a:endParaRPr>
          </a:p>
        </p:txBody>
      </p:sp>
      <p:sp>
        <p:nvSpPr>
          <p:cNvPr id="29" name="Text Placeholder 1">
            <a:extLst>
              <a:ext uri="{FF2B5EF4-FFF2-40B4-BE49-F238E27FC236}">
                <a16:creationId xmlns:a16="http://schemas.microsoft.com/office/drawing/2014/main" id="{9FB0D317-FB5C-4205-853B-D0C58F28F8AD}"/>
              </a:ext>
            </a:extLst>
          </p:cNvPr>
          <p:cNvSpPr txBox="1">
            <a:spLocks/>
          </p:cNvSpPr>
          <p:nvPr/>
        </p:nvSpPr>
        <p:spPr>
          <a:xfrm>
            <a:off x="729808" y="2991760"/>
            <a:ext cx="3099769" cy="271863"/>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p:txBody>
      </p:sp>
      <p:sp>
        <p:nvSpPr>
          <p:cNvPr id="21" name="Content Placeholder 6">
            <a:extLst>
              <a:ext uri="{FF2B5EF4-FFF2-40B4-BE49-F238E27FC236}">
                <a16:creationId xmlns:a16="http://schemas.microsoft.com/office/drawing/2014/main" id="{3C748409-9BC0-4038-97C4-E415E0C732FE}"/>
              </a:ext>
            </a:extLst>
          </p:cNvPr>
          <p:cNvSpPr txBox="1">
            <a:spLocks/>
          </p:cNvSpPr>
          <p:nvPr/>
        </p:nvSpPr>
        <p:spPr>
          <a:xfrm>
            <a:off x="459216" y="335226"/>
            <a:ext cx="7721533" cy="905340"/>
          </a:xfrm>
          <a:prstGeom prst="rect">
            <a:avLst/>
          </a:prstGeom>
        </p:spPr>
        <p:txBody>
          <a:bodyPr vert="horz" lIns="0" tIns="0" rIns="0" bIns="0" rtlCol="0" anchor="t" anchorCtr="0">
            <a:normAutofit/>
          </a:bodyPr>
          <a:lstStyle>
            <a:defPPr>
              <a:defRPr lang="en-US"/>
            </a:defPPr>
            <a:lvl1pPr>
              <a:lnSpc>
                <a:spcPts val="3000"/>
              </a:lnSpc>
              <a:spcBef>
                <a:spcPct val="0"/>
              </a:spcBef>
              <a:buNone/>
              <a:defRPr sz="2600" b="1">
                <a:latin typeface="+mj-lt"/>
                <a:ea typeface="+mj-ea"/>
                <a:cs typeface="+mj-cs"/>
              </a:defRPr>
            </a:lvl1pPr>
            <a:lvl2pPr marL="195263" indent="-195263">
              <a:lnSpc>
                <a:spcPts val="3000"/>
              </a:lnSpc>
              <a:spcBef>
                <a:spcPts val="0"/>
              </a:spcBef>
              <a:spcAft>
                <a:spcPts val="600"/>
              </a:spcAft>
              <a:buFont typeface="Arial" panose="020B0604020202020204" pitchFamily="34" charset="0"/>
              <a:buChar char="•"/>
              <a:defRPr sz="2800">
                <a:latin typeface="+mj-lt"/>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lvl="1" indent="0">
              <a:buNone/>
            </a:pPr>
            <a:r>
              <a:rPr lang="en-GB" sz="2600" dirty="0"/>
              <a:t>Making contributions through your limited company</a:t>
            </a:r>
          </a:p>
        </p:txBody>
      </p:sp>
      <p:sp>
        <p:nvSpPr>
          <p:cNvPr id="3" name="Text Placeholder 1">
            <a:extLst>
              <a:ext uri="{FF2B5EF4-FFF2-40B4-BE49-F238E27FC236}">
                <a16:creationId xmlns:a16="http://schemas.microsoft.com/office/drawing/2014/main" id="{451CE250-6F85-2F06-A910-86018551387F}"/>
              </a:ext>
            </a:extLst>
          </p:cNvPr>
          <p:cNvSpPr txBox="1">
            <a:spLocks/>
          </p:cNvSpPr>
          <p:nvPr/>
        </p:nvSpPr>
        <p:spPr>
          <a:xfrm>
            <a:off x="529634" y="1709691"/>
            <a:ext cx="3242931" cy="2512344"/>
          </a:xfrm>
          <a:prstGeom prst="rect">
            <a:avLst/>
          </a:prstGeom>
          <a:solidFill>
            <a:schemeClr val="bg1">
              <a:alpha val="59000"/>
            </a:schemeClr>
          </a:solidFill>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dirty="0">
                <a:latin typeface="+mn-lt"/>
              </a:rPr>
              <a:t>As a company director of your own limited company you can make contributions both as a business (through employer contributions) and as an individual</a:t>
            </a:r>
          </a:p>
          <a:p>
            <a:pPr marL="285750" lvl="1" indent="-171450">
              <a:buFont typeface="Arial" panose="020B0604020202020204" pitchFamily="34" charset="0"/>
              <a:buChar char="•"/>
            </a:pPr>
            <a:r>
              <a:rPr lang="en-GB" dirty="0">
                <a:latin typeface="+mn-lt"/>
              </a:rPr>
              <a:t>Typically this combination will maximise the tax benefits but it does depend on your individual circumstances and the business’s profits</a:t>
            </a:r>
          </a:p>
          <a:p>
            <a:pPr lvl="1"/>
            <a:endParaRPr lang="en-GB" dirty="0">
              <a:latin typeface="+mn-lt"/>
            </a:endParaRPr>
          </a:p>
        </p:txBody>
      </p:sp>
      <p:sp>
        <p:nvSpPr>
          <p:cNvPr id="4" name="Text Placeholder 1">
            <a:extLst>
              <a:ext uri="{FF2B5EF4-FFF2-40B4-BE49-F238E27FC236}">
                <a16:creationId xmlns:a16="http://schemas.microsoft.com/office/drawing/2014/main" id="{377E8231-608A-43EF-69FB-BCB0492B3AB0}"/>
              </a:ext>
            </a:extLst>
          </p:cNvPr>
          <p:cNvSpPr txBox="1">
            <a:spLocks/>
          </p:cNvSpPr>
          <p:nvPr/>
        </p:nvSpPr>
        <p:spPr>
          <a:xfrm>
            <a:off x="3998866" y="1702720"/>
            <a:ext cx="4555651" cy="3052156"/>
          </a:xfrm>
          <a:prstGeom prst="rect">
            <a:avLst/>
          </a:prstGeom>
          <a:solidFill>
            <a:schemeClr val="bg1">
              <a:alpha val="59000"/>
            </a:schemeClr>
          </a:solidFill>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dirty="0">
                <a:latin typeface="+mn-lt"/>
              </a:rPr>
              <a:t>Rather than draw extra income to pay a personal contribution, contributions can be paid by your company – because it counts as an employer contribution it is treated differently for tax purposes</a:t>
            </a:r>
          </a:p>
          <a:p>
            <a:pPr marL="400050" lvl="1" indent="-285750">
              <a:buFont typeface="Arial" panose="020B0604020202020204" pitchFamily="34" charset="0"/>
              <a:buChar char="•"/>
            </a:pPr>
            <a:r>
              <a:rPr lang="en-GB" dirty="0">
                <a:latin typeface="+mn-lt"/>
              </a:rPr>
              <a:t>Tax efficient way of using profits from your business – no tax or NI liabilities on the money paid into the pension</a:t>
            </a:r>
          </a:p>
          <a:p>
            <a:pPr lvl="1"/>
            <a:r>
              <a:rPr lang="en-GB" dirty="0">
                <a:latin typeface="+mn-lt"/>
              </a:rPr>
              <a:t>You can claim tax relief from contributions you make from your earned income, and corporation tax relief on the contributions made my your company</a:t>
            </a:r>
          </a:p>
          <a:p>
            <a:pPr marL="400050" lvl="1" indent="-285750">
              <a:buFont typeface="Arial" panose="020B0604020202020204" pitchFamily="34" charset="0"/>
              <a:buChar char="•"/>
            </a:pPr>
            <a:r>
              <a:rPr lang="en-GB" dirty="0">
                <a:latin typeface="+mn-lt"/>
              </a:rPr>
              <a:t>You can still be paid tax-efficiently by taking the bulk of your income as dividends</a:t>
            </a:r>
          </a:p>
          <a:p>
            <a:pPr lvl="1"/>
            <a:endParaRPr lang="en-GB" dirty="0">
              <a:latin typeface="+mn-lt"/>
            </a:endParaRPr>
          </a:p>
        </p:txBody>
      </p:sp>
      <p:sp>
        <p:nvSpPr>
          <p:cNvPr id="6" name="TextBox 5">
            <a:extLst>
              <a:ext uri="{FF2B5EF4-FFF2-40B4-BE49-F238E27FC236}">
                <a16:creationId xmlns:a16="http://schemas.microsoft.com/office/drawing/2014/main" id="{48156E68-F11A-86EE-DCF4-21165AC80331}"/>
              </a:ext>
            </a:extLst>
          </p:cNvPr>
          <p:cNvSpPr txBox="1"/>
          <p:nvPr/>
        </p:nvSpPr>
        <p:spPr>
          <a:xfrm>
            <a:off x="537413" y="5204294"/>
            <a:ext cx="8069174" cy="788903"/>
          </a:xfrm>
          <a:prstGeom prst="rect">
            <a:avLst/>
          </a:prstGeom>
          <a:ln>
            <a:solidFill>
              <a:schemeClr val="accent1"/>
            </a:solidFill>
          </a:ln>
        </p:spPr>
        <p:txBody>
          <a:bodyPr/>
          <a:lstStyle>
            <a:defPPr>
              <a:defRPr lang="en-US"/>
            </a:defPPr>
            <a:lvl1pPr lvl="0" indent="0">
              <a:lnSpc>
                <a:spcPts val="1800"/>
              </a:lnSpc>
              <a:spcBef>
                <a:spcPts val="0"/>
              </a:spcBef>
              <a:spcAft>
                <a:spcPts val="600"/>
              </a:spcAft>
              <a:buFont typeface="Arial" panose="020B0604020202020204" pitchFamily="34" charset="0"/>
              <a:buNone/>
              <a:defRPr kumimoji="0" sz="1400" b="1" i="0" u="none" strike="noStrike" cap="none" spc="0" normalizeH="0" baseline="0">
                <a:ln>
                  <a:noFill/>
                </a:ln>
                <a:solidFill>
                  <a:schemeClr val="accent1"/>
                </a:solidFill>
                <a:effectLst/>
                <a:uLnTx/>
                <a:uFillTx/>
                <a:latin typeface="Arial"/>
                <a:cs typeface="Arial"/>
              </a:defRPr>
            </a:lvl1pPr>
            <a:lvl2pPr marL="0" lvl="1" indent="0" algn="ctr">
              <a:lnSpc>
                <a:spcPts val="1800"/>
              </a:lnSpc>
              <a:spcBef>
                <a:spcPts val="0"/>
              </a:spcBef>
              <a:spcAft>
                <a:spcPts val="600"/>
              </a:spcAft>
              <a:buFont typeface="Arial" panose="020B0604020202020204" pitchFamily="34" charset="0"/>
              <a:buNone/>
              <a:defRPr sz="1200" b="1">
                <a:solidFill>
                  <a:schemeClr val="accent1"/>
                </a:solidFill>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t>Figures on the net suggest a total combined tax/ corporate NI saving of around 38.8% by paying directly into your personal pension from your business rather than paying it in the form of salary</a:t>
            </a:r>
          </a:p>
        </p:txBody>
      </p:sp>
    </p:spTree>
    <p:extLst>
      <p:ext uri="{BB962C8B-B14F-4D97-AF65-F5344CB8AC3E}">
        <p14:creationId xmlns:p14="http://schemas.microsoft.com/office/powerpoint/2010/main" val="520141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B175DC-4C56-7F1C-13C2-907207C65125}"/>
              </a:ext>
            </a:extLst>
          </p:cNvPr>
          <p:cNvPicPr>
            <a:picLocks noChangeAspect="1"/>
          </p:cNvPicPr>
          <p:nvPr/>
        </p:nvPicPr>
        <p:blipFill>
          <a:blip r:embed="rId2">
            <a:alphaModFix amt="35000"/>
          </a:blip>
          <a:stretch>
            <a:fillRect/>
          </a:stretch>
        </p:blipFill>
        <p:spPr>
          <a:xfrm>
            <a:off x="0" y="4127136"/>
            <a:ext cx="4582686" cy="2713351"/>
          </a:xfrm>
          <a:prstGeom prst="rect">
            <a:avLst/>
          </a:prstGeom>
        </p:spPr>
      </p:pic>
      <p:sp>
        <p:nvSpPr>
          <p:cNvPr id="8" name="Date Placeholder 7"/>
          <p:cNvSpPr>
            <a:spLocks noGrp="1"/>
          </p:cNvSpPr>
          <p:nvPr>
            <p:ph type="dt" sz="half" idx="10"/>
          </p:nvPr>
        </p:nvSpPr>
        <p:spPr/>
        <p:txBody>
          <a:bodyPr/>
          <a:lstStyle/>
          <a:p>
            <a:pPr>
              <a:defRPr/>
            </a:pPr>
            <a:r>
              <a:rPr lang="en-US">
                <a:solidFill>
                  <a:srgbClr val="414042"/>
                </a:solidFill>
                <a:latin typeface="Arial"/>
                <a:cs typeface="Arial"/>
              </a:rPr>
              <a:t>ICG Confidential</a:t>
            </a:r>
            <a:endParaRPr lang="en-GB" dirty="0">
              <a:solidFill>
                <a:srgbClr val="414042"/>
              </a:solidFill>
              <a:latin typeface="Arial"/>
              <a:cs typeface="Arial"/>
            </a:endParaRPr>
          </a:p>
        </p:txBody>
      </p:sp>
      <p:sp>
        <p:nvSpPr>
          <p:cNvPr id="9" name="Footer Placeholder 8"/>
          <p:cNvSpPr>
            <a:spLocks noGrp="1"/>
          </p:cNvSpPr>
          <p:nvPr>
            <p:ph type="ftr" sz="quarter" idx="11"/>
          </p:nvPr>
        </p:nvSpPr>
        <p:spPr/>
        <p:txBody>
          <a:bodyPr/>
          <a:lstStyle/>
          <a:p>
            <a:pPr>
              <a:defRPr/>
            </a:pPr>
            <a:r>
              <a:rPr lang="en-GB">
                <a:solidFill>
                  <a:srgbClr val="414042"/>
                </a:solidFill>
                <a:latin typeface="Arial"/>
                <a:cs typeface="Arial"/>
              </a:rPr>
              <a:t>Pensions 101</a:t>
            </a:r>
            <a:endParaRPr lang="en-GB" dirty="0">
              <a:solidFill>
                <a:srgbClr val="414042"/>
              </a:solidFill>
              <a:latin typeface="Arial"/>
              <a:cs typeface="Arial"/>
            </a:endParaRPr>
          </a:p>
        </p:txBody>
      </p:sp>
      <p:sp>
        <p:nvSpPr>
          <p:cNvPr id="10" name="Slide Number Placeholder 9"/>
          <p:cNvSpPr>
            <a:spLocks noGrp="1"/>
          </p:cNvSpPr>
          <p:nvPr>
            <p:ph type="sldNum" sz="quarter" idx="12"/>
          </p:nvPr>
        </p:nvSpPr>
        <p:spPr/>
        <p:txBody>
          <a:bodyPr/>
          <a:lstStyle/>
          <a:p>
            <a:pPr>
              <a:defRPr/>
            </a:pPr>
            <a:r>
              <a:rPr lang="en-GB" dirty="0">
                <a:solidFill>
                  <a:srgbClr val="414042"/>
                </a:solidFill>
                <a:latin typeface="Arial"/>
                <a:cs typeface="Arial"/>
              </a:rPr>
              <a:t>Page </a:t>
            </a:r>
            <a:fld id="{B13B5175-59AA-4FF7-8920-C0EC6C0A998F}" type="slidenum">
              <a:rPr lang="en-GB">
                <a:solidFill>
                  <a:srgbClr val="414042"/>
                </a:solidFill>
                <a:latin typeface="Arial"/>
                <a:cs typeface="Arial"/>
              </a:rPr>
              <a:pPr>
                <a:defRPr/>
              </a:pPr>
              <a:t>12</a:t>
            </a:fld>
            <a:endParaRPr lang="en-GB" dirty="0">
              <a:solidFill>
                <a:srgbClr val="414042"/>
              </a:solidFill>
              <a:latin typeface="Arial"/>
              <a:cs typeface="Arial"/>
            </a:endParaRPr>
          </a:p>
        </p:txBody>
      </p:sp>
      <p:sp>
        <p:nvSpPr>
          <p:cNvPr id="19" name="Content Placeholder 6"/>
          <p:cNvSpPr txBox="1">
            <a:spLocks/>
          </p:cNvSpPr>
          <p:nvPr/>
        </p:nvSpPr>
        <p:spPr>
          <a:xfrm>
            <a:off x="5076056" y="5702782"/>
            <a:ext cx="3456384" cy="1368152"/>
          </a:xfrm>
          <a:prstGeom prst="rect">
            <a:avLst/>
          </a:prstGeom>
        </p:spPr>
        <p:txBody>
          <a:bodyPr vert="horz" lIns="0" tIns="0" rIns="0" bIns="0" rtlCol="0" anchor="t" anchorCtr="0">
            <a:noAutofit/>
          </a:bodyPr>
          <a:lstStyle>
            <a:lvl1pPr marL="0" indent="0" algn="l" defTabSz="914400" rtl="0" eaLnBrk="1" latinLnBrk="0" hangingPunct="1">
              <a:lnSpc>
                <a:spcPts val="3000"/>
              </a:lnSpc>
              <a:spcBef>
                <a:spcPts val="0"/>
              </a:spcBef>
              <a:spcAft>
                <a:spcPts val="600"/>
              </a:spcAft>
              <a:buFont typeface="Arial" panose="020B0604020202020204" pitchFamily="34" charset="0"/>
              <a:buNone/>
              <a:defRPr sz="2800" kern="1200">
                <a:solidFill>
                  <a:schemeClr val="tx1"/>
                </a:solidFill>
                <a:latin typeface="+mj-lt"/>
                <a:ea typeface="+mn-ea"/>
                <a:cs typeface="+mn-cs"/>
              </a:defRPr>
            </a:lvl1pPr>
            <a:lvl2pPr marL="195263" indent="-195263" algn="l" defTabSz="914400" rtl="0" eaLnBrk="1" latinLnBrk="0" hangingPunct="1">
              <a:lnSpc>
                <a:spcPts val="3000"/>
              </a:lnSpc>
              <a:spcBef>
                <a:spcPts val="1200"/>
              </a:spcBef>
              <a:spcAft>
                <a:spcPts val="600"/>
              </a:spcAft>
              <a:buFont typeface="Arial" panose="020B0604020202020204" pitchFamily="34" charset="0"/>
              <a:buChar char="•"/>
              <a:defRPr sz="2800" kern="1200">
                <a:solidFill>
                  <a:schemeClr val="tx1"/>
                </a:solidFill>
                <a:latin typeface="+mj-lt"/>
                <a:ea typeface="+mn-ea"/>
                <a:cs typeface="+mn-cs"/>
              </a:defRPr>
            </a:lvl2pPr>
            <a:lvl3pPr marL="419100" indent="-20796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3pPr>
            <a:lvl4pPr marL="646113" indent="-223838"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4pPr>
            <a:lvl5pPr marL="841375" indent="-17621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nSpc>
                <a:spcPts val="1800"/>
              </a:lnSpc>
              <a:spcBef>
                <a:spcPts val="0"/>
              </a:spcBef>
              <a:buNone/>
              <a:defRPr/>
            </a:pPr>
            <a:endParaRPr lang="en-GB" sz="1200" dirty="0">
              <a:solidFill>
                <a:prstClr val="black"/>
              </a:solidFill>
              <a:latin typeface="Arial"/>
              <a:cs typeface="Arial"/>
            </a:endParaRPr>
          </a:p>
        </p:txBody>
      </p:sp>
      <p:sp>
        <p:nvSpPr>
          <p:cNvPr id="15" name="Text Placeholder 1">
            <a:extLst>
              <a:ext uri="{FF2B5EF4-FFF2-40B4-BE49-F238E27FC236}">
                <a16:creationId xmlns:a16="http://schemas.microsoft.com/office/drawing/2014/main" id="{802A8FC7-DCE2-4676-9F07-9BA6A9C487C3}"/>
              </a:ext>
            </a:extLst>
          </p:cNvPr>
          <p:cNvSpPr txBox="1">
            <a:spLocks/>
          </p:cNvSpPr>
          <p:nvPr/>
        </p:nvSpPr>
        <p:spPr>
          <a:xfrm>
            <a:off x="729808" y="3619691"/>
            <a:ext cx="3099769" cy="308467"/>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p:txBody>
      </p:sp>
      <p:sp>
        <p:nvSpPr>
          <p:cNvPr id="20" name="Text Placeholder 1">
            <a:extLst>
              <a:ext uri="{FF2B5EF4-FFF2-40B4-BE49-F238E27FC236}">
                <a16:creationId xmlns:a16="http://schemas.microsoft.com/office/drawing/2014/main" id="{A70E9A0C-0C3E-481E-9F82-43CC8A3BB693}"/>
              </a:ext>
            </a:extLst>
          </p:cNvPr>
          <p:cNvSpPr txBox="1">
            <a:spLocks/>
          </p:cNvSpPr>
          <p:nvPr/>
        </p:nvSpPr>
        <p:spPr>
          <a:xfrm>
            <a:off x="372875" y="1466768"/>
            <a:ext cx="8320275" cy="2678512"/>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latin typeface="+mn-lt"/>
            </a:endParaRPr>
          </a:p>
        </p:txBody>
      </p:sp>
      <p:sp>
        <p:nvSpPr>
          <p:cNvPr id="29" name="Text Placeholder 1">
            <a:extLst>
              <a:ext uri="{FF2B5EF4-FFF2-40B4-BE49-F238E27FC236}">
                <a16:creationId xmlns:a16="http://schemas.microsoft.com/office/drawing/2014/main" id="{9FB0D317-FB5C-4205-853B-D0C58F28F8AD}"/>
              </a:ext>
            </a:extLst>
          </p:cNvPr>
          <p:cNvSpPr txBox="1">
            <a:spLocks/>
          </p:cNvSpPr>
          <p:nvPr/>
        </p:nvSpPr>
        <p:spPr>
          <a:xfrm>
            <a:off x="729808" y="2991760"/>
            <a:ext cx="3099769" cy="271863"/>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p:txBody>
      </p:sp>
      <p:sp>
        <p:nvSpPr>
          <p:cNvPr id="21" name="Content Placeholder 6">
            <a:extLst>
              <a:ext uri="{FF2B5EF4-FFF2-40B4-BE49-F238E27FC236}">
                <a16:creationId xmlns:a16="http://schemas.microsoft.com/office/drawing/2014/main" id="{3C748409-9BC0-4038-97C4-E415E0C732FE}"/>
              </a:ext>
            </a:extLst>
          </p:cNvPr>
          <p:cNvSpPr txBox="1">
            <a:spLocks/>
          </p:cNvSpPr>
          <p:nvPr/>
        </p:nvSpPr>
        <p:spPr>
          <a:xfrm>
            <a:off x="459216" y="335226"/>
            <a:ext cx="7721533" cy="905340"/>
          </a:xfrm>
          <a:prstGeom prst="rect">
            <a:avLst/>
          </a:prstGeom>
        </p:spPr>
        <p:txBody>
          <a:bodyPr vert="horz" lIns="0" tIns="0" rIns="0" bIns="0" rtlCol="0" anchor="t" anchorCtr="0">
            <a:normAutofit/>
          </a:bodyPr>
          <a:lstStyle>
            <a:defPPr>
              <a:defRPr lang="en-US"/>
            </a:defPPr>
            <a:lvl1pPr>
              <a:lnSpc>
                <a:spcPts val="3000"/>
              </a:lnSpc>
              <a:spcBef>
                <a:spcPct val="0"/>
              </a:spcBef>
              <a:buNone/>
              <a:defRPr sz="2600" b="1">
                <a:latin typeface="+mj-lt"/>
                <a:ea typeface="+mj-ea"/>
                <a:cs typeface="+mj-cs"/>
              </a:defRPr>
            </a:lvl1pPr>
            <a:lvl2pPr marL="195263" indent="-195263">
              <a:lnSpc>
                <a:spcPts val="3000"/>
              </a:lnSpc>
              <a:spcBef>
                <a:spcPts val="0"/>
              </a:spcBef>
              <a:spcAft>
                <a:spcPts val="600"/>
              </a:spcAft>
              <a:buFont typeface="Arial" panose="020B0604020202020204" pitchFamily="34" charset="0"/>
              <a:buChar char="•"/>
              <a:defRPr sz="2800">
                <a:latin typeface="+mj-lt"/>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lvl="1" indent="0">
              <a:buNone/>
            </a:pPr>
            <a:r>
              <a:rPr lang="en-GB" sz="2600" dirty="0"/>
              <a:t>Making contributions through your limited company</a:t>
            </a:r>
          </a:p>
        </p:txBody>
      </p:sp>
      <p:sp>
        <p:nvSpPr>
          <p:cNvPr id="2" name="Text Placeholder 1">
            <a:extLst>
              <a:ext uri="{FF2B5EF4-FFF2-40B4-BE49-F238E27FC236}">
                <a16:creationId xmlns:a16="http://schemas.microsoft.com/office/drawing/2014/main" id="{B8142232-C7EF-3884-7B0E-1CB066D50FFF}"/>
              </a:ext>
            </a:extLst>
          </p:cNvPr>
          <p:cNvSpPr txBox="1">
            <a:spLocks/>
          </p:cNvSpPr>
          <p:nvPr/>
        </p:nvSpPr>
        <p:spPr>
          <a:xfrm>
            <a:off x="4705894" y="1232950"/>
            <a:ext cx="4159442" cy="2912330"/>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b="1" dirty="0">
                <a:latin typeface="+mn-lt"/>
              </a:rPr>
              <a:t>The limitations</a:t>
            </a:r>
          </a:p>
          <a:p>
            <a:pPr lvl="1"/>
            <a:r>
              <a:rPr lang="en-GB" dirty="0">
                <a:latin typeface="+mn-lt"/>
              </a:rPr>
              <a:t>Contributions must meet HMRC’s  ‘wholly and exclusively’ rules </a:t>
            </a:r>
          </a:p>
          <a:p>
            <a:pPr marL="285750" lvl="1" indent="-171450">
              <a:buFont typeface="Arial" panose="020B0604020202020204" pitchFamily="34" charset="0"/>
              <a:buChar char="•"/>
            </a:pPr>
            <a:r>
              <a:rPr lang="en-GB" dirty="0">
                <a:latin typeface="+mn-lt"/>
              </a:rPr>
              <a:t>Pension remuneration is appropriate to that individual/ reasonable for the work being done - you should also make similar contributions to others in the company doing work of a similar value</a:t>
            </a:r>
          </a:p>
          <a:p>
            <a:pPr lvl="1"/>
            <a:r>
              <a:rPr lang="en-GB" dirty="0">
                <a:latin typeface="+mn-lt"/>
              </a:rPr>
              <a:t>Pension contributions should not be more than the company’s annual profits (likely to be the maximum that your company can contribute)</a:t>
            </a:r>
          </a:p>
          <a:p>
            <a:pPr lvl="1"/>
            <a:r>
              <a:rPr lang="en-GB" dirty="0">
                <a:latin typeface="+mn-lt"/>
              </a:rPr>
              <a:t>Contributions made by an employer </a:t>
            </a:r>
            <a:r>
              <a:rPr lang="en-GB" b="1" dirty="0">
                <a:latin typeface="+mn-lt"/>
              </a:rPr>
              <a:t>do </a:t>
            </a:r>
            <a:r>
              <a:rPr lang="en-GB" dirty="0">
                <a:latin typeface="+mn-lt"/>
              </a:rPr>
              <a:t>count towards your annual allowance</a:t>
            </a:r>
          </a:p>
          <a:p>
            <a:pPr lvl="1"/>
            <a:r>
              <a:rPr lang="en-GB" dirty="0">
                <a:latin typeface="+mn-lt"/>
              </a:rPr>
              <a:t>You cannot claim individual tax relief on a company contribution</a:t>
            </a:r>
          </a:p>
        </p:txBody>
      </p:sp>
      <p:sp>
        <p:nvSpPr>
          <p:cNvPr id="4" name="Text Placeholder 1">
            <a:extLst>
              <a:ext uri="{FF2B5EF4-FFF2-40B4-BE49-F238E27FC236}">
                <a16:creationId xmlns:a16="http://schemas.microsoft.com/office/drawing/2014/main" id="{2D49BBCA-4AC2-F325-5C78-D7DFEB2C5DC8}"/>
              </a:ext>
            </a:extLst>
          </p:cNvPr>
          <p:cNvSpPr txBox="1">
            <a:spLocks/>
          </p:cNvSpPr>
          <p:nvPr/>
        </p:nvSpPr>
        <p:spPr>
          <a:xfrm>
            <a:off x="336009" y="1232950"/>
            <a:ext cx="4305660" cy="2912330"/>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b="1" dirty="0">
                <a:latin typeface="+mn-lt"/>
              </a:rPr>
              <a:t>The benefits</a:t>
            </a:r>
          </a:p>
          <a:p>
            <a:pPr lvl="1"/>
            <a:r>
              <a:rPr lang="en-GB" dirty="0">
                <a:latin typeface="+mn-lt"/>
              </a:rPr>
              <a:t>They are an allowable business expense, saving corporation tax (currently 19%)</a:t>
            </a:r>
          </a:p>
          <a:p>
            <a:pPr lvl="1"/>
            <a:r>
              <a:rPr lang="en-GB" dirty="0">
                <a:latin typeface="+mn-lt"/>
              </a:rPr>
              <a:t>Pension contributions come out of pay before NICs are determined, so the employer NICs are lower</a:t>
            </a:r>
          </a:p>
          <a:p>
            <a:pPr lvl="1"/>
            <a:r>
              <a:rPr lang="en-GB" dirty="0">
                <a:latin typeface="+mn-lt"/>
              </a:rPr>
              <a:t>No dividend tax on the money you ‘sacrifice’ </a:t>
            </a:r>
          </a:p>
          <a:p>
            <a:pPr lvl="1"/>
            <a:r>
              <a:rPr lang="en-GB" dirty="0">
                <a:latin typeface="+mn-lt"/>
              </a:rPr>
              <a:t>Contributions are not limited by the size of your salary</a:t>
            </a:r>
          </a:p>
        </p:txBody>
      </p:sp>
    </p:spTree>
    <p:extLst>
      <p:ext uri="{BB962C8B-B14F-4D97-AF65-F5344CB8AC3E}">
        <p14:creationId xmlns:p14="http://schemas.microsoft.com/office/powerpoint/2010/main" val="1719832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pPr>
              <a:defRPr/>
            </a:pPr>
            <a:r>
              <a:rPr lang="en-US">
                <a:solidFill>
                  <a:srgbClr val="414042"/>
                </a:solidFill>
                <a:latin typeface="Arial"/>
                <a:cs typeface="Arial"/>
              </a:rPr>
              <a:t>ICG Confidential</a:t>
            </a:r>
            <a:endParaRPr lang="en-GB" dirty="0">
              <a:solidFill>
                <a:srgbClr val="414042"/>
              </a:solidFill>
              <a:latin typeface="Arial"/>
              <a:cs typeface="Arial"/>
            </a:endParaRPr>
          </a:p>
        </p:txBody>
      </p:sp>
      <p:sp>
        <p:nvSpPr>
          <p:cNvPr id="7" name="Footer Placeholder 6"/>
          <p:cNvSpPr>
            <a:spLocks noGrp="1"/>
          </p:cNvSpPr>
          <p:nvPr>
            <p:ph type="ftr" sz="quarter" idx="11"/>
          </p:nvPr>
        </p:nvSpPr>
        <p:spPr/>
        <p:txBody>
          <a:bodyPr/>
          <a:lstStyle/>
          <a:p>
            <a:pPr>
              <a:defRPr/>
            </a:pPr>
            <a:r>
              <a:rPr lang="en-GB">
                <a:solidFill>
                  <a:srgbClr val="414042"/>
                </a:solidFill>
                <a:latin typeface="Arial"/>
                <a:cs typeface="Arial"/>
              </a:rPr>
              <a:t>Pensions 101</a:t>
            </a:r>
            <a:endParaRPr lang="en-GB" dirty="0">
              <a:solidFill>
                <a:srgbClr val="414042"/>
              </a:solidFill>
              <a:latin typeface="Arial"/>
              <a:cs typeface="Arial"/>
            </a:endParaRPr>
          </a:p>
        </p:txBody>
      </p:sp>
      <p:sp>
        <p:nvSpPr>
          <p:cNvPr id="8" name="Slide Number Placeholder 7"/>
          <p:cNvSpPr>
            <a:spLocks noGrp="1"/>
          </p:cNvSpPr>
          <p:nvPr>
            <p:ph type="sldNum" sz="quarter" idx="12"/>
          </p:nvPr>
        </p:nvSpPr>
        <p:spPr/>
        <p:txBody>
          <a:bodyPr/>
          <a:lstStyle/>
          <a:p>
            <a:pPr>
              <a:defRPr/>
            </a:pPr>
            <a:r>
              <a:rPr lang="en-GB" dirty="0">
                <a:solidFill>
                  <a:srgbClr val="414042"/>
                </a:solidFill>
                <a:latin typeface="Arial"/>
                <a:cs typeface="Arial"/>
              </a:rPr>
              <a:t>Page </a:t>
            </a:r>
            <a:fld id="{B13B5175-59AA-4FF7-8920-C0EC6C0A998F}" type="slidenum">
              <a:rPr lang="en-GB">
                <a:solidFill>
                  <a:srgbClr val="414042"/>
                </a:solidFill>
                <a:latin typeface="Arial"/>
                <a:cs typeface="Arial"/>
              </a:rPr>
              <a:pPr>
                <a:defRPr/>
              </a:pPr>
              <a:t>13</a:t>
            </a:fld>
            <a:endParaRPr lang="en-GB" dirty="0">
              <a:solidFill>
                <a:srgbClr val="414042"/>
              </a:solidFill>
              <a:latin typeface="Arial"/>
              <a:cs typeface="Arial"/>
            </a:endParaRPr>
          </a:p>
        </p:txBody>
      </p:sp>
      <p:sp>
        <p:nvSpPr>
          <p:cNvPr id="4" name="Title 16">
            <a:extLst>
              <a:ext uri="{FF2B5EF4-FFF2-40B4-BE49-F238E27FC236}">
                <a16:creationId xmlns:a16="http://schemas.microsoft.com/office/drawing/2014/main" id="{2E00F918-7B48-9AAC-F49A-A07A6AB890CD}"/>
              </a:ext>
            </a:extLst>
          </p:cNvPr>
          <p:cNvSpPr txBox="1">
            <a:spLocks/>
          </p:cNvSpPr>
          <p:nvPr/>
        </p:nvSpPr>
        <p:spPr>
          <a:xfrm>
            <a:off x="720001" y="548680"/>
            <a:ext cx="7452400" cy="831850"/>
          </a:xfrm>
          <a:prstGeom prst="rect">
            <a:avLst/>
          </a:prstGeom>
        </p:spPr>
        <p:txBody>
          <a:bodyPr vert="horz" lIns="0" tIns="0" rIns="0" bIns="0" rtlCol="0" anchor="t" anchorCtr="0">
            <a:normAutofit/>
          </a:bodyPr>
          <a:lstStyle>
            <a:lvl1pPr algn="l" defTabSz="914400" rtl="0" eaLnBrk="1" latinLnBrk="0" hangingPunct="1">
              <a:lnSpc>
                <a:spcPts val="3000"/>
              </a:lnSpc>
              <a:spcBef>
                <a:spcPct val="0"/>
              </a:spcBef>
              <a:buNone/>
              <a:defRPr sz="2600" b="1" kern="1200">
                <a:solidFill>
                  <a:schemeClr val="bg1"/>
                </a:solidFill>
                <a:latin typeface="+mj-lt"/>
                <a:ea typeface="+mj-ea"/>
                <a:cs typeface="+mj-cs"/>
              </a:defRPr>
            </a:lvl1pPr>
          </a:lstStyle>
          <a:p>
            <a:r>
              <a:rPr lang="en-GB" dirty="0"/>
              <a:t>Examples:  Making pension contributions and claiming tax relief</a:t>
            </a:r>
          </a:p>
        </p:txBody>
      </p:sp>
      <p:sp>
        <p:nvSpPr>
          <p:cNvPr id="5" name="Text Placeholder 1">
            <a:extLst>
              <a:ext uri="{FF2B5EF4-FFF2-40B4-BE49-F238E27FC236}">
                <a16:creationId xmlns:a16="http://schemas.microsoft.com/office/drawing/2014/main" id="{B775C6C2-6DFE-A5A9-E8A2-6A418F7A8974}"/>
              </a:ext>
            </a:extLst>
          </p:cNvPr>
          <p:cNvSpPr txBox="1">
            <a:spLocks/>
          </p:cNvSpPr>
          <p:nvPr/>
        </p:nvSpPr>
        <p:spPr>
          <a:xfrm>
            <a:off x="524443" y="2892113"/>
            <a:ext cx="8095114" cy="2736566"/>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b="1" dirty="0">
                <a:solidFill>
                  <a:schemeClr val="bg1"/>
                </a:solidFill>
                <a:latin typeface="+mn-lt"/>
              </a:rPr>
              <a:t>The example is based on taking a total gross income of £60,000 from which you want to make a pension contribution of £15,000 </a:t>
            </a:r>
          </a:p>
          <a:p>
            <a:pPr marL="400050" lvl="1" indent="-285750">
              <a:buFont typeface="Arial" panose="020B0604020202020204" pitchFamily="34" charset="0"/>
              <a:buChar char="•"/>
            </a:pPr>
            <a:r>
              <a:rPr lang="en-GB" sz="1200" b="1" dirty="0">
                <a:solidFill>
                  <a:schemeClr val="bg1"/>
                </a:solidFill>
                <a:latin typeface="+mn-lt"/>
              </a:rPr>
              <a:t>The illustrations do not take into account any other personal/ corporate circumstances, but have been made in isolation (no doubt breaking all sorts of accountancy protocols in the process!)</a:t>
            </a:r>
          </a:p>
          <a:p>
            <a:pPr marL="400050" lvl="1" indent="-285750">
              <a:buFont typeface="Arial" panose="020B0604020202020204" pitchFamily="34" charset="0"/>
              <a:buChar char="•"/>
            </a:pPr>
            <a:r>
              <a:rPr lang="en-GB" sz="1200" b="1" dirty="0">
                <a:solidFill>
                  <a:schemeClr val="bg1"/>
                </a:solidFill>
                <a:latin typeface="+mn-lt"/>
              </a:rPr>
              <a:t>£60K shows the impact of higher rate tax bands – if you take less, the differences will be more marginal</a:t>
            </a:r>
          </a:p>
          <a:p>
            <a:pPr lvl="1"/>
            <a:r>
              <a:rPr lang="en-GB" b="1" dirty="0">
                <a:solidFill>
                  <a:schemeClr val="bg1"/>
                </a:solidFill>
                <a:latin typeface="+mn-lt"/>
              </a:rPr>
              <a:t>I have assumed that your business has made sufficient profit to allow the contribution to be made</a:t>
            </a:r>
          </a:p>
          <a:p>
            <a:pPr lvl="1"/>
            <a:r>
              <a:rPr lang="en-GB" b="1" dirty="0">
                <a:solidFill>
                  <a:schemeClr val="bg1"/>
                </a:solidFill>
                <a:latin typeface="+mn-lt"/>
              </a:rPr>
              <a:t>Figures are approximate, and calculated based on my current (layperson’s) understanding of the tax regime (which is complex) – I do not guarantee to have got them correct!</a:t>
            </a:r>
          </a:p>
          <a:p>
            <a:pPr lvl="1"/>
            <a:r>
              <a:rPr lang="en-GB" b="1" dirty="0">
                <a:solidFill>
                  <a:schemeClr val="bg1"/>
                </a:solidFill>
                <a:latin typeface="+mn-lt"/>
              </a:rPr>
              <a:t>Specific figures will depend on each individual’s business and personal circumstances</a:t>
            </a:r>
          </a:p>
          <a:p>
            <a:pPr lvl="1"/>
            <a:r>
              <a:rPr lang="en-GB" b="1" dirty="0">
                <a:solidFill>
                  <a:schemeClr val="bg1"/>
                </a:solidFill>
                <a:latin typeface="+mn-lt"/>
              </a:rPr>
              <a:t>Please assume that they are ‘illustrative’ (rather than exact!) and I assume no responsibility for any errors (I am a qual researcher after all!)</a:t>
            </a:r>
            <a:endParaRPr lang="en-GB" dirty="0">
              <a:solidFill>
                <a:schemeClr val="bg1"/>
              </a:solidFill>
              <a:latin typeface="+mn-lt"/>
            </a:endParaRPr>
          </a:p>
        </p:txBody>
      </p:sp>
      <p:sp>
        <p:nvSpPr>
          <p:cNvPr id="2" name="TextBox 1">
            <a:extLst>
              <a:ext uri="{FF2B5EF4-FFF2-40B4-BE49-F238E27FC236}">
                <a16:creationId xmlns:a16="http://schemas.microsoft.com/office/drawing/2014/main" id="{5E16EBA1-4E39-F39B-7607-76BB9C89BEA3}"/>
              </a:ext>
            </a:extLst>
          </p:cNvPr>
          <p:cNvSpPr txBox="1"/>
          <p:nvPr/>
        </p:nvSpPr>
        <p:spPr>
          <a:xfrm>
            <a:off x="533219" y="1720823"/>
            <a:ext cx="7825963" cy="830997"/>
          </a:xfrm>
          <a:prstGeom prst="rect">
            <a:avLst/>
          </a:prstGeom>
          <a:noFill/>
        </p:spPr>
        <p:txBody>
          <a:bodyPr wrap="square" rtlCol="0">
            <a:spAutoFit/>
          </a:bodyPr>
          <a:lstStyle/>
          <a:p>
            <a:r>
              <a:rPr lang="en-GB" sz="4800" b="1" dirty="0">
                <a:solidFill>
                  <a:schemeClr val="bg1"/>
                </a:solidFill>
              </a:rPr>
              <a:t>It is horribly complicated!</a:t>
            </a:r>
          </a:p>
        </p:txBody>
      </p:sp>
    </p:spTree>
    <p:extLst>
      <p:ext uri="{BB962C8B-B14F-4D97-AF65-F5344CB8AC3E}">
        <p14:creationId xmlns:p14="http://schemas.microsoft.com/office/powerpoint/2010/main" val="299203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500" fill="hold"/>
                                        <p:tgtEl>
                                          <p:spTgt spid="2"/>
                                        </p:tgtEl>
                                        <p:attrNameLst>
                                          <p:attrName>ppt_y</p:attrName>
                                        </p:attrNameLst>
                                      </p:cBhvr>
                                      <p:tavLst>
                                        <p:tav tm="0">
                                          <p:val>
                                            <p:strVal val="#ppt_y"/>
                                          </p:val>
                                        </p:tav>
                                        <p:tav tm="100000">
                                          <p:val>
                                            <p:strVal val="#ppt_y"/>
                                          </p:val>
                                        </p:tav>
                                      </p:tavLst>
                                    </p:anim>
                                    <p:anim calcmode="lin" valueType="num">
                                      <p:cBhvr>
                                        <p:cTn id="9" dur="1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pPr>
              <a:defRPr/>
            </a:pPr>
            <a:r>
              <a:rPr lang="en-US">
                <a:solidFill>
                  <a:srgbClr val="414042"/>
                </a:solidFill>
                <a:latin typeface="Arial"/>
                <a:cs typeface="Arial"/>
              </a:rPr>
              <a:t>ICG Confidential</a:t>
            </a:r>
            <a:endParaRPr lang="en-GB" dirty="0">
              <a:solidFill>
                <a:srgbClr val="414042"/>
              </a:solidFill>
              <a:latin typeface="Arial"/>
              <a:cs typeface="Arial"/>
            </a:endParaRPr>
          </a:p>
        </p:txBody>
      </p:sp>
      <p:sp>
        <p:nvSpPr>
          <p:cNvPr id="9" name="Footer Placeholder 8"/>
          <p:cNvSpPr>
            <a:spLocks noGrp="1"/>
          </p:cNvSpPr>
          <p:nvPr>
            <p:ph type="ftr" sz="quarter" idx="11"/>
          </p:nvPr>
        </p:nvSpPr>
        <p:spPr/>
        <p:txBody>
          <a:bodyPr/>
          <a:lstStyle/>
          <a:p>
            <a:pPr>
              <a:defRPr/>
            </a:pPr>
            <a:r>
              <a:rPr lang="en-GB">
                <a:solidFill>
                  <a:srgbClr val="414042"/>
                </a:solidFill>
                <a:latin typeface="Arial"/>
                <a:cs typeface="Arial"/>
              </a:rPr>
              <a:t>Pensions 101</a:t>
            </a:r>
            <a:endParaRPr lang="en-GB" dirty="0">
              <a:solidFill>
                <a:srgbClr val="414042"/>
              </a:solidFill>
              <a:latin typeface="Arial"/>
              <a:cs typeface="Arial"/>
            </a:endParaRPr>
          </a:p>
        </p:txBody>
      </p:sp>
      <p:sp>
        <p:nvSpPr>
          <p:cNvPr id="10" name="Slide Number Placeholder 9"/>
          <p:cNvSpPr>
            <a:spLocks noGrp="1"/>
          </p:cNvSpPr>
          <p:nvPr>
            <p:ph type="sldNum" sz="quarter" idx="12"/>
          </p:nvPr>
        </p:nvSpPr>
        <p:spPr/>
        <p:txBody>
          <a:bodyPr/>
          <a:lstStyle/>
          <a:p>
            <a:pPr>
              <a:defRPr/>
            </a:pPr>
            <a:r>
              <a:rPr lang="en-GB" dirty="0">
                <a:solidFill>
                  <a:srgbClr val="414042"/>
                </a:solidFill>
                <a:latin typeface="Arial"/>
                <a:cs typeface="Arial"/>
              </a:rPr>
              <a:t>Page </a:t>
            </a:r>
            <a:fld id="{B13B5175-59AA-4FF7-8920-C0EC6C0A998F}" type="slidenum">
              <a:rPr lang="en-GB">
                <a:solidFill>
                  <a:srgbClr val="414042"/>
                </a:solidFill>
                <a:latin typeface="Arial"/>
                <a:cs typeface="Arial"/>
              </a:rPr>
              <a:pPr>
                <a:defRPr/>
              </a:pPr>
              <a:t>14</a:t>
            </a:fld>
            <a:endParaRPr lang="en-GB" dirty="0">
              <a:solidFill>
                <a:srgbClr val="414042"/>
              </a:solidFill>
              <a:latin typeface="Arial"/>
              <a:cs typeface="Arial"/>
            </a:endParaRPr>
          </a:p>
        </p:txBody>
      </p:sp>
      <p:sp>
        <p:nvSpPr>
          <p:cNvPr id="19" name="Content Placeholder 6"/>
          <p:cNvSpPr txBox="1">
            <a:spLocks/>
          </p:cNvSpPr>
          <p:nvPr/>
        </p:nvSpPr>
        <p:spPr>
          <a:xfrm>
            <a:off x="5076056" y="5702782"/>
            <a:ext cx="3456384" cy="1368152"/>
          </a:xfrm>
          <a:prstGeom prst="rect">
            <a:avLst/>
          </a:prstGeom>
        </p:spPr>
        <p:txBody>
          <a:bodyPr vert="horz" lIns="0" tIns="0" rIns="0" bIns="0" rtlCol="0" anchor="t" anchorCtr="0">
            <a:noAutofit/>
          </a:bodyPr>
          <a:lstStyle>
            <a:lvl1pPr marL="0" indent="0" algn="l" defTabSz="914400" rtl="0" eaLnBrk="1" latinLnBrk="0" hangingPunct="1">
              <a:lnSpc>
                <a:spcPts val="3000"/>
              </a:lnSpc>
              <a:spcBef>
                <a:spcPts val="0"/>
              </a:spcBef>
              <a:spcAft>
                <a:spcPts val="600"/>
              </a:spcAft>
              <a:buFont typeface="Arial" panose="020B0604020202020204" pitchFamily="34" charset="0"/>
              <a:buNone/>
              <a:defRPr sz="2800" kern="1200">
                <a:solidFill>
                  <a:schemeClr val="tx1"/>
                </a:solidFill>
                <a:latin typeface="+mj-lt"/>
                <a:ea typeface="+mn-ea"/>
                <a:cs typeface="+mn-cs"/>
              </a:defRPr>
            </a:lvl1pPr>
            <a:lvl2pPr marL="195263" indent="-195263" algn="l" defTabSz="914400" rtl="0" eaLnBrk="1" latinLnBrk="0" hangingPunct="1">
              <a:lnSpc>
                <a:spcPts val="3000"/>
              </a:lnSpc>
              <a:spcBef>
                <a:spcPts val="1200"/>
              </a:spcBef>
              <a:spcAft>
                <a:spcPts val="600"/>
              </a:spcAft>
              <a:buFont typeface="Arial" panose="020B0604020202020204" pitchFamily="34" charset="0"/>
              <a:buChar char="•"/>
              <a:defRPr sz="2800" kern="1200">
                <a:solidFill>
                  <a:schemeClr val="tx1"/>
                </a:solidFill>
                <a:latin typeface="+mj-lt"/>
                <a:ea typeface="+mn-ea"/>
                <a:cs typeface="+mn-cs"/>
              </a:defRPr>
            </a:lvl2pPr>
            <a:lvl3pPr marL="419100" indent="-20796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3pPr>
            <a:lvl4pPr marL="646113" indent="-223838"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4pPr>
            <a:lvl5pPr marL="841375" indent="-17621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nSpc>
                <a:spcPts val="1800"/>
              </a:lnSpc>
              <a:spcBef>
                <a:spcPts val="0"/>
              </a:spcBef>
              <a:buNone/>
              <a:defRPr/>
            </a:pPr>
            <a:endParaRPr lang="en-GB" sz="1200" dirty="0">
              <a:solidFill>
                <a:prstClr val="black"/>
              </a:solidFill>
              <a:latin typeface="Arial"/>
              <a:cs typeface="Arial"/>
            </a:endParaRPr>
          </a:p>
        </p:txBody>
      </p:sp>
      <p:sp>
        <p:nvSpPr>
          <p:cNvPr id="15" name="Text Placeholder 1">
            <a:extLst>
              <a:ext uri="{FF2B5EF4-FFF2-40B4-BE49-F238E27FC236}">
                <a16:creationId xmlns:a16="http://schemas.microsoft.com/office/drawing/2014/main" id="{802A8FC7-DCE2-4676-9F07-9BA6A9C487C3}"/>
              </a:ext>
            </a:extLst>
          </p:cNvPr>
          <p:cNvSpPr txBox="1">
            <a:spLocks/>
          </p:cNvSpPr>
          <p:nvPr/>
        </p:nvSpPr>
        <p:spPr>
          <a:xfrm>
            <a:off x="729808" y="3619691"/>
            <a:ext cx="3099769" cy="308467"/>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p:txBody>
      </p:sp>
      <p:sp>
        <p:nvSpPr>
          <p:cNvPr id="11" name="Text Placeholder 1">
            <a:extLst>
              <a:ext uri="{FF2B5EF4-FFF2-40B4-BE49-F238E27FC236}">
                <a16:creationId xmlns:a16="http://schemas.microsoft.com/office/drawing/2014/main" id="{F2A4E6FC-2046-4708-B238-0E3002908304}"/>
              </a:ext>
            </a:extLst>
          </p:cNvPr>
          <p:cNvSpPr txBox="1">
            <a:spLocks/>
          </p:cNvSpPr>
          <p:nvPr/>
        </p:nvSpPr>
        <p:spPr>
          <a:xfrm>
            <a:off x="3772565" y="5065905"/>
            <a:ext cx="3099769" cy="193605"/>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p:txBody>
      </p:sp>
      <p:sp>
        <p:nvSpPr>
          <p:cNvPr id="20" name="Text Placeholder 1">
            <a:extLst>
              <a:ext uri="{FF2B5EF4-FFF2-40B4-BE49-F238E27FC236}">
                <a16:creationId xmlns:a16="http://schemas.microsoft.com/office/drawing/2014/main" id="{A70E9A0C-0C3E-481E-9F82-43CC8A3BB693}"/>
              </a:ext>
            </a:extLst>
          </p:cNvPr>
          <p:cNvSpPr txBox="1">
            <a:spLocks/>
          </p:cNvSpPr>
          <p:nvPr/>
        </p:nvSpPr>
        <p:spPr>
          <a:xfrm>
            <a:off x="372875" y="1466768"/>
            <a:ext cx="8320275" cy="2678512"/>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latin typeface="+mn-lt"/>
            </a:endParaRPr>
          </a:p>
        </p:txBody>
      </p:sp>
      <p:sp>
        <p:nvSpPr>
          <p:cNvPr id="29" name="Text Placeholder 1">
            <a:extLst>
              <a:ext uri="{FF2B5EF4-FFF2-40B4-BE49-F238E27FC236}">
                <a16:creationId xmlns:a16="http://schemas.microsoft.com/office/drawing/2014/main" id="{9FB0D317-FB5C-4205-853B-D0C58F28F8AD}"/>
              </a:ext>
            </a:extLst>
          </p:cNvPr>
          <p:cNvSpPr txBox="1">
            <a:spLocks/>
          </p:cNvSpPr>
          <p:nvPr/>
        </p:nvSpPr>
        <p:spPr>
          <a:xfrm>
            <a:off x="729808" y="2991760"/>
            <a:ext cx="3099769" cy="271863"/>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p:txBody>
      </p:sp>
      <p:sp>
        <p:nvSpPr>
          <p:cNvPr id="21" name="Content Placeholder 6">
            <a:extLst>
              <a:ext uri="{FF2B5EF4-FFF2-40B4-BE49-F238E27FC236}">
                <a16:creationId xmlns:a16="http://schemas.microsoft.com/office/drawing/2014/main" id="{3C748409-9BC0-4038-97C4-E415E0C732FE}"/>
              </a:ext>
            </a:extLst>
          </p:cNvPr>
          <p:cNvSpPr txBox="1">
            <a:spLocks/>
          </p:cNvSpPr>
          <p:nvPr/>
        </p:nvSpPr>
        <p:spPr>
          <a:xfrm>
            <a:off x="459216" y="335226"/>
            <a:ext cx="7721533" cy="905340"/>
          </a:xfrm>
          <a:prstGeom prst="rect">
            <a:avLst/>
          </a:prstGeom>
        </p:spPr>
        <p:txBody>
          <a:bodyPr vert="horz" lIns="0" tIns="0" rIns="0" bIns="0" rtlCol="0" anchor="t" anchorCtr="0">
            <a:normAutofit/>
          </a:bodyPr>
          <a:lstStyle>
            <a:defPPr>
              <a:defRPr lang="en-US"/>
            </a:defPPr>
            <a:lvl1pPr>
              <a:lnSpc>
                <a:spcPts val="3000"/>
              </a:lnSpc>
              <a:spcBef>
                <a:spcPct val="0"/>
              </a:spcBef>
              <a:buNone/>
              <a:defRPr sz="2600" b="1">
                <a:latin typeface="+mj-lt"/>
                <a:ea typeface="+mj-ea"/>
                <a:cs typeface="+mj-cs"/>
              </a:defRPr>
            </a:lvl1pPr>
            <a:lvl2pPr marL="195263" indent="-195263">
              <a:lnSpc>
                <a:spcPts val="3000"/>
              </a:lnSpc>
              <a:spcBef>
                <a:spcPts val="0"/>
              </a:spcBef>
              <a:spcAft>
                <a:spcPts val="600"/>
              </a:spcAft>
              <a:buFont typeface="Arial" panose="020B0604020202020204" pitchFamily="34" charset="0"/>
              <a:buChar char="•"/>
              <a:defRPr sz="2800">
                <a:latin typeface="+mj-lt"/>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lvl="1" indent="0">
              <a:buNone/>
            </a:pPr>
            <a:r>
              <a:rPr lang="en-GB" sz="2600" dirty="0"/>
              <a:t>A salaried approach</a:t>
            </a:r>
          </a:p>
        </p:txBody>
      </p:sp>
      <p:sp>
        <p:nvSpPr>
          <p:cNvPr id="4" name="Text Placeholder 1">
            <a:extLst>
              <a:ext uri="{FF2B5EF4-FFF2-40B4-BE49-F238E27FC236}">
                <a16:creationId xmlns:a16="http://schemas.microsoft.com/office/drawing/2014/main" id="{C00C6D0E-9769-E28D-4C77-54D6DAD8C98C}"/>
              </a:ext>
            </a:extLst>
          </p:cNvPr>
          <p:cNvSpPr txBox="1">
            <a:spLocks/>
          </p:cNvSpPr>
          <p:nvPr/>
        </p:nvSpPr>
        <p:spPr>
          <a:xfrm>
            <a:off x="422899" y="1069816"/>
            <a:ext cx="3944795" cy="1709651"/>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b="1">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dirty="0"/>
              <a:t>Your earnings are £60K </a:t>
            </a:r>
            <a:r>
              <a:rPr lang="en-GB" b="0" dirty="0"/>
              <a:t>(all of which is taxable income)</a:t>
            </a:r>
          </a:p>
          <a:p>
            <a:pPr lvl="1"/>
            <a:r>
              <a:rPr lang="en-GB" b="0" dirty="0"/>
              <a:t>Your total personal tax bill is £11,432 </a:t>
            </a:r>
          </a:p>
          <a:p>
            <a:pPr marL="400050" lvl="1" indent="-285750">
              <a:buFont typeface="Arial" panose="020B0604020202020204" pitchFamily="34" charset="0"/>
              <a:buChar char="•"/>
            </a:pPr>
            <a:r>
              <a:rPr lang="en-GB" b="0" dirty="0"/>
              <a:t>You do not pay tax on the first £12,570</a:t>
            </a:r>
          </a:p>
          <a:p>
            <a:pPr marL="400050" lvl="1" indent="-285750">
              <a:buFont typeface="Arial" panose="020B0604020202020204" pitchFamily="34" charset="0"/>
              <a:buChar char="•"/>
            </a:pPr>
            <a:r>
              <a:rPr lang="en-GB" b="0" dirty="0"/>
              <a:t>You pay tax of 20% on £37700 = £7,540</a:t>
            </a:r>
          </a:p>
          <a:p>
            <a:pPr marL="400050" lvl="1" indent="-285750">
              <a:buFont typeface="Arial" panose="020B0604020202020204" pitchFamily="34" charset="0"/>
              <a:buChar char="•"/>
            </a:pPr>
            <a:r>
              <a:rPr lang="en-GB" b="0" dirty="0"/>
              <a:t>You pay 40% tax on £9,730 = £3,892</a:t>
            </a:r>
          </a:p>
          <a:p>
            <a:pPr lvl="1"/>
            <a:r>
              <a:rPr lang="en-GB" b="0" dirty="0"/>
              <a:t>The NIC bill</a:t>
            </a:r>
          </a:p>
          <a:p>
            <a:pPr marL="400050" lvl="1" indent="-285750">
              <a:buFont typeface="Arial" panose="020B0604020202020204" pitchFamily="34" charset="0"/>
              <a:buChar char="•"/>
            </a:pPr>
            <a:r>
              <a:rPr lang="en-GB" b="0" dirty="0"/>
              <a:t>You pay £5,400 employees NIC </a:t>
            </a:r>
          </a:p>
          <a:p>
            <a:pPr marL="400050" lvl="1" indent="-285750">
              <a:buFont typeface="Arial" panose="020B0604020202020204" pitchFamily="34" charset="0"/>
              <a:buChar char="•"/>
            </a:pPr>
            <a:r>
              <a:rPr lang="en-GB" b="0" dirty="0"/>
              <a:t>Your company also pays £7,660 NIC</a:t>
            </a:r>
          </a:p>
          <a:p>
            <a:pPr lvl="1"/>
            <a:r>
              <a:rPr lang="en-GB" b="0" dirty="0"/>
              <a:t>Salaries are an allowable business expense – so there is no corporation tax due</a:t>
            </a:r>
          </a:p>
        </p:txBody>
      </p:sp>
      <p:sp>
        <p:nvSpPr>
          <p:cNvPr id="2" name="Oval 1">
            <a:extLst>
              <a:ext uri="{FF2B5EF4-FFF2-40B4-BE49-F238E27FC236}">
                <a16:creationId xmlns:a16="http://schemas.microsoft.com/office/drawing/2014/main" id="{698A0A1C-96EF-8665-2763-BEF76FD90754}"/>
              </a:ext>
            </a:extLst>
          </p:cNvPr>
          <p:cNvSpPr/>
          <p:nvPr/>
        </p:nvSpPr>
        <p:spPr>
          <a:xfrm>
            <a:off x="1148151" y="4649705"/>
            <a:ext cx="2494291" cy="80115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bIns="0" rtlCol="0" anchor="t" anchorCtr="0"/>
          <a:lstStyle/>
          <a:p>
            <a:pPr algn="ctr"/>
            <a:endParaRPr lang="en-GB" sz="2800" b="1" dirty="0">
              <a:solidFill>
                <a:schemeClr val="tx1"/>
              </a:solidFill>
            </a:endParaRPr>
          </a:p>
        </p:txBody>
      </p:sp>
      <p:sp>
        <p:nvSpPr>
          <p:cNvPr id="6" name="Content Placeholder 6">
            <a:extLst>
              <a:ext uri="{FF2B5EF4-FFF2-40B4-BE49-F238E27FC236}">
                <a16:creationId xmlns:a16="http://schemas.microsoft.com/office/drawing/2014/main" id="{2CA175FE-0D0C-7329-C419-3F7573423110}"/>
              </a:ext>
            </a:extLst>
          </p:cNvPr>
          <p:cNvSpPr txBox="1">
            <a:spLocks/>
          </p:cNvSpPr>
          <p:nvPr/>
        </p:nvSpPr>
        <p:spPr>
          <a:xfrm>
            <a:off x="1368101" y="4827092"/>
            <a:ext cx="2054390" cy="446379"/>
          </a:xfrm>
          <a:prstGeom prst="rect">
            <a:avLst/>
          </a:prstGeom>
        </p:spPr>
        <p:txBody>
          <a:bodyPr vert="horz" lIns="0" tIns="0" rIns="0" bIns="0" rtlCol="0" anchor="t" anchorCtr="0">
            <a:noAutofit/>
          </a:bodyPr>
          <a:lstStyle>
            <a:lvl1pPr marL="0" indent="0" algn="l" defTabSz="914400" rtl="0" eaLnBrk="1" latinLnBrk="0" hangingPunct="1">
              <a:lnSpc>
                <a:spcPts val="3000"/>
              </a:lnSpc>
              <a:spcBef>
                <a:spcPts val="0"/>
              </a:spcBef>
              <a:spcAft>
                <a:spcPts val="600"/>
              </a:spcAft>
              <a:buFont typeface="Arial" panose="020B0604020202020204" pitchFamily="34" charset="0"/>
              <a:buNone/>
              <a:defRPr sz="2800" kern="1200">
                <a:solidFill>
                  <a:schemeClr val="tx1"/>
                </a:solidFill>
                <a:latin typeface="+mj-lt"/>
                <a:ea typeface="+mn-ea"/>
                <a:cs typeface="+mn-cs"/>
              </a:defRPr>
            </a:lvl1pPr>
            <a:lvl2pPr marL="195263" indent="-195263" algn="l" defTabSz="914400" rtl="0" eaLnBrk="1" latinLnBrk="0" hangingPunct="1">
              <a:lnSpc>
                <a:spcPts val="3000"/>
              </a:lnSpc>
              <a:spcBef>
                <a:spcPts val="1200"/>
              </a:spcBef>
              <a:spcAft>
                <a:spcPts val="600"/>
              </a:spcAft>
              <a:buFont typeface="Arial" panose="020B0604020202020204" pitchFamily="34" charset="0"/>
              <a:buChar char="•"/>
              <a:defRPr sz="2800" kern="1200">
                <a:solidFill>
                  <a:schemeClr val="tx1"/>
                </a:solidFill>
                <a:latin typeface="+mj-lt"/>
                <a:ea typeface="+mn-ea"/>
                <a:cs typeface="+mn-cs"/>
              </a:defRPr>
            </a:lvl2pPr>
            <a:lvl3pPr marL="419100" indent="-20796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3pPr>
            <a:lvl4pPr marL="646113" indent="-223838"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4pPr>
            <a:lvl5pPr marL="841375" indent="-17621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lvl="1" indent="0" algn="ctr">
              <a:lnSpc>
                <a:spcPts val="1800"/>
              </a:lnSpc>
              <a:spcBef>
                <a:spcPts val="0"/>
              </a:spcBef>
              <a:buNone/>
              <a:defRPr/>
            </a:pPr>
            <a:r>
              <a:rPr lang="en-GB" sz="1400" b="1" dirty="0">
                <a:solidFill>
                  <a:schemeClr val="bg1"/>
                </a:solidFill>
                <a:latin typeface="+mn-lt"/>
                <a:cs typeface="Arial"/>
              </a:rPr>
              <a:t>Total tax/ NIC = £24,492</a:t>
            </a:r>
          </a:p>
          <a:p>
            <a:pPr marL="114300" lvl="1" indent="0" algn="ctr">
              <a:lnSpc>
                <a:spcPts val="1800"/>
              </a:lnSpc>
              <a:spcBef>
                <a:spcPts val="0"/>
              </a:spcBef>
              <a:buNone/>
              <a:defRPr/>
            </a:pPr>
            <a:endParaRPr lang="en-GB" sz="1400" dirty="0">
              <a:solidFill>
                <a:schemeClr val="bg1"/>
              </a:solidFill>
              <a:latin typeface="+mn-lt"/>
              <a:cs typeface="Arial"/>
            </a:endParaRPr>
          </a:p>
        </p:txBody>
      </p:sp>
      <p:sp>
        <p:nvSpPr>
          <p:cNvPr id="7" name="Arrow: Down 6">
            <a:extLst>
              <a:ext uri="{FF2B5EF4-FFF2-40B4-BE49-F238E27FC236}">
                <a16:creationId xmlns:a16="http://schemas.microsoft.com/office/drawing/2014/main" id="{C8DD7891-5F52-919B-D0B0-102F2B804EBE}"/>
              </a:ext>
            </a:extLst>
          </p:cNvPr>
          <p:cNvSpPr/>
          <p:nvPr/>
        </p:nvSpPr>
        <p:spPr>
          <a:xfrm>
            <a:off x="2244802" y="4273412"/>
            <a:ext cx="300988" cy="223557"/>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bIns="0" rtlCol="0" anchor="t" anchorCtr="0"/>
          <a:lstStyle/>
          <a:p>
            <a:pPr algn="ctr"/>
            <a:endParaRPr lang="en-GB" sz="2800" b="1" dirty="0">
              <a:solidFill>
                <a:schemeClr val="tx1"/>
              </a:solidFill>
            </a:endParaRPr>
          </a:p>
        </p:txBody>
      </p:sp>
      <p:grpSp>
        <p:nvGrpSpPr>
          <p:cNvPr id="5" name="Group 4">
            <a:extLst>
              <a:ext uri="{FF2B5EF4-FFF2-40B4-BE49-F238E27FC236}">
                <a16:creationId xmlns:a16="http://schemas.microsoft.com/office/drawing/2014/main" id="{6106FC3C-05D1-4489-1EB4-DB6ADC47F176}"/>
              </a:ext>
            </a:extLst>
          </p:cNvPr>
          <p:cNvGrpSpPr/>
          <p:nvPr/>
        </p:nvGrpSpPr>
        <p:grpSpPr>
          <a:xfrm>
            <a:off x="4587645" y="1069816"/>
            <a:ext cx="3944795" cy="4381042"/>
            <a:chOff x="4587645" y="1069816"/>
            <a:chExt cx="3944795" cy="4381042"/>
          </a:xfrm>
        </p:grpSpPr>
        <p:sp>
          <p:nvSpPr>
            <p:cNvPr id="3" name="Text Placeholder 1">
              <a:extLst>
                <a:ext uri="{FF2B5EF4-FFF2-40B4-BE49-F238E27FC236}">
                  <a16:creationId xmlns:a16="http://schemas.microsoft.com/office/drawing/2014/main" id="{49A063DE-98B5-0340-95CE-A8EDBE1266B8}"/>
                </a:ext>
              </a:extLst>
            </p:cNvPr>
            <p:cNvSpPr txBox="1">
              <a:spLocks/>
            </p:cNvSpPr>
            <p:nvPr/>
          </p:nvSpPr>
          <p:spPr>
            <a:xfrm>
              <a:off x="4587645" y="1069816"/>
              <a:ext cx="3944795" cy="1709651"/>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b="1" dirty="0">
                  <a:latin typeface="+mn-lt"/>
                </a:rPr>
                <a:t>You decide to put £15,000 into your pension</a:t>
              </a:r>
            </a:p>
            <a:p>
              <a:pPr marL="400050" lvl="1" indent="-285750">
                <a:buFont typeface="Arial" panose="020B0604020202020204" pitchFamily="34" charset="0"/>
                <a:buChar char="•"/>
              </a:pPr>
              <a:r>
                <a:rPr lang="en-GB" dirty="0">
                  <a:latin typeface="+mn-lt"/>
                </a:rPr>
                <a:t>You automatically get 20% tax relief at source on the full £15,000 = £3,000</a:t>
              </a:r>
            </a:p>
            <a:p>
              <a:pPr marL="400050" lvl="1" indent="-285750">
                <a:buFont typeface="Arial" panose="020B0604020202020204" pitchFamily="34" charset="0"/>
                <a:buChar char="•"/>
              </a:pPr>
              <a:r>
                <a:rPr lang="en-GB" dirty="0">
                  <a:latin typeface="+mn-lt"/>
                </a:rPr>
                <a:t>You claim an extra 20% tax relief on £9,730 (the same amount you paid higher rate tax on) = £1,946</a:t>
              </a:r>
            </a:p>
            <a:p>
              <a:pPr marL="400050" lvl="1" indent="-285750">
                <a:buFont typeface="Arial" panose="020B0604020202020204" pitchFamily="34" charset="0"/>
                <a:buChar char="•"/>
              </a:pPr>
              <a:r>
                <a:rPr lang="en-GB" dirty="0">
                  <a:latin typeface="+mn-lt"/>
                </a:rPr>
                <a:t>You do not get additional tax relief on the remaining £5K</a:t>
              </a:r>
            </a:p>
            <a:p>
              <a:pPr lvl="1"/>
              <a:endParaRPr lang="en-GB" dirty="0">
                <a:latin typeface="+mn-lt"/>
              </a:endParaRPr>
            </a:p>
            <a:p>
              <a:pPr lvl="1"/>
              <a:endParaRPr lang="en-GB" dirty="0">
                <a:latin typeface="+mn-lt"/>
              </a:endParaRPr>
            </a:p>
          </p:txBody>
        </p:sp>
        <p:sp>
          <p:nvSpPr>
            <p:cNvPr id="12" name="Oval 11">
              <a:extLst>
                <a:ext uri="{FF2B5EF4-FFF2-40B4-BE49-F238E27FC236}">
                  <a16:creationId xmlns:a16="http://schemas.microsoft.com/office/drawing/2014/main" id="{91074235-E326-6EA6-9648-57DBFFAB941D}"/>
                </a:ext>
              </a:extLst>
            </p:cNvPr>
            <p:cNvSpPr/>
            <p:nvPr/>
          </p:nvSpPr>
          <p:spPr>
            <a:xfrm>
              <a:off x="5312897" y="4649705"/>
              <a:ext cx="2494291" cy="80115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bIns="0" rtlCol="0" anchor="t" anchorCtr="0"/>
            <a:lstStyle/>
            <a:p>
              <a:pPr algn="ctr"/>
              <a:endParaRPr lang="en-GB" sz="2800" b="1" dirty="0">
                <a:solidFill>
                  <a:schemeClr val="tx1"/>
                </a:solidFill>
              </a:endParaRPr>
            </a:p>
          </p:txBody>
        </p:sp>
        <p:sp>
          <p:nvSpPr>
            <p:cNvPr id="13" name="Content Placeholder 6">
              <a:extLst>
                <a:ext uri="{FF2B5EF4-FFF2-40B4-BE49-F238E27FC236}">
                  <a16:creationId xmlns:a16="http://schemas.microsoft.com/office/drawing/2014/main" id="{DCFEE8D0-59E8-A8C6-7736-980801AFAB27}"/>
                </a:ext>
              </a:extLst>
            </p:cNvPr>
            <p:cNvSpPr txBox="1">
              <a:spLocks/>
            </p:cNvSpPr>
            <p:nvPr/>
          </p:nvSpPr>
          <p:spPr>
            <a:xfrm>
              <a:off x="5532847" y="4818694"/>
              <a:ext cx="2054390" cy="463174"/>
            </a:xfrm>
            <a:prstGeom prst="rect">
              <a:avLst/>
            </a:prstGeom>
          </p:spPr>
          <p:txBody>
            <a:bodyPr vert="horz" lIns="0" tIns="0" rIns="0" bIns="0" rtlCol="0" anchor="t" anchorCtr="0">
              <a:noAutofit/>
            </a:bodyPr>
            <a:lstStyle>
              <a:lvl1pPr marL="0" indent="0" algn="l" defTabSz="914400" rtl="0" eaLnBrk="1" latinLnBrk="0" hangingPunct="1">
                <a:lnSpc>
                  <a:spcPts val="3000"/>
                </a:lnSpc>
                <a:spcBef>
                  <a:spcPts val="0"/>
                </a:spcBef>
                <a:spcAft>
                  <a:spcPts val="600"/>
                </a:spcAft>
                <a:buFont typeface="Arial" panose="020B0604020202020204" pitchFamily="34" charset="0"/>
                <a:buNone/>
                <a:defRPr sz="2800" kern="1200">
                  <a:solidFill>
                    <a:schemeClr val="tx1"/>
                  </a:solidFill>
                  <a:latin typeface="+mj-lt"/>
                  <a:ea typeface="+mn-ea"/>
                  <a:cs typeface="+mn-cs"/>
                </a:defRPr>
              </a:lvl1pPr>
              <a:lvl2pPr marL="195263" indent="-195263" algn="l" defTabSz="914400" rtl="0" eaLnBrk="1" latinLnBrk="0" hangingPunct="1">
                <a:lnSpc>
                  <a:spcPts val="3000"/>
                </a:lnSpc>
                <a:spcBef>
                  <a:spcPts val="1200"/>
                </a:spcBef>
                <a:spcAft>
                  <a:spcPts val="600"/>
                </a:spcAft>
                <a:buFont typeface="Arial" panose="020B0604020202020204" pitchFamily="34" charset="0"/>
                <a:buChar char="•"/>
                <a:defRPr sz="2800" kern="1200">
                  <a:solidFill>
                    <a:schemeClr val="tx1"/>
                  </a:solidFill>
                  <a:latin typeface="+mj-lt"/>
                  <a:ea typeface="+mn-ea"/>
                  <a:cs typeface="+mn-cs"/>
                </a:defRPr>
              </a:lvl2pPr>
              <a:lvl3pPr marL="419100" indent="-20796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3pPr>
              <a:lvl4pPr marL="646113" indent="-223838"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4pPr>
              <a:lvl5pPr marL="841375" indent="-17621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lvl="1" indent="0" algn="ctr">
                <a:lnSpc>
                  <a:spcPts val="1800"/>
                </a:lnSpc>
                <a:spcBef>
                  <a:spcPts val="0"/>
                </a:spcBef>
                <a:buNone/>
                <a:defRPr/>
              </a:pPr>
              <a:r>
                <a:rPr lang="en-GB" sz="1400" b="1" dirty="0">
                  <a:solidFill>
                    <a:schemeClr val="bg1"/>
                  </a:solidFill>
                  <a:latin typeface="+mn-lt"/>
                  <a:cs typeface="Arial"/>
                </a:rPr>
                <a:t>Total pension relief = £4,946</a:t>
              </a:r>
            </a:p>
            <a:p>
              <a:pPr marL="114300" lvl="1" indent="0" algn="ctr">
                <a:lnSpc>
                  <a:spcPts val="1800"/>
                </a:lnSpc>
                <a:spcBef>
                  <a:spcPts val="0"/>
                </a:spcBef>
                <a:buNone/>
                <a:defRPr/>
              </a:pPr>
              <a:endParaRPr lang="en-GB" sz="1400" dirty="0">
                <a:solidFill>
                  <a:schemeClr val="bg1"/>
                </a:solidFill>
                <a:latin typeface="+mn-lt"/>
                <a:cs typeface="Arial"/>
              </a:endParaRPr>
            </a:p>
          </p:txBody>
        </p:sp>
        <p:sp>
          <p:nvSpPr>
            <p:cNvPr id="14" name="Arrow: Down 13">
              <a:extLst>
                <a:ext uri="{FF2B5EF4-FFF2-40B4-BE49-F238E27FC236}">
                  <a16:creationId xmlns:a16="http://schemas.microsoft.com/office/drawing/2014/main" id="{3AC77607-A386-E76F-47A5-4BB37AEA1F30}"/>
                </a:ext>
              </a:extLst>
            </p:cNvPr>
            <p:cNvSpPr/>
            <p:nvPr/>
          </p:nvSpPr>
          <p:spPr>
            <a:xfrm>
              <a:off x="6409548" y="4252111"/>
              <a:ext cx="300988" cy="223557"/>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bIns="0" rtlCol="0" anchor="t" anchorCtr="0"/>
            <a:lstStyle/>
            <a:p>
              <a:pPr algn="ctr"/>
              <a:endParaRPr lang="en-GB" sz="2800" b="1" dirty="0">
                <a:solidFill>
                  <a:schemeClr val="tx1"/>
                </a:solidFill>
              </a:endParaRPr>
            </a:p>
          </p:txBody>
        </p:sp>
      </p:grpSp>
      <p:grpSp>
        <p:nvGrpSpPr>
          <p:cNvPr id="25" name="Group 24">
            <a:extLst>
              <a:ext uri="{FF2B5EF4-FFF2-40B4-BE49-F238E27FC236}">
                <a16:creationId xmlns:a16="http://schemas.microsoft.com/office/drawing/2014/main" id="{C09844D7-C1D0-A40C-0EB1-9346266A5410}"/>
              </a:ext>
            </a:extLst>
          </p:cNvPr>
          <p:cNvGrpSpPr/>
          <p:nvPr/>
        </p:nvGrpSpPr>
        <p:grpSpPr>
          <a:xfrm rot="20406925">
            <a:off x="1936352" y="2484289"/>
            <a:ext cx="5271296" cy="1497530"/>
            <a:chOff x="2143453" y="2815056"/>
            <a:chExt cx="5271296" cy="1497530"/>
          </a:xfrm>
        </p:grpSpPr>
        <p:pic>
          <p:nvPicPr>
            <p:cNvPr id="18" name="Picture 17">
              <a:extLst>
                <a:ext uri="{FF2B5EF4-FFF2-40B4-BE49-F238E27FC236}">
                  <a16:creationId xmlns:a16="http://schemas.microsoft.com/office/drawing/2014/main" id="{5F57D3C9-B899-5783-059C-0975EA00629D}"/>
                </a:ext>
              </a:extLst>
            </p:cNvPr>
            <p:cNvPicPr>
              <a:picLocks noChangeAspect="1"/>
            </p:cNvPicPr>
            <p:nvPr/>
          </p:nvPicPr>
          <p:blipFill rotWithShape="1">
            <a:blip r:embed="rId2">
              <a:alphaModFix amt="35000"/>
            </a:blip>
            <a:srcRect t="94355"/>
            <a:stretch/>
          </p:blipFill>
          <p:spPr>
            <a:xfrm>
              <a:off x="2143453" y="4097441"/>
              <a:ext cx="5271296" cy="215145"/>
            </a:xfrm>
            <a:prstGeom prst="rect">
              <a:avLst/>
            </a:prstGeom>
          </p:spPr>
        </p:pic>
        <p:pic>
          <p:nvPicPr>
            <p:cNvPr id="23" name="Picture 22">
              <a:extLst>
                <a:ext uri="{FF2B5EF4-FFF2-40B4-BE49-F238E27FC236}">
                  <a16:creationId xmlns:a16="http://schemas.microsoft.com/office/drawing/2014/main" id="{6EA6DC81-1EED-6705-E83B-C765FAA3180F}"/>
                </a:ext>
              </a:extLst>
            </p:cNvPr>
            <p:cNvPicPr>
              <a:picLocks noChangeAspect="1"/>
            </p:cNvPicPr>
            <p:nvPr/>
          </p:nvPicPr>
          <p:blipFill rotWithShape="1">
            <a:blip r:embed="rId2">
              <a:alphaModFix amt="35000"/>
            </a:blip>
            <a:srcRect b="66165"/>
            <a:stretch/>
          </p:blipFill>
          <p:spPr>
            <a:xfrm>
              <a:off x="2143453" y="2815056"/>
              <a:ext cx="5271296" cy="1289366"/>
            </a:xfrm>
            <a:prstGeom prst="rect">
              <a:avLst/>
            </a:prstGeom>
          </p:spPr>
        </p:pic>
      </p:grpSp>
    </p:spTree>
    <p:extLst>
      <p:ext uri="{BB962C8B-B14F-4D97-AF65-F5344CB8AC3E}">
        <p14:creationId xmlns:p14="http://schemas.microsoft.com/office/powerpoint/2010/main" val="61158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pPr>
              <a:defRPr/>
            </a:pPr>
            <a:r>
              <a:rPr lang="en-US">
                <a:solidFill>
                  <a:srgbClr val="414042"/>
                </a:solidFill>
                <a:latin typeface="Arial"/>
                <a:cs typeface="Arial"/>
              </a:rPr>
              <a:t>ICG Confidential</a:t>
            </a:r>
            <a:endParaRPr lang="en-GB" dirty="0">
              <a:solidFill>
                <a:srgbClr val="414042"/>
              </a:solidFill>
              <a:latin typeface="Arial"/>
              <a:cs typeface="Arial"/>
            </a:endParaRPr>
          </a:p>
        </p:txBody>
      </p:sp>
      <p:sp>
        <p:nvSpPr>
          <p:cNvPr id="9" name="Footer Placeholder 8"/>
          <p:cNvSpPr>
            <a:spLocks noGrp="1"/>
          </p:cNvSpPr>
          <p:nvPr>
            <p:ph type="ftr" sz="quarter" idx="11"/>
          </p:nvPr>
        </p:nvSpPr>
        <p:spPr/>
        <p:txBody>
          <a:bodyPr/>
          <a:lstStyle/>
          <a:p>
            <a:pPr>
              <a:defRPr/>
            </a:pPr>
            <a:r>
              <a:rPr lang="en-GB">
                <a:solidFill>
                  <a:srgbClr val="414042"/>
                </a:solidFill>
                <a:latin typeface="Arial"/>
                <a:cs typeface="Arial"/>
              </a:rPr>
              <a:t>Pensions 101</a:t>
            </a:r>
            <a:endParaRPr lang="en-GB" dirty="0">
              <a:solidFill>
                <a:srgbClr val="414042"/>
              </a:solidFill>
              <a:latin typeface="Arial"/>
              <a:cs typeface="Arial"/>
            </a:endParaRPr>
          </a:p>
        </p:txBody>
      </p:sp>
      <p:sp>
        <p:nvSpPr>
          <p:cNvPr id="10" name="Slide Number Placeholder 9"/>
          <p:cNvSpPr>
            <a:spLocks noGrp="1"/>
          </p:cNvSpPr>
          <p:nvPr>
            <p:ph type="sldNum" sz="quarter" idx="12"/>
          </p:nvPr>
        </p:nvSpPr>
        <p:spPr/>
        <p:txBody>
          <a:bodyPr/>
          <a:lstStyle/>
          <a:p>
            <a:pPr>
              <a:defRPr/>
            </a:pPr>
            <a:r>
              <a:rPr lang="en-GB" dirty="0">
                <a:solidFill>
                  <a:srgbClr val="414042"/>
                </a:solidFill>
                <a:latin typeface="Arial"/>
                <a:cs typeface="Arial"/>
              </a:rPr>
              <a:t>Page </a:t>
            </a:r>
            <a:fld id="{B13B5175-59AA-4FF7-8920-C0EC6C0A998F}" type="slidenum">
              <a:rPr lang="en-GB">
                <a:solidFill>
                  <a:srgbClr val="414042"/>
                </a:solidFill>
                <a:latin typeface="Arial"/>
                <a:cs typeface="Arial"/>
              </a:rPr>
              <a:pPr>
                <a:defRPr/>
              </a:pPr>
              <a:t>15</a:t>
            </a:fld>
            <a:endParaRPr lang="en-GB" dirty="0">
              <a:solidFill>
                <a:srgbClr val="414042"/>
              </a:solidFill>
              <a:latin typeface="Arial"/>
              <a:cs typeface="Arial"/>
            </a:endParaRPr>
          </a:p>
        </p:txBody>
      </p:sp>
      <p:sp>
        <p:nvSpPr>
          <p:cNvPr id="19" name="Content Placeholder 6"/>
          <p:cNvSpPr txBox="1">
            <a:spLocks/>
          </p:cNvSpPr>
          <p:nvPr/>
        </p:nvSpPr>
        <p:spPr>
          <a:xfrm>
            <a:off x="5076056" y="5702782"/>
            <a:ext cx="3456384" cy="1368152"/>
          </a:xfrm>
          <a:prstGeom prst="rect">
            <a:avLst/>
          </a:prstGeom>
        </p:spPr>
        <p:txBody>
          <a:bodyPr vert="horz" lIns="0" tIns="0" rIns="0" bIns="0" rtlCol="0" anchor="t" anchorCtr="0">
            <a:noAutofit/>
          </a:bodyPr>
          <a:lstStyle>
            <a:lvl1pPr marL="0" indent="0" algn="l" defTabSz="914400" rtl="0" eaLnBrk="1" latinLnBrk="0" hangingPunct="1">
              <a:lnSpc>
                <a:spcPts val="3000"/>
              </a:lnSpc>
              <a:spcBef>
                <a:spcPts val="0"/>
              </a:spcBef>
              <a:spcAft>
                <a:spcPts val="600"/>
              </a:spcAft>
              <a:buFont typeface="Arial" panose="020B0604020202020204" pitchFamily="34" charset="0"/>
              <a:buNone/>
              <a:defRPr sz="2800" kern="1200">
                <a:solidFill>
                  <a:schemeClr val="tx1"/>
                </a:solidFill>
                <a:latin typeface="+mj-lt"/>
                <a:ea typeface="+mn-ea"/>
                <a:cs typeface="+mn-cs"/>
              </a:defRPr>
            </a:lvl1pPr>
            <a:lvl2pPr marL="195263" indent="-195263" algn="l" defTabSz="914400" rtl="0" eaLnBrk="1" latinLnBrk="0" hangingPunct="1">
              <a:lnSpc>
                <a:spcPts val="3000"/>
              </a:lnSpc>
              <a:spcBef>
                <a:spcPts val="1200"/>
              </a:spcBef>
              <a:spcAft>
                <a:spcPts val="600"/>
              </a:spcAft>
              <a:buFont typeface="Arial" panose="020B0604020202020204" pitchFamily="34" charset="0"/>
              <a:buChar char="•"/>
              <a:defRPr sz="2800" kern="1200">
                <a:solidFill>
                  <a:schemeClr val="tx1"/>
                </a:solidFill>
                <a:latin typeface="+mj-lt"/>
                <a:ea typeface="+mn-ea"/>
                <a:cs typeface="+mn-cs"/>
              </a:defRPr>
            </a:lvl2pPr>
            <a:lvl3pPr marL="419100" indent="-20796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3pPr>
            <a:lvl4pPr marL="646113" indent="-223838"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4pPr>
            <a:lvl5pPr marL="841375" indent="-17621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nSpc>
                <a:spcPts val="1800"/>
              </a:lnSpc>
              <a:spcBef>
                <a:spcPts val="0"/>
              </a:spcBef>
              <a:buNone/>
              <a:defRPr/>
            </a:pPr>
            <a:endParaRPr lang="en-GB" sz="1200" dirty="0">
              <a:solidFill>
                <a:prstClr val="black"/>
              </a:solidFill>
              <a:latin typeface="Arial"/>
              <a:cs typeface="Arial"/>
            </a:endParaRPr>
          </a:p>
        </p:txBody>
      </p:sp>
      <p:sp>
        <p:nvSpPr>
          <p:cNvPr id="15" name="Text Placeholder 1">
            <a:extLst>
              <a:ext uri="{FF2B5EF4-FFF2-40B4-BE49-F238E27FC236}">
                <a16:creationId xmlns:a16="http://schemas.microsoft.com/office/drawing/2014/main" id="{802A8FC7-DCE2-4676-9F07-9BA6A9C487C3}"/>
              </a:ext>
            </a:extLst>
          </p:cNvPr>
          <p:cNvSpPr txBox="1">
            <a:spLocks/>
          </p:cNvSpPr>
          <p:nvPr/>
        </p:nvSpPr>
        <p:spPr>
          <a:xfrm>
            <a:off x="729808" y="3619691"/>
            <a:ext cx="3099769" cy="308467"/>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p:txBody>
      </p:sp>
      <p:sp>
        <p:nvSpPr>
          <p:cNvPr id="11" name="Text Placeholder 1">
            <a:extLst>
              <a:ext uri="{FF2B5EF4-FFF2-40B4-BE49-F238E27FC236}">
                <a16:creationId xmlns:a16="http://schemas.microsoft.com/office/drawing/2014/main" id="{F2A4E6FC-2046-4708-B238-0E3002908304}"/>
              </a:ext>
            </a:extLst>
          </p:cNvPr>
          <p:cNvSpPr txBox="1">
            <a:spLocks/>
          </p:cNvSpPr>
          <p:nvPr/>
        </p:nvSpPr>
        <p:spPr>
          <a:xfrm>
            <a:off x="3772565" y="5065905"/>
            <a:ext cx="3099769" cy="193605"/>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p:txBody>
      </p:sp>
      <p:sp>
        <p:nvSpPr>
          <p:cNvPr id="20" name="Text Placeholder 1">
            <a:extLst>
              <a:ext uri="{FF2B5EF4-FFF2-40B4-BE49-F238E27FC236}">
                <a16:creationId xmlns:a16="http://schemas.microsoft.com/office/drawing/2014/main" id="{A70E9A0C-0C3E-481E-9F82-43CC8A3BB693}"/>
              </a:ext>
            </a:extLst>
          </p:cNvPr>
          <p:cNvSpPr txBox="1">
            <a:spLocks/>
          </p:cNvSpPr>
          <p:nvPr/>
        </p:nvSpPr>
        <p:spPr>
          <a:xfrm>
            <a:off x="372875" y="1466768"/>
            <a:ext cx="8320275" cy="2678512"/>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latin typeface="+mn-lt"/>
            </a:endParaRPr>
          </a:p>
        </p:txBody>
      </p:sp>
      <p:sp>
        <p:nvSpPr>
          <p:cNvPr id="29" name="Text Placeholder 1">
            <a:extLst>
              <a:ext uri="{FF2B5EF4-FFF2-40B4-BE49-F238E27FC236}">
                <a16:creationId xmlns:a16="http://schemas.microsoft.com/office/drawing/2014/main" id="{9FB0D317-FB5C-4205-853B-D0C58F28F8AD}"/>
              </a:ext>
            </a:extLst>
          </p:cNvPr>
          <p:cNvSpPr txBox="1">
            <a:spLocks/>
          </p:cNvSpPr>
          <p:nvPr/>
        </p:nvSpPr>
        <p:spPr>
          <a:xfrm>
            <a:off x="729808" y="2991760"/>
            <a:ext cx="3099769" cy="271863"/>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p:txBody>
      </p:sp>
      <p:sp>
        <p:nvSpPr>
          <p:cNvPr id="21" name="Content Placeholder 6">
            <a:extLst>
              <a:ext uri="{FF2B5EF4-FFF2-40B4-BE49-F238E27FC236}">
                <a16:creationId xmlns:a16="http://schemas.microsoft.com/office/drawing/2014/main" id="{3C748409-9BC0-4038-97C4-E415E0C732FE}"/>
              </a:ext>
            </a:extLst>
          </p:cNvPr>
          <p:cNvSpPr txBox="1">
            <a:spLocks/>
          </p:cNvSpPr>
          <p:nvPr/>
        </p:nvSpPr>
        <p:spPr>
          <a:xfrm>
            <a:off x="459216" y="335226"/>
            <a:ext cx="7721533" cy="905340"/>
          </a:xfrm>
          <a:prstGeom prst="rect">
            <a:avLst/>
          </a:prstGeom>
        </p:spPr>
        <p:txBody>
          <a:bodyPr vert="horz" lIns="0" tIns="0" rIns="0" bIns="0" rtlCol="0" anchor="t" anchorCtr="0">
            <a:normAutofit/>
          </a:bodyPr>
          <a:lstStyle>
            <a:defPPr>
              <a:defRPr lang="en-US"/>
            </a:defPPr>
            <a:lvl1pPr>
              <a:lnSpc>
                <a:spcPts val="3000"/>
              </a:lnSpc>
              <a:spcBef>
                <a:spcPct val="0"/>
              </a:spcBef>
              <a:buNone/>
              <a:defRPr sz="2600" b="1">
                <a:latin typeface="+mj-lt"/>
                <a:ea typeface="+mj-ea"/>
                <a:cs typeface="+mj-cs"/>
              </a:defRPr>
            </a:lvl1pPr>
            <a:lvl2pPr marL="195263" indent="-195263">
              <a:lnSpc>
                <a:spcPts val="3000"/>
              </a:lnSpc>
              <a:spcBef>
                <a:spcPts val="0"/>
              </a:spcBef>
              <a:spcAft>
                <a:spcPts val="600"/>
              </a:spcAft>
              <a:buFont typeface="Arial" panose="020B0604020202020204" pitchFamily="34" charset="0"/>
              <a:buChar char="•"/>
              <a:defRPr sz="2800">
                <a:latin typeface="+mj-lt"/>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lvl="1" indent="0">
              <a:buNone/>
            </a:pPr>
            <a:r>
              <a:rPr lang="en-GB" sz="2600" dirty="0"/>
              <a:t>Mix of dividends and salary</a:t>
            </a:r>
          </a:p>
        </p:txBody>
      </p:sp>
      <p:sp>
        <p:nvSpPr>
          <p:cNvPr id="2" name="Text Placeholder 1">
            <a:extLst>
              <a:ext uri="{FF2B5EF4-FFF2-40B4-BE49-F238E27FC236}">
                <a16:creationId xmlns:a16="http://schemas.microsoft.com/office/drawing/2014/main" id="{B8142232-C7EF-3884-7B0E-1CB066D50FFF}"/>
              </a:ext>
            </a:extLst>
          </p:cNvPr>
          <p:cNvSpPr txBox="1">
            <a:spLocks/>
          </p:cNvSpPr>
          <p:nvPr/>
        </p:nvSpPr>
        <p:spPr>
          <a:xfrm>
            <a:off x="344795" y="1122063"/>
            <a:ext cx="5091883" cy="2912330"/>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sz="1200" b="1" dirty="0">
                <a:latin typeface="+mn-lt"/>
              </a:rPr>
              <a:t>You take £60,000 - £9,100 as PAYE salary and £50,900 as dividends</a:t>
            </a:r>
            <a:endParaRPr lang="en-GB" sz="1200" dirty="0">
              <a:latin typeface="+mn-lt"/>
            </a:endParaRPr>
          </a:p>
          <a:p>
            <a:pPr lvl="1"/>
            <a:r>
              <a:rPr lang="en-GB" sz="1200" dirty="0">
                <a:latin typeface="+mn-lt"/>
              </a:rPr>
              <a:t>Your personal tax bill payable on your dividends is £5,733</a:t>
            </a:r>
          </a:p>
          <a:p>
            <a:pPr marL="400050" lvl="1" indent="-285750">
              <a:buFont typeface="Arial" panose="020B0604020202020204" pitchFamily="34" charset="0"/>
              <a:buChar char="•"/>
            </a:pPr>
            <a:r>
              <a:rPr lang="en-GB" sz="1200" dirty="0">
                <a:latin typeface="+mn-lt"/>
              </a:rPr>
              <a:t>You do not pay tax on the PAYE salary of £9,100</a:t>
            </a:r>
          </a:p>
          <a:p>
            <a:pPr marL="400050" lvl="1" indent="-285750">
              <a:buFont typeface="Arial" panose="020B0604020202020204" pitchFamily="34" charset="0"/>
              <a:buChar char="•"/>
            </a:pPr>
            <a:r>
              <a:rPr lang="en-GB" sz="1200" dirty="0">
                <a:latin typeface="+mn-lt"/>
              </a:rPr>
              <a:t>A further £3,470 is left over from your personal allowance, plus your initial £2,000 dividend allowance – so another £5,470 is tax free 0</a:t>
            </a:r>
          </a:p>
          <a:p>
            <a:pPr marL="400050" lvl="1" indent="-285750">
              <a:buFont typeface="Arial" panose="020B0604020202020204" pitchFamily="34" charset="0"/>
              <a:buChar char="•"/>
            </a:pPr>
            <a:r>
              <a:rPr lang="en-GB" sz="1200" dirty="0">
                <a:latin typeface="+mn-lt"/>
              </a:rPr>
              <a:t>Of the remaining amount, you pay dividend tax </a:t>
            </a:r>
          </a:p>
          <a:p>
            <a:pPr marL="704850" lvl="2" indent="-285750">
              <a:buFont typeface="Arial" panose="020B0604020202020204" pitchFamily="34" charset="0"/>
              <a:buChar char="•"/>
            </a:pPr>
            <a:r>
              <a:rPr lang="en-GB" sz="1200" dirty="0">
                <a:latin typeface="+mn-lt"/>
              </a:rPr>
              <a:t>8.75% on £35,700 = £3,123</a:t>
            </a:r>
          </a:p>
          <a:p>
            <a:pPr marL="704850" lvl="2" indent="-285750">
              <a:buFont typeface="Arial" panose="020B0604020202020204" pitchFamily="34" charset="0"/>
              <a:buChar char="•"/>
            </a:pPr>
            <a:r>
              <a:rPr lang="en-GB" sz="1200" dirty="0">
                <a:latin typeface="+mn-lt"/>
              </a:rPr>
              <a:t>33.75% on the next £9,730 = £3,283</a:t>
            </a:r>
          </a:p>
          <a:p>
            <a:pPr lvl="1"/>
            <a:r>
              <a:rPr lang="en-GB" sz="1200" dirty="0">
                <a:latin typeface="+mn-lt"/>
              </a:rPr>
              <a:t>Your company pays corporation tax on profits before dividends are distributed </a:t>
            </a:r>
          </a:p>
          <a:p>
            <a:pPr marL="400050" lvl="1" indent="-285750">
              <a:buFont typeface="Arial" panose="020B0604020202020204" pitchFamily="34" charset="0"/>
              <a:buChar char="•"/>
            </a:pPr>
            <a:r>
              <a:rPr lang="en-GB" sz="1200" dirty="0">
                <a:latin typeface="+mn-lt"/>
              </a:rPr>
              <a:t>19% on £50,900 = £9,671</a:t>
            </a:r>
          </a:p>
          <a:p>
            <a:pPr lvl="1"/>
            <a:r>
              <a:rPr lang="en-GB" sz="1200" dirty="0">
                <a:latin typeface="+mn-lt"/>
              </a:rPr>
              <a:t>Because your salary is below the NIC limits, there is no NIC payable</a:t>
            </a:r>
          </a:p>
          <a:p>
            <a:pPr lvl="1"/>
            <a:endParaRPr lang="en-GB" sz="1200" dirty="0">
              <a:latin typeface="+mn-lt"/>
            </a:endParaRPr>
          </a:p>
          <a:p>
            <a:pPr marL="400050" lvl="1" indent="-285750">
              <a:buFontTx/>
              <a:buChar char="-"/>
            </a:pPr>
            <a:endParaRPr lang="en-GB" sz="1200" dirty="0">
              <a:latin typeface="+mn-lt"/>
            </a:endParaRPr>
          </a:p>
        </p:txBody>
      </p:sp>
      <p:sp>
        <p:nvSpPr>
          <p:cNvPr id="3" name="Text Placeholder 1">
            <a:extLst>
              <a:ext uri="{FF2B5EF4-FFF2-40B4-BE49-F238E27FC236}">
                <a16:creationId xmlns:a16="http://schemas.microsoft.com/office/drawing/2014/main" id="{8D2DC0A1-B9AE-D0CF-7E2C-1D8A352F89B0}"/>
              </a:ext>
            </a:extLst>
          </p:cNvPr>
          <p:cNvSpPr txBox="1">
            <a:spLocks/>
          </p:cNvSpPr>
          <p:nvPr/>
        </p:nvSpPr>
        <p:spPr>
          <a:xfrm>
            <a:off x="5656627" y="1082427"/>
            <a:ext cx="3146497" cy="5213870"/>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sz="1200" b="1" dirty="0">
                <a:latin typeface="+mn-lt"/>
              </a:rPr>
              <a:t>You decide to put £15,000 into your pension</a:t>
            </a:r>
          </a:p>
          <a:p>
            <a:pPr lvl="1"/>
            <a:r>
              <a:rPr lang="en-GB" sz="1200" dirty="0">
                <a:latin typeface="+mn-lt"/>
              </a:rPr>
              <a:t>BUT hang on, you can’t put £15,000 in and claim tax relief on it!</a:t>
            </a:r>
          </a:p>
          <a:p>
            <a:pPr lvl="1"/>
            <a:r>
              <a:rPr lang="en-GB" sz="1200" dirty="0">
                <a:latin typeface="+mn-lt"/>
              </a:rPr>
              <a:t>You are limited to what you can put in and claim tax relief on to your salaried income for that year – so the maximum you can claim is on £9,100!</a:t>
            </a:r>
          </a:p>
          <a:p>
            <a:pPr marL="400050" lvl="1" indent="-285750">
              <a:buFont typeface="Arial" panose="020B0604020202020204" pitchFamily="34" charset="0"/>
              <a:buChar char="•"/>
            </a:pPr>
            <a:r>
              <a:rPr lang="en-GB" sz="1200" dirty="0">
                <a:latin typeface="+mn-lt"/>
              </a:rPr>
              <a:t>You automatically get 20% tax relief at source on £9,100</a:t>
            </a:r>
          </a:p>
          <a:p>
            <a:pPr marL="400050" lvl="1" indent="-285750">
              <a:buFont typeface="Arial" panose="020B0604020202020204" pitchFamily="34" charset="0"/>
              <a:buChar char="•"/>
            </a:pPr>
            <a:r>
              <a:rPr lang="en-GB" sz="1200" dirty="0">
                <a:latin typeface="+mn-lt"/>
              </a:rPr>
              <a:t>You get no further pensions tax relief</a:t>
            </a:r>
          </a:p>
          <a:p>
            <a:pPr marL="400050" lvl="1" indent="-285750">
              <a:buFont typeface="Arial" panose="020B0604020202020204" pitchFamily="34" charset="0"/>
              <a:buChar char="•"/>
            </a:pPr>
            <a:r>
              <a:rPr lang="en-GB" sz="1200" dirty="0">
                <a:latin typeface="+mn-lt"/>
              </a:rPr>
              <a:t>Your pension at retirement is smaller</a:t>
            </a:r>
          </a:p>
          <a:p>
            <a:pPr lvl="1"/>
            <a:endParaRPr lang="en-GB" sz="1200" dirty="0">
              <a:latin typeface="+mn-lt"/>
            </a:endParaRPr>
          </a:p>
          <a:p>
            <a:pPr lvl="1"/>
            <a:endParaRPr lang="en-GB" sz="1200" dirty="0">
              <a:latin typeface="+mn-lt"/>
            </a:endParaRPr>
          </a:p>
          <a:p>
            <a:pPr marL="400050" lvl="1" indent="-285750">
              <a:buFontTx/>
              <a:buChar char="-"/>
            </a:pPr>
            <a:endParaRPr lang="en-GB" sz="1200" dirty="0">
              <a:latin typeface="+mn-lt"/>
            </a:endParaRPr>
          </a:p>
          <a:p>
            <a:pPr lvl="1"/>
            <a:endParaRPr lang="en-GB" sz="1200" dirty="0">
              <a:latin typeface="+mn-lt"/>
            </a:endParaRPr>
          </a:p>
        </p:txBody>
      </p:sp>
      <p:sp>
        <p:nvSpPr>
          <p:cNvPr id="4" name="Oval 3">
            <a:extLst>
              <a:ext uri="{FF2B5EF4-FFF2-40B4-BE49-F238E27FC236}">
                <a16:creationId xmlns:a16="http://schemas.microsoft.com/office/drawing/2014/main" id="{6C830287-A7CC-B528-FC69-0D0F34D1B8C8}"/>
              </a:ext>
            </a:extLst>
          </p:cNvPr>
          <p:cNvSpPr/>
          <p:nvPr/>
        </p:nvSpPr>
        <p:spPr>
          <a:xfrm>
            <a:off x="1588605" y="4916223"/>
            <a:ext cx="2494291" cy="80115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bIns="0" rtlCol="0" anchor="t" anchorCtr="0"/>
          <a:lstStyle/>
          <a:p>
            <a:pPr algn="ctr"/>
            <a:endParaRPr lang="en-GB" sz="2800" b="1" dirty="0">
              <a:solidFill>
                <a:schemeClr val="tx1"/>
              </a:solidFill>
            </a:endParaRPr>
          </a:p>
        </p:txBody>
      </p:sp>
      <p:sp>
        <p:nvSpPr>
          <p:cNvPr id="6" name="Content Placeholder 6">
            <a:extLst>
              <a:ext uri="{FF2B5EF4-FFF2-40B4-BE49-F238E27FC236}">
                <a16:creationId xmlns:a16="http://schemas.microsoft.com/office/drawing/2014/main" id="{99A41FE0-D77B-F830-3269-ABC06675A52D}"/>
              </a:ext>
            </a:extLst>
          </p:cNvPr>
          <p:cNvSpPr txBox="1">
            <a:spLocks/>
          </p:cNvSpPr>
          <p:nvPr/>
        </p:nvSpPr>
        <p:spPr>
          <a:xfrm>
            <a:off x="1808555" y="5093610"/>
            <a:ext cx="2054390" cy="446379"/>
          </a:xfrm>
          <a:prstGeom prst="rect">
            <a:avLst/>
          </a:prstGeom>
        </p:spPr>
        <p:txBody>
          <a:bodyPr vert="horz" lIns="0" tIns="0" rIns="0" bIns="0" rtlCol="0" anchor="t" anchorCtr="0">
            <a:noAutofit/>
          </a:bodyPr>
          <a:lstStyle>
            <a:lvl1pPr marL="0" indent="0" algn="l" defTabSz="914400" rtl="0" eaLnBrk="1" latinLnBrk="0" hangingPunct="1">
              <a:lnSpc>
                <a:spcPts val="3000"/>
              </a:lnSpc>
              <a:spcBef>
                <a:spcPts val="0"/>
              </a:spcBef>
              <a:spcAft>
                <a:spcPts val="600"/>
              </a:spcAft>
              <a:buFont typeface="Arial" panose="020B0604020202020204" pitchFamily="34" charset="0"/>
              <a:buNone/>
              <a:defRPr sz="2800" kern="1200">
                <a:solidFill>
                  <a:schemeClr val="tx1"/>
                </a:solidFill>
                <a:latin typeface="+mj-lt"/>
                <a:ea typeface="+mn-ea"/>
                <a:cs typeface="+mn-cs"/>
              </a:defRPr>
            </a:lvl1pPr>
            <a:lvl2pPr marL="195263" indent="-195263" algn="l" defTabSz="914400" rtl="0" eaLnBrk="1" latinLnBrk="0" hangingPunct="1">
              <a:lnSpc>
                <a:spcPts val="3000"/>
              </a:lnSpc>
              <a:spcBef>
                <a:spcPts val="1200"/>
              </a:spcBef>
              <a:spcAft>
                <a:spcPts val="600"/>
              </a:spcAft>
              <a:buFont typeface="Arial" panose="020B0604020202020204" pitchFamily="34" charset="0"/>
              <a:buChar char="•"/>
              <a:defRPr sz="2800" kern="1200">
                <a:solidFill>
                  <a:schemeClr val="tx1"/>
                </a:solidFill>
                <a:latin typeface="+mj-lt"/>
                <a:ea typeface="+mn-ea"/>
                <a:cs typeface="+mn-cs"/>
              </a:defRPr>
            </a:lvl2pPr>
            <a:lvl3pPr marL="419100" indent="-20796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3pPr>
            <a:lvl4pPr marL="646113" indent="-223838"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4pPr>
            <a:lvl5pPr marL="841375" indent="-17621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lvl="1" indent="0" algn="ctr">
              <a:lnSpc>
                <a:spcPts val="1800"/>
              </a:lnSpc>
              <a:spcBef>
                <a:spcPts val="0"/>
              </a:spcBef>
              <a:buNone/>
              <a:defRPr/>
            </a:pPr>
            <a:r>
              <a:rPr lang="en-GB" sz="1400" b="1" dirty="0">
                <a:solidFill>
                  <a:schemeClr val="bg1"/>
                </a:solidFill>
                <a:latin typeface="+mn-lt"/>
                <a:cs typeface="Arial"/>
              </a:rPr>
              <a:t>Total tax/ NIC = £16,078</a:t>
            </a:r>
          </a:p>
          <a:p>
            <a:pPr marL="114300" lvl="1" indent="0" algn="ctr">
              <a:lnSpc>
                <a:spcPts val="1800"/>
              </a:lnSpc>
              <a:spcBef>
                <a:spcPts val="0"/>
              </a:spcBef>
              <a:buNone/>
              <a:defRPr/>
            </a:pPr>
            <a:endParaRPr lang="en-GB" sz="1400" dirty="0">
              <a:solidFill>
                <a:schemeClr val="bg1"/>
              </a:solidFill>
              <a:latin typeface="+mn-lt"/>
              <a:cs typeface="Arial"/>
            </a:endParaRPr>
          </a:p>
        </p:txBody>
      </p:sp>
      <p:sp>
        <p:nvSpPr>
          <p:cNvPr id="7" name="Arrow: Down 6">
            <a:extLst>
              <a:ext uri="{FF2B5EF4-FFF2-40B4-BE49-F238E27FC236}">
                <a16:creationId xmlns:a16="http://schemas.microsoft.com/office/drawing/2014/main" id="{48596225-1A6E-D6CC-A01B-2AA8B0157282}"/>
              </a:ext>
            </a:extLst>
          </p:cNvPr>
          <p:cNvSpPr/>
          <p:nvPr/>
        </p:nvSpPr>
        <p:spPr>
          <a:xfrm>
            <a:off x="2685256" y="4601390"/>
            <a:ext cx="300988" cy="223557"/>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bIns="0" rtlCol="0" anchor="t" anchorCtr="0"/>
          <a:lstStyle/>
          <a:p>
            <a:pPr algn="ctr"/>
            <a:endParaRPr lang="en-GB" sz="2800" b="1" dirty="0">
              <a:solidFill>
                <a:schemeClr val="tx1"/>
              </a:solidFill>
            </a:endParaRPr>
          </a:p>
        </p:txBody>
      </p:sp>
      <p:sp>
        <p:nvSpPr>
          <p:cNvPr id="12" name="Oval 11">
            <a:extLst>
              <a:ext uri="{FF2B5EF4-FFF2-40B4-BE49-F238E27FC236}">
                <a16:creationId xmlns:a16="http://schemas.microsoft.com/office/drawing/2014/main" id="{9AB939B6-9644-D0AA-6687-3F6E6E30FC49}"/>
              </a:ext>
            </a:extLst>
          </p:cNvPr>
          <p:cNvSpPr/>
          <p:nvPr/>
        </p:nvSpPr>
        <p:spPr>
          <a:xfrm>
            <a:off x="5872757" y="4942847"/>
            <a:ext cx="2494291" cy="80115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bIns="0" rtlCol="0" anchor="t" anchorCtr="0"/>
          <a:lstStyle/>
          <a:p>
            <a:pPr algn="ctr"/>
            <a:endParaRPr lang="en-GB" sz="2800" b="1" dirty="0">
              <a:solidFill>
                <a:schemeClr val="tx1"/>
              </a:solidFill>
            </a:endParaRPr>
          </a:p>
        </p:txBody>
      </p:sp>
      <p:sp>
        <p:nvSpPr>
          <p:cNvPr id="13" name="Content Placeholder 6">
            <a:extLst>
              <a:ext uri="{FF2B5EF4-FFF2-40B4-BE49-F238E27FC236}">
                <a16:creationId xmlns:a16="http://schemas.microsoft.com/office/drawing/2014/main" id="{583147D1-6EC4-667B-6DFC-388826D69380}"/>
              </a:ext>
            </a:extLst>
          </p:cNvPr>
          <p:cNvSpPr txBox="1">
            <a:spLocks/>
          </p:cNvSpPr>
          <p:nvPr/>
        </p:nvSpPr>
        <p:spPr>
          <a:xfrm>
            <a:off x="6092707" y="5093610"/>
            <a:ext cx="2054390" cy="446379"/>
          </a:xfrm>
          <a:prstGeom prst="rect">
            <a:avLst/>
          </a:prstGeom>
        </p:spPr>
        <p:txBody>
          <a:bodyPr vert="horz" lIns="0" tIns="0" rIns="0" bIns="0" rtlCol="0" anchor="t" anchorCtr="0">
            <a:noAutofit/>
          </a:bodyPr>
          <a:lstStyle>
            <a:lvl1pPr marL="0" indent="0" algn="l" defTabSz="914400" rtl="0" eaLnBrk="1" latinLnBrk="0" hangingPunct="1">
              <a:lnSpc>
                <a:spcPts val="3000"/>
              </a:lnSpc>
              <a:spcBef>
                <a:spcPts val="0"/>
              </a:spcBef>
              <a:spcAft>
                <a:spcPts val="600"/>
              </a:spcAft>
              <a:buFont typeface="Arial" panose="020B0604020202020204" pitchFamily="34" charset="0"/>
              <a:buNone/>
              <a:defRPr sz="2800" kern="1200">
                <a:solidFill>
                  <a:schemeClr val="tx1"/>
                </a:solidFill>
                <a:latin typeface="+mj-lt"/>
                <a:ea typeface="+mn-ea"/>
                <a:cs typeface="+mn-cs"/>
              </a:defRPr>
            </a:lvl1pPr>
            <a:lvl2pPr marL="195263" indent="-195263" algn="l" defTabSz="914400" rtl="0" eaLnBrk="1" latinLnBrk="0" hangingPunct="1">
              <a:lnSpc>
                <a:spcPts val="3000"/>
              </a:lnSpc>
              <a:spcBef>
                <a:spcPts val="1200"/>
              </a:spcBef>
              <a:spcAft>
                <a:spcPts val="600"/>
              </a:spcAft>
              <a:buFont typeface="Arial" panose="020B0604020202020204" pitchFamily="34" charset="0"/>
              <a:buChar char="•"/>
              <a:defRPr sz="2800" kern="1200">
                <a:solidFill>
                  <a:schemeClr val="tx1"/>
                </a:solidFill>
                <a:latin typeface="+mj-lt"/>
                <a:ea typeface="+mn-ea"/>
                <a:cs typeface="+mn-cs"/>
              </a:defRPr>
            </a:lvl2pPr>
            <a:lvl3pPr marL="419100" indent="-20796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3pPr>
            <a:lvl4pPr marL="646113" indent="-223838"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4pPr>
            <a:lvl5pPr marL="841375" indent="-17621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lvl="1" indent="0" algn="ctr">
              <a:lnSpc>
                <a:spcPts val="1800"/>
              </a:lnSpc>
              <a:spcBef>
                <a:spcPts val="0"/>
              </a:spcBef>
              <a:buNone/>
              <a:defRPr/>
            </a:pPr>
            <a:r>
              <a:rPr lang="en-GB" sz="1400" b="1" dirty="0">
                <a:solidFill>
                  <a:schemeClr val="bg1"/>
                </a:solidFill>
                <a:latin typeface="+mn-lt"/>
                <a:cs typeface="Arial"/>
              </a:rPr>
              <a:t>Total pension relief = £1,820</a:t>
            </a:r>
          </a:p>
          <a:p>
            <a:pPr marL="114300" lvl="1" indent="0" algn="ctr">
              <a:lnSpc>
                <a:spcPts val="1800"/>
              </a:lnSpc>
              <a:spcBef>
                <a:spcPts val="0"/>
              </a:spcBef>
              <a:buNone/>
              <a:defRPr/>
            </a:pPr>
            <a:endParaRPr lang="en-GB" sz="1400" dirty="0">
              <a:solidFill>
                <a:schemeClr val="bg1"/>
              </a:solidFill>
              <a:latin typeface="+mn-lt"/>
              <a:cs typeface="Arial"/>
            </a:endParaRPr>
          </a:p>
        </p:txBody>
      </p:sp>
      <p:sp>
        <p:nvSpPr>
          <p:cNvPr id="14" name="Arrow: Down 13">
            <a:extLst>
              <a:ext uri="{FF2B5EF4-FFF2-40B4-BE49-F238E27FC236}">
                <a16:creationId xmlns:a16="http://schemas.microsoft.com/office/drawing/2014/main" id="{AA57A15B-CB13-08A0-B787-A18179DA9166}"/>
              </a:ext>
            </a:extLst>
          </p:cNvPr>
          <p:cNvSpPr/>
          <p:nvPr/>
        </p:nvSpPr>
        <p:spPr>
          <a:xfrm>
            <a:off x="6969408" y="4601390"/>
            <a:ext cx="300988" cy="223557"/>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bIns="0" rtlCol="0" anchor="t" anchorCtr="0"/>
          <a:lstStyle/>
          <a:p>
            <a:pPr algn="ctr"/>
            <a:endParaRPr lang="en-GB" sz="2800" b="1" dirty="0">
              <a:solidFill>
                <a:schemeClr val="tx1"/>
              </a:solidFill>
            </a:endParaRPr>
          </a:p>
        </p:txBody>
      </p:sp>
      <p:grpSp>
        <p:nvGrpSpPr>
          <p:cNvPr id="5" name="Group 4">
            <a:extLst>
              <a:ext uri="{FF2B5EF4-FFF2-40B4-BE49-F238E27FC236}">
                <a16:creationId xmlns:a16="http://schemas.microsoft.com/office/drawing/2014/main" id="{930904D2-AD1B-77ED-E1A7-10883492FF05}"/>
              </a:ext>
            </a:extLst>
          </p:cNvPr>
          <p:cNvGrpSpPr/>
          <p:nvPr/>
        </p:nvGrpSpPr>
        <p:grpSpPr>
          <a:xfrm rot="20406925">
            <a:off x="1936352" y="2484289"/>
            <a:ext cx="5271296" cy="1497530"/>
            <a:chOff x="2143453" y="2815056"/>
            <a:chExt cx="5271296" cy="1497530"/>
          </a:xfrm>
        </p:grpSpPr>
        <p:pic>
          <p:nvPicPr>
            <p:cNvPr id="16" name="Picture 15">
              <a:extLst>
                <a:ext uri="{FF2B5EF4-FFF2-40B4-BE49-F238E27FC236}">
                  <a16:creationId xmlns:a16="http://schemas.microsoft.com/office/drawing/2014/main" id="{81164EE0-7B42-24B8-FDE6-F030B15937D6}"/>
                </a:ext>
              </a:extLst>
            </p:cNvPr>
            <p:cNvPicPr>
              <a:picLocks noChangeAspect="1"/>
            </p:cNvPicPr>
            <p:nvPr/>
          </p:nvPicPr>
          <p:blipFill rotWithShape="1">
            <a:blip r:embed="rId2">
              <a:alphaModFix amt="35000"/>
            </a:blip>
            <a:srcRect t="94355"/>
            <a:stretch/>
          </p:blipFill>
          <p:spPr>
            <a:xfrm>
              <a:off x="2143453" y="4097441"/>
              <a:ext cx="5271296" cy="215145"/>
            </a:xfrm>
            <a:prstGeom prst="rect">
              <a:avLst/>
            </a:prstGeom>
          </p:spPr>
        </p:pic>
        <p:pic>
          <p:nvPicPr>
            <p:cNvPr id="17" name="Picture 16">
              <a:extLst>
                <a:ext uri="{FF2B5EF4-FFF2-40B4-BE49-F238E27FC236}">
                  <a16:creationId xmlns:a16="http://schemas.microsoft.com/office/drawing/2014/main" id="{98EB4463-6BAE-FD2B-3B69-83642DEBEDB0}"/>
                </a:ext>
              </a:extLst>
            </p:cNvPr>
            <p:cNvPicPr>
              <a:picLocks noChangeAspect="1"/>
            </p:cNvPicPr>
            <p:nvPr/>
          </p:nvPicPr>
          <p:blipFill rotWithShape="1">
            <a:blip r:embed="rId2">
              <a:alphaModFix amt="35000"/>
            </a:blip>
            <a:srcRect b="66165"/>
            <a:stretch/>
          </p:blipFill>
          <p:spPr>
            <a:xfrm>
              <a:off x="2143453" y="2815056"/>
              <a:ext cx="5271296" cy="1289366"/>
            </a:xfrm>
            <a:prstGeom prst="rect">
              <a:avLst/>
            </a:prstGeom>
          </p:spPr>
        </p:pic>
      </p:grpSp>
    </p:spTree>
    <p:extLst>
      <p:ext uri="{BB962C8B-B14F-4D97-AF65-F5344CB8AC3E}">
        <p14:creationId xmlns:p14="http://schemas.microsoft.com/office/powerpoint/2010/main" val="337336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13"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pPr>
              <a:defRPr/>
            </a:pPr>
            <a:r>
              <a:rPr lang="en-US">
                <a:solidFill>
                  <a:srgbClr val="414042"/>
                </a:solidFill>
                <a:latin typeface="Arial"/>
                <a:cs typeface="Arial"/>
              </a:rPr>
              <a:t>ICG Confidential</a:t>
            </a:r>
            <a:endParaRPr lang="en-GB" dirty="0">
              <a:solidFill>
                <a:srgbClr val="414042"/>
              </a:solidFill>
              <a:latin typeface="Arial"/>
              <a:cs typeface="Arial"/>
            </a:endParaRPr>
          </a:p>
        </p:txBody>
      </p:sp>
      <p:sp>
        <p:nvSpPr>
          <p:cNvPr id="9" name="Footer Placeholder 8"/>
          <p:cNvSpPr>
            <a:spLocks noGrp="1"/>
          </p:cNvSpPr>
          <p:nvPr>
            <p:ph type="ftr" sz="quarter" idx="11"/>
          </p:nvPr>
        </p:nvSpPr>
        <p:spPr/>
        <p:txBody>
          <a:bodyPr/>
          <a:lstStyle/>
          <a:p>
            <a:pPr>
              <a:defRPr/>
            </a:pPr>
            <a:r>
              <a:rPr lang="en-GB">
                <a:solidFill>
                  <a:srgbClr val="414042"/>
                </a:solidFill>
                <a:latin typeface="Arial"/>
                <a:cs typeface="Arial"/>
              </a:rPr>
              <a:t>Pensions 101</a:t>
            </a:r>
            <a:endParaRPr lang="en-GB" dirty="0">
              <a:solidFill>
                <a:srgbClr val="414042"/>
              </a:solidFill>
              <a:latin typeface="Arial"/>
              <a:cs typeface="Arial"/>
            </a:endParaRPr>
          </a:p>
        </p:txBody>
      </p:sp>
      <p:sp>
        <p:nvSpPr>
          <p:cNvPr id="10" name="Slide Number Placeholder 9"/>
          <p:cNvSpPr>
            <a:spLocks noGrp="1"/>
          </p:cNvSpPr>
          <p:nvPr>
            <p:ph type="sldNum" sz="quarter" idx="12"/>
          </p:nvPr>
        </p:nvSpPr>
        <p:spPr/>
        <p:txBody>
          <a:bodyPr/>
          <a:lstStyle/>
          <a:p>
            <a:pPr>
              <a:defRPr/>
            </a:pPr>
            <a:r>
              <a:rPr lang="en-GB" dirty="0">
                <a:solidFill>
                  <a:srgbClr val="414042"/>
                </a:solidFill>
                <a:latin typeface="Arial"/>
                <a:cs typeface="Arial"/>
              </a:rPr>
              <a:t>Page </a:t>
            </a:r>
            <a:fld id="{B13B5175-59AA-4FF7-8920-C0EC6C0A998F}" type="slidenum">
              <a:rPr lang="en-GB">
                <a:solidFill>
                  <a:srgbClr val="414042"/>
                </a:solidFill>
                <a:latin typeface="Arial"/>
                <a:cs typeface="Arial"/>
              </a:rPr>
              <a:pPr>
                <a:defRPr/>
              </a:pPr>
              <a:t>16</a:t>
            </a:fld>
            <a:endParaRPr lang="en-GB" dirty="0">
              <a:solidFill>
                <a:srgbClr val="414042"/>
              </a:solidFill>
              <a:latin typeface="Arial"/>
              <a:cs typeface="Arial"/>
            </a:endParaRPr>
          </a:p>
        </p:txBody>
      </p:sp>
      <p:sp>
        <p:nvSpPr>
          <p:cNvPr id="19" name="Content Placeholder 6"/>
          <p:cNvSpPr txBox="1">
            <a:spLocks/>
          </p:cNvSpPr>
          <p:nvPr/>
        </p:nvSpPr>
        <p:spPr>
          <a:xfrm>
            <a:off x="5076056" y="5702782"/>
            <a:ext cx="3456384" cy="1368152"/>
          </a:xfrm>
          <a:prstGeom prst="rect">
            <a:avLst/>
          </a:prstGeom>
        </p:spPr>
        <p:txBody>
          <a:bodyPr vert="horz" lIns="0" tIns="0" rIns="0" bIns="0" rtlCol="0" anchor="t" anchorCtr="0">
            <a:noAutofit/>
          </a:bodyPr>
          <a:lstStyle>
            <a:lvl1pPr marL="0" indent="0" algn="l" defTabSz="914400" rtl="0" eaLnBrk="1" latinLnBrk="0" hangingPunct="1">
              <a:lnSpc>
                <a:spcPts val="3000"/>
              </a:lnSpc>
              <a:spcBef>
                <a:spcPts val="0"/>
              </a:spcBef>
              <a:spcAft>
                <a:spcPts val="600"/>
              </a:spcAft>
              <a:buFont typeface="Arial" panose="020B0604020202020204" pitchFamily="34" charset="0"/>
              <a:buNone/>
              <a:defRPr sz="2800" kern="1200">
                <a:solidFill>
                  <a:schemeClr val="tx1"/>
                </a:solidFill>
                <a:latin typeface="+mj-lt"/>
                <a:ea typeface="+mn-ea"/>
                <a:cs typeface="+mn-cs"/>
              </a:defRPr>
            </a:lvl1pPr>
            <a:lvl2pPr marL="195263" indent="-195263" algn="l" defTabSz="914400" rtl="0" eaLnBrk="1" latinLnBrk="0" hangingPunct="1">
              <a:lnSpc>
                <a:spcPts val="3000"/>
              </a:lnSpc>
              <a:spcBef>
                <a:spcPts val="1200"/>
              </a:spcBef>
              <a:spcAft>
                <a:spcPts val="600"/>
              </a:spcAft>
              <a:buFont typeface="Arial" panose="020B0604020202020204" pitchFamily="34" charset="0"/>
              <a:buChar char="•"/>
              <a:defRPr sz="2800" kern="1200">
                <a:solidFill>
                  <a:schemeClr val="tx1"/>
                </a:solidFill>
                <a:latin typeface="+mj-lt"/>
                <a:ea typeface="+mn-ea"/>
                <a:cs typeface="+mn-cs"/>
              </a:defRPr>
            </a:lvl2pPr>
            <a:lvl3pPr marL="419100" indent="-20796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3pPr>
            <a:lvl4pPr marL="646113" indent="-223838"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4pPr>
            <a:lvl5pPr marL="841375" indent="-17621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nSpc>
                <a:spcPts val="1800"/>
              </a:lnSpc>
              <a:spcBef>
                <a:spcPts val="0"/>
              </a:spcBef>
              <a:buNone/>
              <a:defRPr/>
            </a:pPr>
            <a:endParaRPr lang="en-GB" sz="1200" dirty="0">
              <a:solidFill>
                <a:prstClr val="black"/>
              </a:solidFill>
              <a:latin typeface="Arial"/>
              <a:cs typeface="Arial"/>
            </a:endParaRPr>
          </a:p>
        </p:txBody>
      </p:sp>
      <p:sp>
        <p:nvSpPr>
          <p:cNvPr id="15" name="Text Placeholder 1">
            <a:extLst>
              <a:ext uri="{FF2B5EF4-FFF2-40B4-BE49-F238E27FC236}">
                <a16:creationId xmlns:a16="http://schemas.microsoft.com/office/drawing/2014/main" id="{802A8FC7-DCE2-4676-9F07-9BA6A9C487C3}"/>
              </a:ext>
            </a:extLst>
          </p:cNvPr>
          <p:cNvSpPr txBox="1">
            <a:spLocks/>
          </p:cNvSpPr>
          <p:nvPr/>
        </p:nvSpPr>
        <p:spPr>
          <a:xfrm>
            <a:off x="729808" y="3619691"/>
            <a:ext cx="3099769" cy="308467"/>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p:txBody>
      </p:sp>
      <p:sp>
        <p:nvSpPr>
          <p:cNvPr id="20" name="Text Placeholder 1">
            <a:extLst>
              <a:ext uri="{FF2B5EF4-FFF2-40B4-BE49-F238E27FC236}">
                <a16:creationId xmlns:a16="http://schemas.microsoft.com/office/drawing/2014/main" id="{A70E9A0C-0C3E-481E-9F82-43CC8A3BB693}"/>
              </a:ext>
            </a:extLst>
          </p:cNvPr>
          <p:cNvSpPr txBox="1">
            <a:spLocks/>
          </p:cNvSpPr>
          <p:nvPr/>
        </p:nvSpPr>
        <p:spPr>
          <a:xfrm>
            <a:off x="372875" y="1466768"/>
            <a:ext cx="8320275" cy="2678512"/>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latin typeface="+mn-lt"/>
            </a:endParaRPr>
          </a:p>
        </p:txBody>
      </p:sp>
      <p:sp>
        <p:nvSpPr>
          <p:cNvPr id="29" name="Text Placeholder 1">
            <a:extLst>
              <a:ext uri="{FF2B5EF4-FFF2-40B4-BE49-F238E27FC236}">
                <a16:creationId xmlns:a16="http://schemas.microsoft.com/office/drawing/2014/main" id="{9FB0D317-FB5C-4205-853B-D0C58F28F8AD}"/>
              </a:ext>
            </a:extLst>
          </p:cNvPr>
          <p:cNvSpPr txBox="1">
            <a:spLocks/>
          </p:cNvSpPr>
          <p:nvPr/>
        </p:nvSpPr>
        <p:spPr>
          <a:xfrm>
            <a:off x="729808" y="2991760"/>
            <a:ext cx="3099769" cy="271863"/>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p:txBody>
      </p:sp>
      <p:sp>
        <p:nvSpPr>
          <p:cNvPr id="21" name="Content Placeholder 6">
            <a:extLst>
              <a:ext uri="{FF2B5EF4-FFF2-40B4-BE49-F238E27FC236}">
                <a16:creationId xmlns:a16="http://schemas.microsoft.com/office/drawing/2014/main" id="{3C748409-9BC0-4038-97C4-E415E0C732FE}"/>
              </a:ext>
            </a:extLst>
          </p:cNvPr>
          <p:cNvSpPr txBox="1">
            <a:spLocks/>
          </p:cNvSpPr>
          <p:nvPr/>
        </p:nvSpPr>
        <p:spPr>
          <a:xfrm>
            <a:off x="459216" y="335226"/>
            <a:ext cx="7721533" cy="905340"/>
          </a:xfrm>
          <a:prstGeom prst="rect">
            <a:avLst/>
          </a:prstGeom>
        </p:spPr>
        <p:txBody>
          <a:bodyPr vert="horz" lIns="0" tIns="0" rIns="0" bIns="0" rtlCol="0" anchor="t" anchorCtr="0">
            <a:normAutofit/>
          </a:bodyPr>
          <a:lstStyle>
            <a:defPPr>
              <a:defRPr lang="en-US"/>
            </a:defPPr>
            <a:lvl1pPr>
              <a:lnSpc>
                <a:spcPts val="3000"/>
              </a:lnSpc>
              <a:spcBef>
                <a:spcPct val="0"/>
              </a:spcBef>
              <a:buNone/>
              <a:defRPr sz="2600" b="1">
                <a:latin typeface="+mj-lt"/>
                <a:ea typeface="+mj-ea"/>
                <a:cs typeface="+mj-cs"/>
              </a:defRPr>
            </a:lvl1pPr>
            <a:lvl2pPr marL="195263" indent="-195263">
              <a:lnSpc>
                <a:spcPts val="3000"/>
              </a:lnSpc>
              <a:spcBef>
                <a:spcPts val="0"/>
              </a:spcBef>
              <a:spcAft>
                <a:spcPts val="600"/>
              </a:spcAft>
              <a:buFont typeface="Arial" panose="020B0604020202020204" pitchFamily="34" charset="0"/>
              <a:buChar char="•"/>
              <a:defRPr sz="2800">
                <a:latin typeface="+mj-lt"/>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lvl="1" indent="0">
              <a:buNone/>
            </a:pPr>
            <a:r>
              <a:rPr lang="en-GB" sz="2600" dirty="0"/>
              <a:t>Making contributions through your limited company</a:t>
            </a:r>
          </a:p>
        </p:txBody>
      </p:sp>
      <p:sp>
        <p:nvSpPr>
          <p:cNvPr id="2" name="Text Placeholder 1">
            <a:extLst>
              <a:ext uri="{FF2B5EF4-FFF2-40B4-BE49-F238E27FC236}">
                <a16:creationId xmlns:a16="http://schemas.microsoft.com/office/drawing/2014/main" id="{B8142232-C7EF-3884-7B0E-1CB066D50FFF}"/>
              </a:ext>
            </a:extLst>
          </p:cNvPr>
          <p:cNvSpPr txBox="1">
            <a:spLocks/>
          </p:cNvSpPr>
          <p:nvPr/>
        </p:nvSpPr>
        <p:spPr>
          <a:xfrm>
            <a:off x="372875" y="1301336"/>
            <a:ext cx="4982896" cy="2912330"/>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sz="1200" b="1" dirty="0">
                <a:latin typeface="+mn-lt"/>
              </a:rPr>
              <a:t>You take £45,000 </a:t>
            </a:r>
            <a:r>
              <a:rPr lang="en-GB" sz="1200" dirty="0">
                <a:latin typeface="+mn-lt"/>
              </a:rPr>
              <a:t>- £9,100 as PAYE salary and £35,900 as dividends – and sacrifice £15,000 for the pension contribution</a:t>
            </a:r>
          </a:p>
          <a:p>
            <a:pPr lvl="1"/>
            <a:r>
              <a:rPr lang="en-GB" sz="1200" dirty="0">
                <a:latin typeface="+mn-lt"/>
              </a:rPr>
              <a:t>Your personal tax bill is £2,663</a:t>
            </a:r>
          </a:p>
          <a:p>
            <a:pPr marL="400050" lvl="1" indent="-285750">
              <a:buFont typeface="Arial" panose="020B0604020202020204" pitchFamily="34" charset="0"/>
              <a:buChar char="•"/>
            </a:pPr>
            <a:r>
              <a:rPr lang="en-GB" sz="1200" dirty="0">
                <a:latin typeface="+mn-lt"/>
              </a:rPr>
              <a:t>You do not pay tax on the PAYE salary of £9,100 </a:t>
            </a:r>
          </a:p>
          <a:p>
            <a:pPr marL="400050" lvl="1" indent="-285750">
              <a:buFont typeface="Arial" panose="020B0604020202020204" pitchFamily="34" charset="0"/>
              <a:buChar char="•"/>
            </a:pPr>
            <a:r>
              <a:rPr lang="en-GB" sz="1200" dirty="0">
                <a:latin typeface="+mn-lt"/>
              </a:rPr>
              <a:t>A further £3,470 is left over from your personal allowance, plus your initial £2,000 dividend allowance – so another £5,470 is tax free</a:t>
            </a:r>
          </a:p>
          <a:p>
            <a:pPr marL="400050" lvl="1" indent="-285750">
              <a:buFont typeface="Arial" panose="020B0604020202020204" pitchFamily="34" charset="0"/>
              <a:buChar char="•"/>
            </a:pPr>
            <a:r>
              <a:rPr lang="en-GB" sz="1200" dirty="0">
                <a:latin typeface="+mn-lt"/>
              </a:rPr>
              <a:t>Of the remaining amount, you pay dividend tax of 8.75% on £30,430 = £2,662</a:t>
            </a:r>
          </a:p>
          <a:p>
            <a:pPr lvl="1"/>
            <a:r>
              <a:rPr lang="en-GB" sz="1200" dirty="0">
                <a:latin typeface="+mn-lt"/>
              </a:rPr>
              <a:t>Your company pays corporation tax on profits before dividends are distributed </a:t>
            </a:r>
          </a:p>
          <a:p>
            <a:pPr marL="400050" lvl="1" indent="-285750">
              <a:buFont typeface="Arial" panose="020B0604020202020204" pitchFamily="34" charset="0"/>
              <a:buChar char="•"/>
            </a:pPr>
            <a:r>
              <a:rPr lang="en-GB" sz="1200" dirty="0">
                <a:latin typeface="+mn-lt"/>
              </a:rPr>
              <a:t>19% on £35,900 = £6,821</a:t>
            </a:r>
          </a:p>
          <a:p>
            <a:pPr lvl="1"/>
            <a:r>
              <a:rPr lang="en-GB" sz="1200" dirty="0">
                <a:latin typeface="+mn-lt"/>
              </a:rPr>
              <a:t>Because your salary is below the NIC limits, there is no NIC payable</a:t>
            </a:r>
          </a:p>
          <a:p>
            <a:pPr lvl="2" indent="0">
              <a:buNone/>
            </a:pPr>
            <a:endParaRPr lang="en-GB" sz="1200" dirty="0">
              <a:latin typeface="+mn-lt"/>
            </a:endParaRPr>
          </a:p>
          <a:p>
            <a:pPr marL="704850" lvl="2" indent="-285750">
              <a:buFontTx/>
              <a:buChar char="-"/>
            </a:pPr>
            <a:endParaRPr lang="en-GB" sz="1200" dirty="0">
              <a:latin typeface="+mn-lt"/>
            </a:endParaRPr>
          </a:p>
          <a:p>
            <a:pPr marL="400050" lvl="1" indent="-285750">
              <a:buFontTx/>
              <a:buChar char="-"/>
            </a:pPr>
            <a:endParaRPr lang="en-GB" sz="1200" dirty="0">
              <a:latin typeface="+mn-lt"/>
            </a:endParaRPr>
          </a:p>
        </p:txBody>
      </p:sp>
      <p:sp>
        <p:nvSpPr>
          <p:cNvPr id="3" name="Text Placeholder 1">
            <a:extLst>
              <a:ext uri="{FF2B5EF4-FFF2-40B4-BE49-F238E27FC236}">
                <a16:creationId xmlns:a16="http://schemas.microsoft.com/office/drawing/2014/main" id="{4242083E-6F9E-FBD7-661B-DC4A2C1783F8}"/>
              </a:ext>
            </a:extLst>
          </p:cNvPr>
          <p:cNvSpPr txBox="1">
            <a:spLocks/>
          </p:cNvSpPr>
          <p:nvPr/>
        </p:nvSpPr>
        <p:spPr>
          <a:xfrm>
            <a:off x="5451566" y="1301336"/>
            <a:ext cx="3080874" cy="2912330"/>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sz="1200" b="1" dirty="0">
                <a:latin typeface="+mn-lt"/>
              </a:rPr>
              <a:t>Your company puts £15,000 into your pension</a:t>
            </a:r>
          </a:p>
          <a:p>
            <a:pPr marL="400050" lvl="1" indent="-285750">
              <a:buFont typeface="Arial" panose="020B0604020202020204" pitchFamily="34" charset="0"/>
              <a:buChar char="•"/>
            </a:pPr>
            <a:r>
              <a:rPr lang="en-GB" sz="1200" dirty="0">
                <a:latin typeface="+mn-lt"/>
              </a:rPr>
              <a:t>The amount you company can put in is not limited to your salary… so it can put in the full £15,000</a:t>
            </a:r>
          </a:p>
          <a:p>
            <a:pPr marL="400050" lvl="1" indent="-285750">
              <a:buFont typeface="Arial" panose="020B0604020202020204" pitchFamily="34" charset="0"/>
              <a:buChar char="•"/>
            </a:pPr>
            <a:r>
              <a:rPr lang="en-GB" sz="1200" dirty="0">
                <a:latin typeface="+mn-lt"/>
              </a:rPr>
              <a:t>You get no further pensions tax relief</a:t>
            </a:r>
          </a:p>
          <a:p>
            <a:pPr lvl="1"/>
            <a:r>
              <a:rPr lang="en-GB" sz="1200" dirty="0">
                <a:latin typeface="+mn-lt"/>
              </a:rPr>
              <a:t>Because pension contributions are an allowable business expense, your company does not pay tax on £15,000 (an effective saving of £2,850)</a:t>
            </a:r>
          </a:p>
          <a:p>
            <a:pPr lvl="1"/>
            <a:r>
              <a:rPr lang="en-GB" sz="1200" dirty="0">
                <a:latin typeface="+mn-lt"/>
              </a:rPr>
              <a:t>Your income ‘looks’ lower – so it could affect your credit? </a:t>
            </a:r>
          </a:p>
          <a:p>
            <a:pPr marL="400050" lvl="1" indent="-285750">
              <a:buFontTx/>
              <a:buChar char="-"/>
            </a:pPr>
            <a:endParaRPr lang="en-GB" sz="1200" dirty="0">
              <a:latin typeface="+mn-lt"/>
            </a:endParaRPr>
          </a:p>
        </p:txBody>
      </p:sp>
      <p:sp>
        <p:nvSpPr>
          <p:cNvPr id="5" name="Oval 4">
            <a:extLst>
              <a:ext uri="{FF2B5EF4-FFF2-40B4-BE49-F238E27FC236}">
                <a16:creationId xmlns:a16="http://schemas.microsoft.com/office/drawing/2014/main" id="{F6352D34-A19D-1700-6F8D-9B1CD4D9A8B3}"/>
              </a:ext>
            </a:extLst>
          </p:cNvPr>
          <p:cNvSpPr/>
          <p:nvPr/>
        </p:nvSpPr>
        <p:spPr>
          <a:xfrm>
            <a:off x="1573654" y="4911632"/>
            <a:ext cx="2494291" cy="80115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bIns="0" rtlCol="0" anchor="t" anchorCtr="0"/>
          <a:lstStyle/>
          <a:p>
            <a:pPr algn="ctr"/>
            <a:endParaRPr lang="en-GB" sz="2800" b="1" dirty="0">
              <a:solidFill>
                <a:schemeClr val="tx1"/>
              </a:solidFill>
            </a:endParaRPr>
          </a:p>
        </p:txBody>
      </p:sp>
      <p:sp>
        <p:nvSpPr>
          <p:cNvPr id="6" name="Content Placeholder 6">
            <a:extLst>
              <a:ext uri="{FF2B5EF4-FFF2-40B4-BE49-F238E27FC236}">
                <a16:creationId xmlns:a16="http://schemas.microsoft.com/office/drawing/2014/main" id="{944226B6-44B2-9CC7-234A-B18BFD10F8BD}"/>
              </a:ext>
            </a:extLst>
          </p:cNvPr>
          <p:cNvSpPr txBox="1">
            <a:spLocks/>
          </p:cNvSpPr>
          <p:nvPr/>
        </p:nvSpPr>
        <p:spPr>
          <a:xfrm>
            <a:off x="1793604" y="5089019"/>
            <a:ext cx="2054390" cy="446379"/>
          </a:xfrm>
          <a:prstGeom prst="rect">
            <a:avLst/>
          </a:prstGeom>
        </p:spPr>
        <p:txBody>
          <a:bodyPr vert="horz" lIns="0" tIns="0" rIns="0" bIns="0" rtlCol="0" anchor="t" anchorCtr="0">
            <a:noAutofit/>
          </a:bodyPr>
          <a:lstStyle>
            <a:lvl1pPr marL="0" indent="0" algn="l" defTabSz="914400" rtl="0" eaLnBrk="1" latinLnBrk="0" hangingPunct="1">
              <a:lnSpc>
                <a:spcPts val="3000"/>
              </a:lnSpc>
              <a:spcBef>
                <a:spcPts val="0"/>
              </a:spcBef>
              <a:spcAft>
                <a:spcPts val="600"/>
              </a:spcAft>
              <a:buFont typeface="Arial" panose="020B0604020202020204" pitchFamily="34" charset="0"/>
              <a:buNone/>
              <a:defRPr sz="2800" kern="1200">
                <a:solidFill>
                  <a:schemeClr val="tx1"/>
                </a:solidFill>
                <a:latin typeface="+mj-lt"/>
                <a:ea typeface="+mn-ea"/>
                <a:cs typeface="+mn-cs"/>
              </a:defRPr>
            </a:lvl1pPr>
            <a:lvl2pPr marL="195263" indent="-195263" algn="l" defTabSz="914400" rtl="0" eaLnBrk="1" latinLnBrk="0" hangingPunct="1">
              <a:lnSpc>
                <a:spcPts val="3000"/>
              </a:lnSpc>
              <a:spcBef>
                <a:spcPts val="1200"/>
              </a:spcBef>
              <a:spcAft>
                <a:spcPts val="600"/>
              </a:spcAft>
              <a:buFont typeface="Arial" panose="020B0604020202020204" pitchFamily="34" charset="0"/>
              <a:buChar char="•"/>
              <a:defRPr sz="2800" kern="1200">
                <a:solidFill>
                  <a:schemeClr val="tx1"/>
                </a:solidFill>
                <a:latin typeface="+mj-lt"/>
                <a:ea typeface="+mn-ea"/>
                <a:cs typeface="+mn-cs"/>
              </a:defRPr>
            </a:lvl2pPr>
            <a:lvl3pPr marL="419100" indent="-20796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3pPr>
            <a:lvl4pPr marL="646113" indent="-223838"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4pPr>
            <a:lvl5pPr marL="841375" indent="-17621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lvl="1" indent="0" algn="ctr">
              <a:lnSpc>
                <a:spcPts val="1800"/>
              </a:lnSpc>
              <a:spcBef>
                <a:spcPts val="0"/>
              </a:spcBef>
              <a:buNone/>
              <a:defRPr/>
            </a:pPr>
            <a:r>
              <a:rPr lang="en-GB" sz="1400" b="1" dirty="0">
                <a:solidFill>
                  <a:schemeClr val="bg1"/>
                </a:solidFill>
                <a:latin typeface="+mn-lt"/>
                <a:cs typeface="Arial"/>
              </a:rPr>
              <a:t>Total tax/ NIC =   £9,484</a:t>
            </a:r>
          </a:p>
          <a:p>
            <a:pPr marL="114300" lvl="1" indent="0" algn="ctr">
              <a:lnSpc>
                <a:spcPts val="1800"/>
              </a:lnSpc>
              <a:spcBef>
                <a:spcPts val="0"/>
              </a:spcBef>
              <a:buNone/>
              <a:defRPr/>
            </a:pPr>
            <a:endParaRPr lang="en-GB" sz="1400" dirty="0">
              <a:solidFill>
                <a:schemeClr val="bg1"/>
              </a:solidFill>
              <a:latin typeface="+mn-lt"/>
              <a:cs typeface="Arial"/>
            </a:endParaRPr>
          </a:p>
        </p:txBody>
      </p:sp>
      <p:sp>
        <p:nvSpPr>
          <p:cNvPr id="7" name="Arrow: Down 6">
            <a:extLst>
              <a:ext uri="{FF2B5EF4-FFF2-40B4-BE49-F238E27FC236}">
                <a16:creationId xmlns:a16="http://schemas.microsoft.com/office/drawing/2014/main" id="{608E7EF8-9033-1A64-530E-C5197B61F846}"/>
              </a:ext>
            </a:extLst>
          </p:cNvPr>
          <p:cNvSpPr/>
          <p:nvPr/>
        </p:nvSpPr>
        <p:spPr>
          <a:xfrm>
            <a:off x="2670305" y="4601390"/>
            <a:ext cx="300988" cy="223557"/>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bIns="0" rtlCol="0" anchor="t" anchorCtr="0"/>
          <a:lstStyle/>
          <a:p>
            <a:pPr algn="ctr"/>
            <a:endParaRPr lang="en-GB" sz="2800" b="1" dirty="0">
              <a:solidFill>
                <a:schemeClr val="tx1"/>
              </a:solidFill>
            </a:endParaRPr>
          </a:p>
        </p:txBody>
      </p:sp>
      <p:sp>
        <p:nvSpPr>
          <p:cNvPr id="11" name="Oval 10">
            <a:extLst>
              <a:ext uri="{FF2B5EF4-FFF2-40B4-BE49-F238E27FC236}">
                <a16:creationId xmlns:a16="http://schemas.microsoft.com/office/drawing/2014/main" id="{99D0848A-9252-3C72-6100-0F366C82EDFE}"/>
              </a:ext>
            </a:extLst>
          </p:cNvPr>
          <p:cNvSpPr/>
          <p:nvPr/>
        </p:nvSpPr>
        <p:spPr>
          <a:xfrm>
            <a:off x="5872757" y="4911632"/>
            <a:ext cx="2494291" cy="80115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bIns="0" rtlCol="0" anchor="t" anchorCtr="0"/>
          <a:lstStyle/>
          <a:p>
            <a:pPr algn="ctr"/>
            <a:endParaRPr lang="en-GB" sz="2800" b="1" dirty="0">
              <a:solidFill>
                <a:schemeClr val="tx1"/>
              </a:solidFill>
            </a:endParaRPr>
          </a:p>
        </p:txBody>
      </p:sp>
      <p:sp>
        <p:nvSpPr>
          <p:cNvPr id="12" name="Content Placeholder 6">
            <a:extLst>
              <a:ext uri="{FF2B5EF4-FFF2-40B4-BE49-F238E27FC236}">
                <a16:creationId xmlns:a16="http://schemas.microsoft.com/office/drawing/2014/main" id="{088FBC9E-C20E-C562-879F-42FDAE132A5B}"/>
              </a:ext>
            </a:extLst>
          </p:cNvPr>
          <p:cNvSpPr txBox="1">
            <a:spLocks/>
          </p:cNvSpPr>
          <p:nvPr/>
        </p:nvSpPr>
        <p:spPr>
          <a:xfrm>
            <a:off x="6092707" y="5089019"/>
            <a:ext cx="2054390" cy="446379"/>
          </a:xfrm>
          <a:prstGeom prst="rect">
            <a:avLst/>
          </a:prstGeom>
        </p:spPr>
        <p:txBody>
          <a:bodyPr vert="horz" lIns="0" tIns="0" rIns="0" bIns="0" rtlCol="0" anchor="t" anchorCtr="0">
            <a:noAutofit/>
          </a:bodyPr>
          <a:lstStyle>
            <a:lvl1pPr marL="0" indent="0" algn="l" defTabSz="914400" rtl="0" eaLnBrk="1" latinLnBrk="0" hangingPunct="1">
              <a:lnSpc>
                <a:spcPts val="3000"/>
              </a:lnSpc>
              <a:spcBef>
                <a:spcPts val="0"/>
              </a:spcBef>
              <a:spcAft>
                <a:spcPts val="600"/>
              </a:spcAft>
              <a:buFont typeface="Arial" panose="020B0604020202020204" pitchFamily="34" charset="0"/>
              <a:buNone/>
              <a:defRPr sz="2800" kern="1200">
                <a:solidFill>
                  <a:schemeClr val="tx1"/>
                </a:solidFill>
                <a:latin typeface="+mj-lt"/>
                <a:ea typeface="+mn-ea"/>
                <a:cs typeface="+mn-cs"/>
              </a:defRPr>
            </a:lvl1pPr>
            <a:lvl2pPr marL="195263" indent="-195263" algn="l" defTabSz="914400" rtl="0" eaLnBrk="1" latinLnBrk="0" hangingPunct="1">
              <a:lnSpc>
                <a:spcPts val="3000"/>
              </a:lnSpc>
              <a:spcBef>
                <a:spcPts val="1200"/>
              </a:spcBef>
              <a:spcAft>
                <a:spcPts val="600"/>
              </a:spcAft>
              <a:buFont typeface="Arial" panose="020B0604020202020204" pitchFamily="34" charset="0"/>
              <a:buChar char="•"/>
              <a:defRPr sz="2800" kern="1200">
                <a:solidFill>
                  <a:schemeClr val="tx1"/>
                </a:solidFill>
                <a:latin typeface="+mj-lt"/>
                <a:ea typeface="+mn-ea"/>
                <a:cs typeface="+mn-cs"/>
              </a:defRPr>
            </a:lvl2pPr>
            <a:lvl3pPr marL="419100" indent="-20796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3pPr>
            <a:lvl4pPr marL="646113" indent="-223838"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4pPr>
            <a:lvl5pPr marL="841375" indent="-17621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lvl="1" indent="0" algn="ctr">
              <a:lnSpc>
                <a:spcPts val="1800"/>
              </a:lnSpc>
              <a:spcBef>
                <a:spcPts val="0"/>
              </a:spcBef>
              <a:buNone/>
              <a:defRPr/>
            </a:pPr>
            <a:r>
              <a:rPr lang="en-GB" sz="1400" b="1" dirty="0">
                <a:solidFill>
                  <a:schemeClr val="bg1"/>
                </a:solidFill>
                <a:latin typeface="+mn-lt"/>
                <a:cs typeface="Arial"/>
              </a:rPr>
              <a:t>Total pension relief = £0</a:t>
            </a:r>
          </a:p>
          <a:p>
            <a:pPr marL="114300" lvl="1" indent="0" algn="ctr">
              <a:lnSpc>
                <a:spcPts val="1800"/>
              </a:lnSpc>
              <a:spcBef>
                <a:spcPts val="0"/>
              </a:spcBef>
              <a:buNone/>
              <a:defRPr/>
            </a:pPr>
            <a:endParaRPr lang="en-GB" sz="1400" dirty="0">
              <a:solidFill>
                <a:schemeClr val="bg1"/>
              </a:solidFill>
              <a:latin typeface="+mn-lt"/>
              <a:cs typeface="Arial"/>
            </a:endParaRPr>
          </a:p>
        </p:txBody>
      </p:sp>
      <p:sp>
        <p:nvSpPr>
          <p:cNvPr id="13" name="Arrow: Down 12">
            <a:extLst>
              <a:ext uri="{FF2B5EF4-FFF2-40B4-BE49-F238E27FC236}">
                <a16:creationId xmlns:a16="http://schemas.microsoft.com/office/drawing/2014/main" id="{35BE2BD2-EA16-64DE-7FE6-09DF70CCD6A0}"/>
              </a:ext>
            </a:extLst>
          </p:cNvPr>
          <p:cNvSpPr/>
          <p:nvPr/>
        </p:nvSpPr>
        <p:spPr>
          <a:xfrm>
            <a:off x="6969408" y="4601390"/>
            <a:ext cx="300988" cy="223557"/>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bIns="0" rtlCol="0" anchor="t" anchorCtr="0"/>
          <a:lstStyle/>
          <a:p>
            <a:pPr algn="ctr"/>
            <a:endParaRPr lang="en-GB" sz="2800" b="1" dirty="0">
              <a:solidFill>
                <a:schemeClr val="tx1"/>
              </a:solidFill>
            </a:endParaRPr>
          </a:p>
        </p:txBody>
      </p:sp>
      <p:grpSp>
        <p:nvGrpSpPr>
          <p:cNvPr id="4" name="Group 3">
            <a:extLst>
              <a:ext uri="{FF2B5EF4-FFF2-40B4-BE49-F238E27FC236}">
                <a16:creationId xmlns:a16="http://schemas.microsoft.com/office/drawing/2014/main" id="{106CBF46-9017-1B2C-37DE-8FB458E6BD29}"/>
              </a:ext>
            </a:extLst>
          </p:cNvPr>
          <p:cNvGrpSpPr/>
          <p:nvPr/>
        </p:nvGrpSpPr>
        <p:grpSpPr>
          <a:xfrm rot="20406925">
            <a:off x="1936352" y="2484289"/>
            <a:ext cx="5271296" cy="1497530"/>
            <a:chOff x="2143453" y="2815056"/>
            <a:chExt cx="5271296" cy="1497530"/>
          </a:xfrm>
        </p:grpSpPr>
        <p:pic>
          <p:nvPicPr>
            <p:cNvPr id="14" name="Picture 13">
              <a:extLst>
                <a:ext uri="{FF2B5EF4-FFF2-40B4-BE49-F238E27FC236}">
                  <a16:creationId xmlns:a16="http://schemas.microsoft.com/office/drawing/2014/main" id="{12C6A42C-9EEA-94BD-72C0-32CD422321D3}"/>
                </a:ext>
              </a:extLst>
            </p:cNvPr>
            <p:cNvPicPr>
              <a:picLocks noChangeAspect="1"/>
            </p:cNvPicPr>
            <p:nvPr/>
          </p:nvPicPr>
          <p:blipFill rotWithShape="1">
            <a:blip r:embed="rId2">
              <a:alphaModFix amt="35000"/>
            </a:blip>
            <a:srcRect t="94355"/>
            <a:stretch/>
          </p:blipFill>
          <p:spPr>
            <a:xfrm>
              <a:off x="2143453" y="4097441"/>
              <a:ext cx="5271296" cy="215145"/>
            </a:xfrm>
            <a:prstGeom prst="rect">
              <a:avLst/>
            </a:prstGeom>
          </p:spPr>
        </p:pic>
        <p:pic>
          <p:nvPicPr>
            <p:cNvPr id="16" name="Picture 15">
              <a:extLst>
                <a:ext uri="{FF2B5EF4-FFF2-40B4-BE49-F238E27FC236}">
                  <a16:creationId xmlns:a16="http://schemas.microsoft.com/office/drawing/2014/main" id="{CC9F10E2-CE2C-AEDF-A8B5-F3B23AA9284E}"/>
                </a:ext>
              </a:extLst>
            </p:cNvPr>
            <p:cNvPicPr>
              <a:picLocks noChangeAspect="1"/>
            </p:cNvPicPr>
            <p:nvPr/>
          </p:nvPicPr>
          <p:blipFill rotWithShape="1">
            <a:blip r:embed="rId2">
              <a:alphaModFix amt="35000"/>
            </a:blip>
            <a:srcRect b="66165"/>
            <a:stretch/>
          </p:blipFill>
          <p:spPr>
            <a:xfrm>
              <a:off x="2143453" y="2815056"/>
              <a:ext cx="5271296" cy="1289366"/>
            </a:xfrm>
            <a:prstGeom prst="rect">
              <a:avLst/>
            </a:prstGeom>
          </p:spPr>
        </p:pic>
      </p:grpSp>
    </p:spTree>
    <p:extLst>
      <p:ext uri="{BB962C8B-B14F-4D97-AF65-F5344CB8AC3E}">
        <p14:creationId xmlns:p14="http://schemas.microsoft.com/office/powerpoint/2010/main" val="101782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12"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2C70AC-8A1A-6EC8-B5A0-1E371A257A29}"/>
              </a:ext>
            </a:extLst>
          </p:cNvPr>
          <p:cNvPicPr>
            <a:picLocks noChangeAspect="1"/>
          </p:cNvPicPr>
          <p:nvPr/>
        </p:nvPicPr>
        <p:blipFill>
          <a:blip r:embed="rId2">
            <a:alphaModFix amt="70000"/>
          </a:blip>
          <a:stretch>
            <a:fillRect/>
          </a:stretch>
        </p:blipFill>
        <p:spPr>
          <a:xfrm>
            <a:off x="0" y="801189"/>
            <a:ext cx="9144000" cy="6096000"/>
          </a:xfrm>
          <a:prstGeom prst="rect">
            <a:avLst/>
          </a:prstGeom>
        </p:spPr>
      </p:pic>
      <p:sp>
        <p:nvSpPr>
          <p:cNvPr id="8" name="Date Placeholder 7"/>
          <p:cNvSpPr>
            <a:spLocks noGrp="1"/>
          </p:cNvSpPr>
          <p:nvPr>
            <p:ph type="dt" sz="half" idx="10"/>
          </p:nvPr>
        </p:nvSpPr>
        <p:spPr/>
        <p:txBody>
          <a:bodyPr/>
          <a:lstStyle/>
          <a:p>
            <a:pPr>
              <a:defRPr/>
            </a:pPr>
            <a:r>
              <a:rPr lang="en-US">
                <a:solidFill>
                  <a:srgbClr val="414042"/>
                </a:solidFill>
                <a:latin typeface="Arial"/>
                <a:cs typeface="Arial"/>
              </a:rPr>
              <a:t>ICG Confidential</a:t>
            </a:r>
            <a:endParaRPr lang="en-GB" dirty="0">
              <a:solidFill>
                <a:srgbClr val="414042"/>
              </a:solidFill>
              <a:latin typeface="Arial"/>
              <a:cs typeface="Arial"/>
            </a:endParaRPr>
          </a:p>
        </p:txBody>
      </p:sp>
      <p:sp>
        <p:nvSpPr>
          <p:cNvPr id="9" name="Footer Placeholder 8"/>
          <p:cNvSpPr>
            <a:spLocks noGrp="1"/>
          </p:cNvSpPr>
          <p:nvPr>
            <p:ph type="ftr" sz="quarter" idx="11"/>
          </p:nvPr>
        </p:nvSpPr>
        <p:spPr>
          <a:xfrm>
            <a:off x="3367569" y="6364948"/>
            <a:ext cx="3909760" cy="144000"/>
          </a:xfrm>
        </p:spPr>
        <p:txBody>
          <a:bodyPr/>
          <a:lstStyle/>
          <a:p>
            <a:pPr>
              <a:defRPr/>
            </a:pPr>
            <a:r>
              <a:rPr lang="en-GB">
                <a:solidFill>
                  <a:srgbClr val="414042"/>
                </a:solidFill>
                <a:latin typeface="Arial"/>
                <a:cs typeface="Arial"/>
              </a:rPr>
              <a:t>Pensions 101</a:t>
            </a:r>
            <a:endParaRPr lang="en-GB" dirty="0">
              <a:solidFill>
                <a:srgbClr val="414042"/>
              </a:solidFill>
              <a:latin typeface="Arial"/>
              <a:cs typeface="Arial"/>
            </a:endParaRPr>
          </a:p>
        </p:txBody>
      </p:sp>
      <p:sp>
        <p:nvSpPr>
          <p:cNvPr id="10" name="Slide Number Placeholder 9"/>
          <p:cNvSpPr>
            <a:spLocks noGrp="1"/>
          </p:cNvSpPr>
          <p:nvPr>
            <p:ph type="sldNum" sz="quarter" idx="12"/>
          </p:nvPr>
        </p:nvSpPr>
        <p:spPr/>
        <p:txBody>
          <a:bodyPr/>
          <a:lstStyle/>
          <a:p>
            <a:pPr>
              <a:defRPr/>
            </a:pPr>
            <a:r>
              <a:rPr lang="en-GB" dirty="0">
                <a:solidFill>
                  <a:srgbClr val="414042"/>
                </a:solidFill>
                <a:latin typeface="Arial"/>
                <a:cs typeface="Arial"/>
              </a:rPr>
              <a:t>Page </a:t>
            </a:r>
            <a:fld id="{B13B5175-59AA-4FF7-8920-C0EC6C0A998F}" type="slidenum">
              <a:rPr lang="en-GB">
                <a:solidFill>
                  <a:srgbClr val="414042"/>
                </a:solidFill>
                <a:latin typeface="Arial"/>
                <a:cs typeface="Arial"/>
              </a:rPr>
              <a:pPr>
                <a:defRPr/>
              </a:pPr>
              <a:t>17</a:t>
            </a:fld>
            <a:endParaRPr lang="en-GB" dirty="0">
              <a:solidFill>
                <a:srgbClr val="414042"/>
              </a:solidFill>
              <a:latin typeface="Arial"/>
              <a:cs typeface="Arial"/>
            </a:endParaRPr>
          </a:p>
        </p:txBody>
      </p:sp>
      <p:sp>
        <p:nvSpPr>
          <p:cNvPr id="19" name="Content Placeholder 6"/>
          <p:cNvSpPr txBox="1">
            <a:spLocks/>
          </p:cNvSpPr>
          <p:nvPr/>
        </p:nvSpPr>
        <p:spPr>
          <a:xfrm>
            <a:off x="5076056" y="5702782"/>
            <a:ext cx="3456384" cy="1368152"/>
          </a:xfrm>
          <a:prstGeom prst="rect">
            <a:avLst/>
          </a:prstGeom>
        </p:spPr>
        <p:txBody>
          <a:bodyPr vert="horz" lIns="0" tIns="0" rIns="0" bIns="0" rtlCol="0" anchor="t" anchorCtr="0">
            <a:noAutofit/>
          </a:bodyPr>
          <a:lstStyle>
            <a:lvl1pPr marL="0" indent="0" algn="l" defTabSz="914400" rtl="0" eaLnBrk="1" latinLnBrk="0" hangingPunct="1">
              <a:lnSpc>
                <a:spcPts val="3000"/>
              </a:lnSpc>
              <a:spcBef>
                <a:spcPts val="0"/>
              </a:spcBef>
              <a:spcAft>
                <a:spcPts val="600"/>
              </a:spcAft>
              <a:buFont typeface="Arial" panose="020B0604020202020204" pitchFamily="34" charset="0"/>
              <a:buNone/>
              <a:defRPr sz="2800" kern="1200">
                <a:solidFill>
                  <a:schemeClr val="tx1"/>
                </a:solidFill>
                <a:latin typeface="+mj-lt"/>
                <a:ea typeface="+mn-ea"/>
                <a:cs typeface="+mn-cs"/>
              </a:defRPr>
            </a:lvl1pPr>
            <a:lvl2pPr marL="195263" indent="-195263" algn="l" defTabSz="914400" rtl="0" eaLnBrk="1" latinLnBrk="0" hangingPunct="1">
              <a:lnSpc>
                <a:spcPts val="3000"/>
              </a:lnSpc>
              <a:spcBef>
                <a:spcPts val="1200"/>
              </a:spcBef>
              <a:spcAft>
                <a:spcPts val="600"/>
              </a:spcAft>
              <a:buFont typeface="Arial" panose="020B0604020202020204" pitchFamily="34" charset="0"/>
              <a:buChar char="•"/>
              <a:defRPr sz="2800" kern="1200">
                <a:solidFill>
                  <a:schemeClr val="tx1"/>
                </a:solidFill>
                <a:latin typeface="+mj-lt"/>
                <a:ea typeface="+mn-ea"/>
                <a:cs typeface="+mn-cs"/>
              </a:defRPr>
            </a:lvl2pPr>
            <a:lvl3pPr marL="419100" indent="-20796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3pPr>
            <a:lvl4pPr marL="646113" indent="-223838"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4pPr>
            <a:lvl5pPr marL="841375" indent="-17621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nSpc>
                <a:spcPts val="1800"/>
              </a:lnSpc>
              <a:spcBef>
                <a:spcPts val="0"/>
              </a:spcBef>
              <a:buNone/>
              <a:defRPr/>
            </a:pPr>
            <a:endParaRPr lang="en-GB" sz="1200" dirty="0">
              <a:solidFill>
                <a:prstClr val="black"/>
              </a:solidFill>
              <a:latin typeface="Arial"/>
              <a:cs typeface="Arial"/>
            </a:endParaRPr>
          </a:p>
        </p:txBody>
      </p:sp>
      <p:sp>
        <p:nvSpPr>
          <p:cNvPr id="15" name="Text Placeholder 1">
            <a:extLst>
              <a:ext uri="{FF2B5EF4-FFF2-40B4-BE49-F238E27FC236}">
                <a16:creationId xmlns:a16="http://schemas.microsoft.com/office/drawing/2014/main" id="{802A8FC7-DCE2-4676-9F07-9BA6A9C487C3}"/>
              </a:ext>
            </a:extLst>
          </p:cNvPr>
          <p:cNvSpPr txBox="1">
            <a:spLocks/>
          </p:cNvSpPr>
          <p:nvPr/>
        </p:nvSpPr>
        <p:spPr>
          <a:xfrm>
            <a:off x="729808" y="3619691"/>
            <a:ext cx="3099769" cy="308467"/>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p:txBody>
      </p:sp>
      <p:sp>
        <p:nvSpPr>
          <p:cNvPr id="20" name="Text Placeholder 1">
            <a:extLst>
              <a:ext uri="{FF2B5EF4-FFF2-40B4-BE49-F238E27FC236}">
                <a16:creationId xmlns:a16="http://schemas.microsoft.com/office/drawing/2014/main" id="{A70E9A0C-0C3E-481E-9F82-43CC8A3BB693}"/>
              </a:ext>
            </a:extLst>
          </p:cNvPr>
          <p:cNvSpPr txBox="1">
            <a:spLocks/>
          </p:cNvSpPr>
          <p:nvPr/>
        </p:nvSpPr>
        <p:spPr>
          <a:xfrm>
            <a:off x="197952" y="1443433"/>
            <a:ext cx="3938619" cy="2336084"/>
          </a:xfrm>
          <a:prstGeom prst="rect">
            <a:avLst/>
          </a:prstGeom>
          <a:solidFill>
            <a:schemeClr val="bg1">
              <a:alpha val="33000"/>
            </a:schemeClr>
          </a:solidFill>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dirty="0">
                <a:latin typeface="+mn-lt"/>
              </a:rPr>
              <a:t>Similar to a Pension, an ISA is a ‘wrapper’ which shelters your savings from tax</a:t>
            </a:r>
          </a:p>
          <a:p>
            <a:pPr lvl="1"/>
            <a:r>
              <a:rPr lang="en-GB" dirty="0">
                <a:latin typeface="+mn-lt"/>
              </a:rPr>
              <a:t>You select whether you want a cash ISA, or an ISA that invests in the stock market – the range of funds is typically similar to that for pensions</a:t>
            </a:r>
          </a:p>
          <a:p>
            <a:pPr lvl="1"/>
            <a:r>
              <a:rPr lang="en-GB" dirty="0">
                <a:latin typeface="+mn-lt"/>
              </a:rPr>
              <a:t>You can save up to £20,000 per year </a:t>
            </a:r>
          </a:p>
          <a:p>
            <a:pPr marL="400050" lvl="1" indent="-285750">
              <a:buFont typeface="Arial" panose="020B0604020202020204" pitchFamily="34" charset="0"/>
              <a:buChar char="•"/>
            </a:pPr>
            <a:r>
              <a:rPr lang="en-GB" dirty="0">
                <a:latin typeface="+mn-lt"/>
              </a:rPr>
              <a:t>Your contributions are made from your taxed income</a:t>
            </a:r>
          </a:p>
          <a:p>
            <a:endParaRPr lang="en-GB" sz="1400" dirty="0">
              <a:latin typeface="+mn-lt"/>
            </a:endParaRPr>
          </a:p>
        </p:txBody>
      </p:sp>
      <p:sp>
        <p:nvSpPr>
          <p:cNvPr id="21" name="Content Placeholder 6">
            <a:extLst>
              <a:ext uri="{FF2B5EF4-FFF2-40B4-BE49-F238E27FC236}">
                <a16:creationId xmlns:a16="http://schemas.microsoft.com/office/drawing/2014/main" id="{3C748409-9BC0-4038-97C4-E415E0C732FE}"/>
              </a:ext>
            </a:extLst>
          </p:cNvPr>
          <p:cNvSpPr txBox="1">
            <a:spLocks/>
          </p:cNvSpPr>
          <p:nvPr/>
        </p:nvSpPr>
        <p:spPr>
          <a:xfrm>
            <a:off x="459214" y="338348"/>
            <a:ext cx="7721533" cy="905340"/>
          </a:xfrm>
          <a:prstGeom prst="rect">
            <a:avLst/>
          </a:prstGeom>
        </p:spPr>
        <p:txBody>
          <a:bodyPr vert="horz" lIns="0" tIns="0" rIns="0" bIns="0" rtlCol="0" anchor="t" anchorCtr="0">
            <a:normAutofit/>
          </a:bodyPr>
          <a:lstStyle>
            <a:defPPr>
              <a:defRPr lang="en-US"/>
            </a:defPPr>
            <a:lvl1pPr>
              <a:lnSpc>
                <a:spcPts val="3000"/>
              </a:lnSpc>
              <a:spcBef>
                <a:spcPct val="0"/>
              </a:spcBef>
              <a:buNone/>
              <a:defRPr sz="2600" b="1">
                <a:latin typeface="+mj-lt"/>
                <a:ea typeface="+mj-ea"/>
                <a:cs typeface="+mj-cs"/>
              </a:defRPr>
            </a:lvl1pPr>
            <a:lvl2pPr marL="195263" indent="-195263">
              <a:lnSpc>
                <a:spcPts val="3000"/>
              </a:lnSpc>
              <a:spcBef>
                <a:spcPts val="0"/>
              </a:spcBef>
              <a:spcAft>
                <a:spcPts val="600"/>
              </a:spcAft>
              <a:buFont typeface="Arial" panose="020B0604020202020204" pitchFamily="34" charset="0"/>
              <a:buChar char="•"/>
              <a:defRPr sz="2800">
                <a:latin typeface="+mj-lt"/>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lvl="1" indent="0">
              <a:buNone/>
            </a:pPr>
            <a:r>
              <a:rPr lang="en-GB" sz="2600" dirty="0"/>
              <a:t>Pension vs ISA:  what are the differences?</a:t>
            </a:r>
          </a:p>
        </p:txBody>
      </p:sp>
      <p:sp>
        <p:nvSpPr>
          <p:cNvPr id="32" name="Text Placeholder 1">
            <a:extLst>
              <a:ext uri="{FF2B5EF4-FFF2-40B4-BE49-F238E27FC236}">
                <a16:creationId xmlns:a16="http://schemas.microsoft.com/office/drawing/2014/main" id="{EEA0DC66-A31C-4313-A6E2-15DC2A1F6B90}"/>
              </a:ext>
            </a:extLst>
          </p:cNvPr>
          <p:cNvSpPr txBox="1">
            <a:spLocks/>
          </p:cNvSpPr>
          <p:nvPr/>
        </p:nvSpPr>
        <p:spPr>
          <a:xfrm>
            <a:off x="1271452" y="5314541"/>
            <a:ext cx="6217920" cy="338747"/>
          </a:xfrm>
          <a:prstGeom prst="rect">
            <a:avLst/>
          </a:prstGeom>
          <a:solidFill>
            <a:srgbClr val="C00000"/>
          </a:solidFill>
          <a:ln>
            <a:solidFill>
              <a:schemeClr val="accent1"/>
            </a:solidFill>
          </a:ln>
        </p:spPr>
        <p:txBody>
          <a:bodyPr/>
          <a:lstStyle>
            <a:defPPr>
              <a:defRPr lang="en-US"/>
            </a:defPPr>
            <a:lvl1pPr lvl="0" indent="0" algn="ctr">
              <a:lnSpc>
                <a:spcPts val="1800"/>
              </a:lnSpc>
              <a:spcBef>
                <a:spcPts val="0"/>
              </a:spcBef>
              <a:spcAft>
                <a:spcPts val="600"/>
              </a:spcAft>
              <a:buFont typeface="Arial" panose="020B0604020202020204" pitchFamily="34" charset="0"/>
              <a:buNone/>
              <a:defRPr kumimoji="0" sz="1400" b="1" i="0" u="none" strike="noStrike" cap="none" spc="0" normalizeH="0" baseline="0">
                <a:ln>
                  <a:noFill/>
                </a:ln>
                <a:solidFill>
                  <a:schemeClr val="accent1"/>
                </a:solidFill>
                <a:effectLst/>
                <a:uLnTx/>
                <a:uFillTx/>
                <a:latin typeface="Arial"/>
                <a:cs typeface="Arial"/>
              </a:defRPr>
            </a:lvl1pPr>
            <a:lvl2pPr marL="0" lvl="1" indent="0" algn="ctr">
              <a:lnSpc>
                <a:spcPts val="1800"/>
              </a:lnSpc>
              <a:spcBef>
                <a:spcPts val="0"/>
              </a:spcBef>
              <a:spcAft>
                <a:spcPts val="600"/>
              </a:spcAft>
              <a:buFont typeface="Arial" panose="020B0604020202020204" pitchFamily="34" charset="0"/>
              <a:buNone/>
              <a:defRPr sz="1200" b="1">
                <a:solidFill>
                  <a:schemeClr val="accent1"/>
                </a:solidFill>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sz="1400" dirty="0">
                <a:solidFill>
                  <a:schemeClr val="bg1"/>
                </a:solidFill>
              </a:rPr>
              <a:t>ISAs are taxed on the way in, pensions are taxed on the way out!</a:t>
            </a:r>
          </a:p>
        </p:txBody>
      </p:sp>
      <p:sp>
        <p:nvSpPr>
          <p:cNvPr id="3" name="Text Placeholder 1">
            <a:extLst>
              <a:ext uri="{FF2B5EF4-FFF2-40B4-BE49-F238E27FC236}">
                <a16:creationId xmlns:a16="http://schemas.microsoft.com/office/drawing/2014/main" id="{B16BF773-988E-3F0E-E161-F097837608BE}"/>
              </a:ext>
            </a:extLst>
          </p:cNvPr>
          <p:cNvSpPr txBox="1">
            <a:spLocks/>
          </p:cNvSpPr>
          <p:nvPr/>
        </p:nvSpPr>
        <p:spPr>
          <a:xfrm>
            <a:off x="4380412" y="1443433"/>
            <a:ext cx="4589418" cy="2910850"/>
          </a:xfrm>
          <a:prstGeom prst="rect">
            <a:avLst/>
          </a:prstGeom>
          <a:solidFill>
            <a:schemeClr val="bg1">
              <a:alpha val="37000"/>
            </a:schemeClr>
          </a:solidFill>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dirty="0">
                <a:latin typeface="+mn-lt"/>
              </a:rPr>
              <a:t>ISAs do not attract any capital gains tax, or tax on income – you do not need to declare ISA income or investment gains on your tax return</a:t>
            </a:r>
          </a:p>
          <a:p>
            <a:pPr lvl="1"/>
            <a:r>
              <a:rPr lang="en-GB" dirty="0">
                <a:latin typeface="+mn-lt"/>
              </a:rPr>
              <a:t>Any money you take out of an ISA is tax free</a:t>
            </a:r>
          </a:p>
          <a:p>
            <a:pPr marL="400050" lvl="1" indent="-285750">
              <a:buFont typeface="Arial" panose="020B0604020202020204" pitchFamily="34" charset="0"/>
              <a:buChar char="•"/>
            </a:pPr>
            <a:r>
              <a:rPr lang="en-GB" dirty="0">
                <a:latin typeface="+mn-lt"/>
              </a:rPr>
              <a:t>Note that the personal savings allowance protects £1,000 a year for basic tax payers (</a:t>
            </a:r>
            <a:r>
              <a:rPr lang="en-GB" dirty="0" err="1">
                <a:latin typeface="+mn-lt"/>
              </a:rPr>
              <a:t>i.e</a:t>
            </a:r>
            <a:r>
              <a:rPr lang="en-GB" dirty="0">
                <a:latin typeface="+mn-lt"/>
              </a:rPr>
              <a:t> no tax on the first £1,000 </a:t>
            </a:r>
            <a:r>
              <a:rPr lang="en-GB" dirty="0" err="1">
                <a:latin typeface="+mn-lt"/>
              </a:rPr>
              <a:t>p.a</a:t>
            </a:r>
            <a:r>
              <a:rPr lang="en-GB" dirty="0">
                <a:latin typeface="+mn-lt"/>
              </a:rPr>
              <a:t> interest) so most people don’t pay tax on their savings anyway</a:t>
            </a:r>
          </a:p>
          <a:p>
            <a:pPr lvl="1"/>
            <a:r>
              <a:rPr lang="en-GB" dirty="0">
                <a:latin typeface="+mn-lt"/>
              </a:rPr>
              <a:t>You can access your money whenever you want to</a:t>
            </a:r>
          </a:p>
          <a:p>
            <a:pPr lvl="1"/>
            <a:r>
              <a:rPr lang="en-GB" dirty="0">
                <a:latin typeface="+mn-lt"/>
              </a:rPr>
              <a:t>You can leave your ISA to whoever you want – but if it is not your spouse/ civil partner, it will be taxable</a:t>
            </a:r>
          </a:p>
          <a:p>
            <a:pPr lvl="1"/>
            <a:endParaRPr lang="en-GB" dirty="0">
              <a:latin typeface="+mn-lt"/>
            </a:endParaRPr>
          </a:p>
          <a:p>
            <a:endParaRPr lang="en-GB" sz="1400" dirty="0">
              <a:latin typeface="+mn-lt"/>
            </a:endParaRPr>
          </a:p>
        </p:txBody>
      </p:sp>
    </p:spTree>
    <p:extLst>
      <p:ext uri="{BB962C8B-B14F-4D97-AF65-F5344CB8AC3E}">
        <p14:creationId xmlns:p14="http://schemas.microsoft.com/office/powerpoint/2010/main" val="870885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pPr>
              <a:defRPr/>
            </a:pPr>
            <a:r>
              <a:rPr lang="en-US">
                <a:solidFill>
                  <a:srgbClr val="414042"/>
                </a:solidFill>
                <a:latin typeface="Arial"/>
                <a:cs typeface="Arial"/>
              </a:rPr>
              <a:t>ICG Confidential</a:t>
            </a:r>
            <a:endParaRPr lang="en-GB" dirty="0">
              <a:solidFill>
                <a:srgbClr val="414042"/>
              </a:solidFill>
              <a:latin typeface="Arial"/>
              <a:cs typeface="Arial"/>
            </a:endParaRPr>
          </a:p>
        </p:txBody>
      </p:sp>
      <p:sp>
        <p:nvSpPr>
          <p:cNvPr id="9" name="Footer Placeholder 8"/>
          <p:cNvSpPr>
            <a:spLocks noGrp="1"/>
          </p:cNvSpPr>
          <p:nvPr>
            <p:ph type="ftr" sz="quarter" idx="11"/>
          </p:nvPr>
        </p:nvSpPr>
        <p:spPr/>
        <p:txBody>
          <a:bodyPr/>
          <a:lstStyle/>
          <a:p>
            <a:pPr>
              <a:defRPr/>
            </a:pPr>
            <a:r>
              <a:rPr lang="en-GB">
                <a:solidFill>
                  <a:srgbClr val="414042"/>
                </a:solidFill>
                <a:latin typeface="Arial"/>
                <a:cs typeface="Arial"/>
              </a:rPr>
              <a:t>Pensions 101</a:t>
            </a:r>
            <a:endParaRPr lang="en-GB" dirty="0">
              <a:solidFill>
                <a:srgbClr val="414042"/>
              </a:solidFill>
              <a:latin typeface="Arial"/>
              <a:cs typeface="Arial"/>
            </a:endParaRPr>
          </a:p>
        </p:txBody>
      </p:sp>
      <p:sp>
        <p:nvSpPr>
          <p:cNvPr id="10" name="Slide Number Placeholder 9"/>
          <p:cNvSpPr>
            <a:spLocks noGrp="1"/>
          </p:cNvSpPr>
          <p:nvPr>
            <p:ph type="sldNum" sz="quarter" idx="12"/>
          </p:nvPr>
        </p:nvSpPr>
        <p:spPr/>
        <p:txBody>
          <a:bodyPr/>
          <a:lstStyle/>
          <a:p>
            <a:pPr>
              <a:defRPr/>
            </a:pPr>
            <a:r>
              <a:rPr lang="en-GB" dirty="0">
                <a:solidFill>
                  <a:srgbClr val="414042"/>
                </a:solidFill>
                <a:latin typeface="Arial"/>
                <a:cs typeface="Arial"/>
              </a:rPr>
              <a:t>Page </a:t>
            </a:r>
            <a:fld id="{B13B5175-59AA-4FF7-8920-C0EC6C0A998F}" type="slidenum">
              <a:rPr lang="en-GB">
                <a:solidFill>
                  <a:srgbClr val="414042"/>
                </a:solidFill>
                <a:latin typeface="Arial"/>
                <a:cs typeface="Arial"/>
              </a:rPr>
              <a:pPr>
                <a:defRPr/>
              </a:pPr>
              <a:t>18</a:t>
            </a:fld>
            <a:endParaRPr lang="en-GB" dirty="0">
              <a:solidFill>
                <a:srgbClr val="414042"/>
              </a:solidFill>
              <a:latin typeface="Arial"/>
              <a:cs typeface="Arial"/>
            </a:endParaRPr>
          </a:p>
        </p:txBody>
      </p:sp>
      <p:sp>
        <p:nvSpPr>
          <p:cNvPr id="19" name="Content Placeholder 6"/>
          <p:cNvSpPr txBox="1">
            <a:spLocks/>
          </p:cNvSpPr>
          <p:nvPr/>
        </p:nvSpPr>
        <p:spPr>
          <a:xfrm>
            <a:off x="5076056" y="5702782"/>
            <a:ext cx="3456384" cy="1368152"/>
          </a:xfrm>
          <a:prstGeom prst="rect">
            <a:avLst/>
          </a:prstGeom>
        </p:spPr>
        <p:txBody>
          <a:bodyPr vert="horz" lIns="0" tIns="0" rIns="0" bIns="0" rtlCol="0" anchor="t" anchorCtr="0">
            <a:noAutofit/>
          </a:bodyPr>
          <a:lstStyle>
            <a:lvl1pPr marL="0" indent="0" algn="l" defTabSz="914400" rtl="0" eaLnBrk="1" latinLnBrk="0" hangingPunct="1">
              <a:lnSpc>
                <a:spcPts val="3000"/>
              </a:lnSpc>
              <a:spcBef>
                <a:spcPts val="0"/>
              </a:spcBef>
              <a:spcAft>
                <a:spcPts val="600"/>
              </a:spcAft>
              <a:buFont typeface="Arial" panose="020B0604020202020204" pitchFamily="34" charset="0"/>
              <a:buNone/>
              <a:defRPr sz="2800" kern="1200">
                <a:solidFill>
                  <a:schemeClr val="tx1"/>
                </a:solidFill>
                <a:latin typeface="+mj-lt"/>
                <a:ea typeface="+mn-ea"/>
                <a:cs typeface="+mn-cs"/>
              </a:defRPr>
            </a:lvl1pPr>
            <a:lvl2pPr marL="195263" indent="-195263" algn="l" defTabSz="914400" rtl="0" eaLnBrk="1" latinLnBrk="0" hangingPunct="1">
              <a:lnSpc>
                <a:spcPts val="3000"/>
              </a:lnSpc>
              <a:spcBef>
                <a:spcPts val="1200"/>
              </a:spcBef>
              <a:spcAft>
                <a:spcPts val="600"/>
              </a:spcAft>
              <a:buFont typeface="Arial" panose="020B0604020202020204" pitchFamily="34" charset="0"/>
              <a:buChar char="•"/>
              <a:defRPr sz="2800" kern="1200">
                <a:solidFill>
                  <a:schemeClr val="tx1"/>
                </a:solidFill>
                <a:latin typeface="+mj-lt"/>
                <a:ea typeface="+mn-ea"/>
                <a:cs typeface="+mn-cs"/>
              </a:defRPr>
            </a:lvl2pPr>
            <a:lvl3pPr marL="419100" indent="-20796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3pPr>
            <a:lvl4pPr marL="646113" indent="-223838"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4pPr>
            <a:lvl5pPr marL="841375" indent="-17621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nSpc>
                <a:spcPts val="1800"/>
              </a:lnSpc>
              <a:spcBef>
                <a:spcPts val="0"/>
              </a:spcBef>
              <a:buNone/>
              <a:defRPr/>
            </a:pPr>
            <a:endParaRPr lang="en-GB" sz="1200" dirty="0">
              <a:solidFill>
                <a:prstClr val="black"/>
              </a:solidFill>
              <a:latin typeface="Arial"/>
              <a:cs typeface="Arial"/>
            </a:endParaRPr>
          </a:p>
        </p:txBody>
      </p:sp>
      <p:sp>
        <p:nvSpPr>
          <p:cNvPr id="15" name="Text Placeholder 1">
            <a:extLst>
              <a:ext uri="{FF2B5EF4-FFF2-40B4-BE49-F238E27FC236}">
                <a16:creationId xmlns:a16="http://schemas.microsoft.com/office/drawing/2014/main" id="{802A8FC7-DCE2-4676-9F07-9BA6A9C487C3}"/>
              </a:ext>
            </a:extLst>
          </p:cNvPr>
          <p:cNvSpPr txBox="1">
            <a:spLocks/>
          </p:cNvSpPr>
          <p:nvPr/>
        </p:nvSpPr>
        <p:spPr>
          <a:xfrm>
            <a:off x="729808" y="3619691"/>
            <a:ext cx="3099769" cy="308467"/>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p:txBody>
      </p:sp>
      <p:sp>
        <p:nvSpPr>
          <p:cNvPr id="11" name="Text Placeholder 1">
            <a:extLst>
              <a:ext uri="{FF2B5EF4-FFF2-40B4-BE49-F238E27FC236}">
                <a16:creationId xmlns:a16="http://schemas.microsoft.com/office/drawing/2014/main" id="{F2A4E6FC-2046-4708-B238-0E3002908304}"/>
              </a:ext>
            </a:extLst>
          </p:cNvPr>
          <p:cNvSpPr txBox="1">
            <a:spLocks/>
          </p:cNvSpPr>
          <p:nvPr/>
        </p:nvSpPr>
        <p:spPr>
          <a:xfrm>
            <a:off x="3772565" y="5065905"/>
            <a:ext cx="3099769" cy="193605"/>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p:txBody>
      </p:sp>
      <p:sp>
        <p:nvSpPr>
          <p:cNvPr id="20" name="Text Placeholder 1">
            <a:extLst>
              <a:ext uri="{FF2B5EF4-FFF2-40B4-BE49-F238E27FC236}">
                <a16:creationId xmlns:a16="http://schemas.microsoft.com/office/drawing/2014/main" id="{A70E9A0C-0C3E-481E-9F82-43CC8A3BB693}"/>
              </a:ext>
            </a:extLst>
          </p:cNvPr>
          <p:cNvSpPr txBox="1">
            <a:spLocks/>
          </p:cNvSpPr>
          <p:nvPr/>
        </p:nvSpPr>
        <p:spPr>
          <a:xfrm>
            <a:off x="158913" y="2373898"/>
            <a:ext cx="2418824" cy="2885612"/>
          </a:xfrm>
          <a:prstGeom prst="rect">
            <a:avLst/>
          </a:prstGeom>
          <a:solidFill>
            <a:schemeClr val="bg1">
              <a:lumMod val="95000"/>
            </a:schemeClr>
          </a:solidFill>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sz="1200" dirty="0">
                <a:latin typeface="+mn-lt"/>
              </a:rPr>
              <a:t>It is typically recommended that you put in as much as you can afford – lots of calculators online to help you</a:t>
            </a:r>
          </a:p>
          <a:p>
            <a:pPr lvl="1"/>
            <a:r>
              <a:rPr lang="en-GB" sz="1200" dirty="0">
                <a:latin typeface="+mn-lt"/>
              </a:rPr>
              <a:t>But try to work out what income you need in retirement…</a:t>
            </a:r>
          </a:p>
          <a:p>
            <a:pPr lvl="1"/>
            <a:r>
              <a:rPr lang="en-GB" sz="1200" dirty="0">
                <a:latin typeface="+mn-lt"/>
              </a:rPr>
              <a:t>… and calculate back from that</a:t>
            </a:r>
          </a:p>
          <a:p>
            <a:pPr lvl="1"/>
            <a:r>
              <a:rPr lang="en-GB" sz="1200" dirty="0">
                <a:latin typeface="+mn-lt"/>
              </a:rPr>
              <a:t>You can technically put in as much as you like, but the tax treatment will differ if you go over your allowances</a:t>
            </a:r>
          </a:p>
          <a:p>
            <a:pPr lvl="1"/>
            <a:endParaRPr lang="en-GB" sz="1200" dirty="0">
              <a:latin typeface="+mn-lt"/>
            </a:endParaRPr>
          </a:p>
        </p:txBody>
      </p:sp>
      <p:sp>
        <p:nvSpPr>
          <p:cNvPr id="29" name="Text Placeholder 1">
            <a:extLst>
              <a:ext uri="{FF2B5EF4-FFF2-40B4-BE49-F238E27FC236}">
                <a16:creationId xmlns:a16="http://schemas.microsoft.com/office/drawing/2014/main" id="{9FB0D317-FB5C-4205-853B-D0C58F28F8AD}"/>
              </a:ext>
            </a:extLst>
          </p:cNvPr>
          <p:cNvSpPr txBox="1">
            <a:spLocks/>
          </p:cNvSpPr>
          <p:nvPr/>
        </p:nvSpPr>
        <p:spPr>
          <a:xfrm>
            <a:off x="729808" y="2991760"/>
            <a:ext cx="3099769" cy="271863"/>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p:txBody>
      </p:sp>
      <p:sp>
        <p:nvSpPr>
          <p:cNvPr id="21" name="Content Placeholder 6">
            <a:extLst>
              <a:ext uri="{FF2B5EF4-FFF2-40B4-BE49-F238E27FC236}">
                <a16:creationId xmlns:a16="http://schemas.microsoft.com/office/drawing/2014/main" id="{3C748409-9BC0-4038-97C4-E415E0C732FE}"/>
              </a:ext>
            </a:extLst>
          </p:cNvPr>
          <p:cNvSpPr txBox="1">
            <a:spLocks/>
          </p:cNvSpPr>
          <p:nvPr/>
        </p:nvSpPr>
        <p:spPr>
          <a:xfrm>
            <a:off x="459214" y="338348"/>
            <a:ext cx="7721533" cy="905340"/>
          </a:xfrm>
          <a:prstGeom prst="rect">
            <a:avLst/>
          </a:prstGeom>
        </p:spPr>
        <p:txBody>
          <a:bodyPr vert="horz" lIns="0" tIns="0" rIns="0" bIns="0" rtlCol="0" anchor="t" anchorCtr="0">
            <a:normAutofit/>
          </a:bodyPr>
          <a:lstStyle>
            <a:defPPr>
              <a:defRPr lang="en-US"/>
            </a:defPPr>
            <a:lvl1pPr>
              <a:lnSpc>
                <a:spcPts val="3000"/>
              </a:lnSpc>
              <a:spcBef>
                <a:spcPct val="0"/>
              </a:spcBef>
              <a:buNone/>
              <a:defRPr sz="2600" b="1">
                <a:latin typeface="+mj-lt"/>
                <a:ea typeface="+mj-ea"/>
                <a:cs typeface="+mj-cs"/>
              </a:defRPr>
            </a:lvl1pPr>
            <a:lvl2pPr marL="195263" indent="-195263">
              <a:lnSpc>
                <a:spcPts val="3000"/>
              </a:lnSpc>
              <a:spcBef>
                <a:spcPts val="0"/>
              </a:spcBef>
              <a:spcAft>
                <a:spcPts val="600"/>
              </a:spcAft>
              <a:buFont typeface="Arial" panose="020B0604020202020204" pitchFamily="34" charset="0"/>
              <a:buChar char="•"/>
              <a:defRPr sz="2800">
                <a:latin typeface="+mj-lt"/>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lvl="1" indent="0">
              <a:buNone/>
            </a:pPr>
            <a:r>
              <a:rPr lang="en-GB" sz="2600" dirty="0"/>
              <a:t>How much can you pay into your pension</a:t>
            </a:r>
          </a:p>
        </p:txBody>
      </p:sp>
      <p:sp>
        <p:nvSpPr>
          <p:cNvPr id="32" name="Text Placeholder 1">
            <a:extLst>
              <a:ext uri="{FF2B5EF4-FFF2-40B4-BE49-F238E27FC236}">
                <a16:creationId xmlns:a16="http://schemas.microsoft.com/office/drawing/2014/main" id="{EEA0DC66-A31C-4313-A6E2-15DC2A1F6B90}"/>
              </a:ext>
            </a:extLst>
          </p:cNvPr>
          <p:cNvSpPr txBox="1">
            <a:spLocks/>
          </p:cNvSpPr>
          <p:nvPr/>
        </p:nvSpPr>
        <p:spPr>
          <a:xfrm>
            <a:off x="3143795" y="5016274"/>
            <a:ext cx="5279364" cy="1149396"/>
          </a:xfrm>
          <a:prstGeom prst="rect">
            <a:avLst/>
          </a:prstGeom>
          <a:solidFill>
            <a:schemeClr val="bg1">
              <a:lumMod val="95000"/>
            </a:schemeClr>
          </a:solidFill>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sz="1200" b="1" dirty="0">
                <a:latin typeface="+mn-lt"/>
              </a:rPr>
              <a:t>Lifetime allowance</a:t>
            </a:r>
          </a:p>
          <a:p>
            <a:pPr lvl="1"/>
            <a:r>
              <a:rPr lang="en-GB" sz="1200" dirty="0">
                <a:latin typeface="+mn-lt"/>
              </a:rPr>
              <a:t>Currently set at £1,073,100, any pension savings (this is the total value of your pension pot) you have over this amount could be taxed at 55%</a:t>
            </a:r>
          </a:p>
        </p:txBody>
      </p:sp>
      <p:sp>
        <p:nvSpPr>
          <p:cNvPr id="3" name="Text Placeholder 1">
            <a:extLst>
              <a:ext uri="{FF2B5EF4-FFF2-40B4-BE49-F238E27FC236}">
                <a16:creationId xmlns:a16="http://schemas.microsoft.com/office/drawing/2014/main" id="{F6F98406-4E52-FA86-1222-191C4DDE0009}"/>
              </a:ext>
            </a:extLst>
          </p:cNvPr>
          <p:cNvSpPr txBox="1">
            <a:spLocks/>
          </p:cNvSpPr>
          <p:nvPr/>
        </p:nvSpPr>
        <p:spPr>
          <a:xfrm>
            <a:off x="3143795" y="1165392"/>
            <a:ext cx="5196058" cy="3615614"/>
          </a:xfrm>
          <a:prstGeom prst="rect">
            <a:avLst/>
          </a:prstGeom>
          <a:solidFill>
            <a:schemeClr val="bg1">
              <a:lumMod val="95000"/>
            </a:schemeClr>
          </a:solidFill>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sz="1200" b="1" dirty="0">
                <a:latin typeface="+mn-lt"/>
              </a:rPr>
              <a:t>Annual allowance</a:t>
            </a:r>
          </a:p>
          <a:p>
            <a:pPr lvl="1"/>
            <a:r>
              <a:rPr lang="en-GB" sz="1200" dirty="0">
                <a:latin typeface="+mn-lt"/>
              </a:rPr>
              <a:t>Tax relief is available on the lower of 100% annual earnings and £40,000 including the tax relief added </a:t>
            </a:r>
          </a:p>
          <a:p>
            <a:pPr marL="400050" lvl="1" indent="-285750">
              <a:buFont typeface="Arial" panose="020B0604020202020204" pitchFamily="34" charset="0"/>
              <a:buChar char="•"/>
            </a:pPr>
            <a:r>
              <a:rPr lang="en-GB" sz="1200" dirty="0">
                <a:latin typeface="+mn-lt"/>
              </a:rPr>
              <a:t>Because personal contributions benefit from tax relief on contributions the max anyone can pay from their earned income in reality is £32,000 with the remaining 8K coming from tax relief</a:t>
            </a:r>
          </a:p>
          <a:p>
            <a:pPr lvl="1"/>
            <a:r>
              <a:rPr lang="en-GB" sz="1200" dirty="0"/>
              <a:t>The allowance is worked out using the current year’s allowance and any unused allowance from the previous three tax years</a:t>
            </a:r>
            <a:r>
              <a:rPr lang="en-GB" sz="1200" dirty="0">
                <a:latin typeface="+mn-lt"/>
              </a:rPr>
              <a:t> – but you can only receive tax relief on contributions equal to your earnings in the tax year in which you are making the contribution</a:t>
            </a:r>
          </a:p>
          <a:p>
            <a:pPr lvl="1"/>
            <a:r>
              <a:rPr lang="en-GB" sz="1200" dirty="0">
                <a:latin typeface="+mn-lt"/>
              </a:rPr>
              <a:t>Once you take any money from your pension the amount you can contribute to money purchase pensions is reduced to £4,000 p.a.</a:t>
            </a:r>
          </a:p>
          <a:p>
            <a:pPr lvl="1"/>
            <a:r>
              <a:rPr lang="en-GB" sz="1200" dirty="0">
                <a:latin typeface="+mn-lt"/>
              </a:rPr>
              <a:t>Any contributions you make over your annual allowance are taxed at your highest rate</a:t>
            </a:r>
          </a:p>
        </p:txBody>
      </p:sp>
      <p:cxnSp>
        <p:nvCxnSpPr>
          <p:cNvPr id="6" name="Connector: Elbow 5">
            <a:extLst>
              <a:ext uri="{FF2B5EF4-FFF2-40B4-BE49-F238E27FC236}">
                <a16:creationId xmlns:a16="http://schemas.microsoft.com/office/drawing/2014/main" id="{29C9B0A1-5923-86A0-A693-8917099BA868}"/>
              </a:ext>
            </a:extLst>
          </p:cNvPr>
          <p:cNvCxnSpPr>
            <a:cxnSpLocks/>
            <a:stCxn id="20" idx="3"/>
            <a:endCxn id="3" idx="1"/>
          </p:cNvCxnSpPr>
          <p:nvPr/>
        </p:nvCxnSpPr>
        <p:spPr>
          <a:xfrm flipV="1">
            <a:off x="2577737" y="2973199"/>
            <a:ext cx="566058" cy="84350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8622CECE-1A15-E28C-421B-A2594B177E78}"/>
              </a:ext>
            </a:extLst>
          </p:cNvPr>
          <p:cNvCxnSpPr>
            <a:stCxn id="20" idx="3"/>
            <a:endCxn id="32" idx="1"/>
          </p:cNvCxnSpPr>
          <p:nvPr/>
        </p:nvCxnSpPr>
        <p:spPr>
          <a:xfrm>
            <a:off x="2577737" y="3816704"/>
            <a:ext cx="566058" cy="177426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1876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pPr>
              <a:defRPr/>
            </a:pPr>
            <a:r>
              <a:rPr lang="en-US">
                <a:solidFill>
                  <a:srgbClr val="414042"/>
                </a:solidFill>
                <a:latin typeface="Arial"/>
                <a:cs typeface="Arial"/>
              </a:rPr>
              <a:t>ICG Confidential</a:t>
            </a:r>
            <a:endParaRPr lang="en-GB" dirty="0">
              <a:solidFill>
                <a:srgbClr val="414042"/>
              </a:solidFill>
              <a:latin typeface="Arial"/>
              <a:cs typeface="Arial"/>
            </a:endParaRPr>
          </a:p>
        </p:txBody>
      </p:sp>
      <p:sp>
        <p:nvSpPr>
          <p:cNvPr id="9" name="Footer Placeholder 8"/>
          <p:cNvSpPr>
            <a:spLocks noGrp="1"/>
          </p:cNvSpPr>
          <p:nvPr>
            <p:ph type="ftr" sz="quarter" idx="11"/>
          </p:nvPr>
        </p:nvSpPr>
        <p:spPr/>
        <p:txBody>
          <a:bodyPr/>
          <a:lstStyle/>
          <a:p>
            <a:pPr>
              <a:defRPr/>
            </a:pPr>
            <a:r>
              <a:rPr lang="en-GB">
                <a:solidFill>
                  <a:srgbClr val="414042"/>
                </a:solidFill>
                <a:latin typeface="Arial"/>
                <a:cs typeface="Arial"/>
              </a:rPr>
              <a:t>Pensions 101</a:t>
            </a:r>
            <a:endParaRPr lang="en-GB" dirty="0">
              <a:solidFill>
                <a:srgbClr val="414042"/>
              </a:solidFill>
              <a:latin typeface="Arial"/>
              <a:cs typeface="Arial"/>
            </a:endParaRPr>
          </a:p>
        </p:txBody>
      </p:sp>
      <p:sp>
        <p:nvSpPr>
          <p:cNvPr id="10" name="Slide Number Placeholder 9"/>
          <p:cNvSpPr>
            <a:spLocks noGrp="1"/>
          </p:cNvSpPr>
          <p:nvPr>
            <p:ph type="sldNum" sz="quarter" idx="12"/>
          </p:nvPr>
        </p:nvSpPr>
        <p:spPr/>
        <p:txBody>
          <a:bodyPr/>
          <a:lstStyle/>
          <a:p>
            <a:pPr>
              <a:defRPr/>
            </a:pPr>
            <a:r>
              <a:rPr lang="en-GB" dirty="0">
                <a:solidFill>
                  <a:srgbClr val="414042"/>
                </a:solidFill>
                <a:latin typeface="Arial"/>
                <a:cs typeface="Arial"/>
              </a:rPr>
              <a:t>Page </a:t>
            </a:r>
            <a:fld id="{B13B5175-59AA-4FF7-8920-C0EC6C0A998F}" type="slidenum">
              <a:rPr lang="en-GB">
                <a:solidFill>
                  <a:srgbClr val="414042"/>
                </a:solidFill>
                <a:latin typeface="Arial"/>
                <a:cs typeface="Arial"/>
              </a:rPr>
              <a:pPr>
                <a:defRPr/>
              </a:pPr>
              <a:t>19</a:t>
            </a:fld>
            <a:endParaRPr lang="en-GB" dirty="0">
              <a:solidFill>
                <a:srgbClr val="414042"/>
              </a:solidFill>
              <a:latin typeface="Arial"/>
              <a:cs typeface="Arial"/>
            </a:endParaRPr>
          </a:p>
        </p:txBody>
      </p:sp>
      <p:sp>
        <p:nvSpPr>
          <p:cNvPr id="19" name="Content Placeholder 6"/>
          <p:cNvSpPr txBox="1">
            <a:spLocks/>
          </p:cNvSpPr>
          <p:nvPr/>
        </p:nvSpPr>
        <p:spPr>
          <a:xfrm>
            <a:off x="5076056" y="5702782"/>
            <a:ext cx="3456384" cy="1368152"/>
          </a:xfrm>
          <a:prstGeom prst="rect">
            <a:avLst/>
          </a:prstGeom>
        </p:spPr>
        <p:txBody>
          <a:bodyPr vert="horz" lIns="0" tIns="0" rIns="0" bIns="0" rtlCol="0" anchor="t" anchorCtr="0">
            <a:noAutofit/>
          </a:bodyPr>
          <a:lstStyle>
            <a:lvl1pPr marL="0" indent="0" algn="l" defTabSz="914400" rtl="0" eaLnBrk="1" latinLnBrk="0" hangingPunct="1">
              <a:lnSpc>
                <a:spcPts val="3000"/>
              </a:lnSpc>
              <a:spcBef>
                <a:spcPts val="0"/>
              </a:spcBef>
              <a:spcAft>
                <a:spcPts val="600"/>
              </a:spcAft>
              <a:buFont typeface="Arial" panose="020B0604020202020204" pitchFamily="34" charset="0"/>
              <a:buNone/>
              <a:defRPr sz="2800" kern="1200">
                <a:solidFill>
                  <a:schemeClr val="tx1"/>
                </a:solidFill>
                <a:latin typeface="+mj-lt"/>
                <a:ea typeface="+mn-ea"/>
                <a:cs typeface="+mn-cs"/>
              </a:defRPr>
            </a:lvl1pPr>
            <a:lvl2pPr marL="195263" indent="-195263" algn="l" defTabSz="914400" rtl="0" eaLnBrk="1" latinLnBrk="0" hangingPunct="1">
              <a:lnSpc>
                <a:spcPts val="3000"/>
              </a:lnSpc>
              <a:spcBef>
                <a:spcPts val="1200"/>
              </a:spcBef>
              <a:spcAft>
                <a:spcPts val="600"/>
              </a:spcAft>
              <a:buFont typeface="Arial" panose="020B0604020202020204" pitchFamily="34" charset="0"/>
              <a:buChar char="•"/>
              <a:defRPr sz="2800" kern="1200">
                <a:solidFill>
                  <a:schemeClr val="tx1"/>
                </a:solidFill>
                <a:latin typeface="+mj-lt"/>
                <a:ea typeface="+mn-ea"/>
                <a:cs typeface="+mn-cs"/>
              </a:defRPr>
            </a:lvl2pPr>
            <a:lvl3pPr marL="419100" indent="-20796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3pPr>
            <a:lvl4pPr marL="646113" indent="-223838"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4pPr>
            <a:lvl5pPr marL="841375" indent="-17621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nSpc>
                <a:spcPts val="1800"/>
              </a:lnSpc>
              <a:spcBef>
                <a:spcPts val="0"/>
              </a:spcBef>
              <a:buNone/>
              <a:defRPr/>
            </a:pPr>
            <a:endParaRPr lang="en-GB" sz="1200" dirty="0">
              <a:solidFill>
                <a:prstClr val="black"/>
              </a:solidFill>
              <a:latin typeface="Arial"/>
              <a:cs typeface="Arial"/>
            </a:endParaRPr>
          </a:p>
        </p:txBody>
      </p:sp>
      <p:sp>
        <p:nvSpPr>
          <p:cNvPr id="15" name="Text Placeholder 1">
            <a:extLst>
              <a:ext uri="{FF2B5EF4-FFF2-40B4-BE49-F238E27FC236}">
                <a16:creationId xmlns:a16="http://schemas.microsoft.com/office/drawing/2014/main" id="{802A8FC7-DCE2-4676-9F07-9BA6A9C487C3}"/>
              </a:ext>
            </a:extLst>
          </p:cNvPr>
          <p:cNvSpPr txBox="1">
            <a:spLocks/>
          </p:cNvSpPr>
          <p:nvPr/>
        </p:nvSpPr>
        <p:spPr>
          <a:xfrm>
            <a:off x="729808" y="3619691"/>
            <a:ext cx="3099769" cy="308467"/>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p:txBody>
      </p:sp>
      <p:sp>
        <p:nvSpPr>
          <p:cNvPr id="11" name="Text Placeholder 1">
            <a:extLst>
              <a:ext uri="{FF2B5EF4-FFF2-40B4-BE49-F238E27FC236}">
                <a16:creationId xmlns:a16="http://schemas.microsoft.com/office/drawing/2014/main" id="{F2A4E6FC-2046-4708-B238-0E3002908304}"/>
              </a:ext>
            </a:extLst>
          </p:cNvPr>
          <p:cNvSpPr txBox="1">
            <a:spLocks/>
          </p:cNvSpPr>
          <p:nvPr/>
        </p:nvSpPr>
        <p:spPr>
          <a:xfrm>
            <a:off x="3772565" y="5065905"/>
            <a:ext cx="3099769" cy="193605"/>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p:txBody>
      </p:sp>
      <p:sp>
        <p:nvSpPr>
          <p:cNvPr id="20" name="Text Placeholder 1">
            <a:extLst>
              <a:ext uri="{FF2B5EF4-FFF2-40B4-BE49-F238E27FC236}">
                <a16:creationId xmlns:a16="http://schemas.microsoft.com/office/drawing/2014/main" id="{A70E9A0C-0C3E-481E-9F82-43CC8A3BB693}"/>
              </a:ext>
            </a:extLst>
          </p:cNvPr>
          <p:cNvSpPr txBox="1">
            <a:spLocks/>
          </p:cNvSpPr>
          <p:nvPr/>
        </p:nvSpPr>
        <p:spPr>
          <a:xfrm>
            <a:off x="390292" y="1971865"/>
            <a:ext cx="2671051" cy="2678512"/>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sz="1200" dirty="0">
                <a:latin typeface="+mn-lt"/>
              </a:rPr>
              <a:t>You can take as much money out of your pension as you want from age 55 (rising to 57 in 2028)</a:t>
            </a:r>
          </a:p>
          <a:p>
            <a:pPr lvl="1"/>
            <a:r>
              <a:rPr lang="en-GB" sz="1200" dirty="0">
                <a:latin typeface="+mn-lt"/>
              </a:rPr>
              <a:t>However, any pension money you take is treated like income (after the tax free 25%) - the more you take out the higher your tax bill is likely to be</a:t>
            </a:r>
          </a:p>
          <a:p>
            <a:pPr lvl="1"/>
            <a:r>
              <a:rPr lang="en-GB" sz="1200" dirty="0">
                <a:latin typeface="+mn-lt"/>
                <a:ea typeface="Calibri" panose="020F0502020204030204" pitchFamily="34" charset="0"/>
                <a:cs typeface="Times New Roman" panose="02020603050405020304" pitchFamily="18" charset="0"/>
              </a:rPr>
              <a:t>To </a:t>
            </a:r>
            <a:r>
              <a:rPr lang="en-GB" sz="1200" dirty="0">
                <a:effectLst/>
                <a:latin typeface="+mn-lt"/>
                <a:ea typeface="Calibri" panose="020F0502020204030204" pitchFamily="34" charset="0"/>
                <a:cs typeface="Times New Roman" panose="02020603050405020304" pitchFamily="18" charset="0"/>
              </a:rPr>
              <a:t>minimise the tax you pay, you need to be clever with the amounts and timing to stay within the tax thresholds</a:t>
            </a:r>
          </a:p>
          <a:p>
            <a:pPr lvl="1"/>
            <a:endParaRPr lang="en-GB" sz="1200" dirty="0">
              <a:latin typeface="+mn-lt"/>
            </a:endParaRPr>
          </a:p>
        </p:txBody>
      </p:sp>
      <p:sp>
        <p:nvSpPr>
          <p:cNvPr id="21" name="Content Placeholder 6">
            <a:extLst>
              <a:ext uri="{FF2B5EF4-FFF2-40B4-BE49-F238E27FC236}">
                <a16:creationId xmlns:a16="http://schemas.microsoft.com/office/drawing/2014/main" id="{3C748409-9BC0-4038-97C4-E415E0C732FE}"/>
              </a:ext>
            </a:extLst>
          </p:cNvPr>
          <p:cNvSpPr txBox="1">
            <a:spLocks/>
          </p:cNvSpPr>
          <p:nvPr/>
        </p:nvSpPr>
        <p:spPr>
          <a:xfrm>
            <a:off x="459214" y="338348"/>
            <a:ext cx="7721533" cy="905340"/>
          </a:xfrm>
          <a:prstGeom prst="rect">
            <a:avLst/>
          </a:prstGeom>
        </p:spPr>
        <p:txBody>
          <a:bodyPr vert="horz" lIns="0" tIns="0" rIns="0" bIns="0" rtlCol="0" anchor="t" anchorCtr="0">
            <a:normAutofit/>
          </a:bodyPr>
          <a:lstStyle>
            <a:defPPr>
              <a:defRPr lang="en-US"/>
            </a:defPPr>
            <a:lvl1pPr>
              <a:lnSpc>
                <a:spcPts val="3000"/>
              </a:lnSpc>
              <a:spcBef>
                <a:spcPct val="0"/>
              </a:spcBef>
              <a:buNone/>
              <a:defRPr sz="2600" b="1">
                <a:latin typeface="+mj-lt"/>
                <a:ea typeface="+mj-ea"/>
                <a:cs typeface="+mj-cs"/>
              </a:defRPr>
            </a:lvl1pPr>
            <a:lvl2pPr marL="195263" indent="-195263">
              <a:lnSpc>
                <a:spcPts val="3000"/>
              </a:lnSpc>
              <a:spcBef>
                <a:spcPts val="0"/>
              </a:spcBef>
              <a:spcAft>
                <a:spcPts val="600"/>
              </a:spcAft>
              <a:buFont typeface="Arial" panose="020B0604020202020204" pitchFamily="34" charset="0"/>
              <a:buChar char="•"/>
              <a:defRPr sz="2800">
                <a:latin typeface="+mj-lt"/>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lvl="1" indent="0">
              <a:buNone/>
            </a:pPr>
            <a:r>
              <a:rPr lang="en-GB" sz="2600" dirty="0"/>
              <a:t>When can you access your money &amp; the tax implications</a:t>
            </a:r>
          </a:p>
        </p:txBody>
      </p:sp>
      <p:sp>
        <p:nvSpPr>
          <p:cNvPr id="32" name="Text Placeholder 1">
            <a:extLst>
              <a:ext uri="{FF2B5EF4-FFF2-40B4-BE49-F238E27FC236}">
                <a16:creationId xmlns:a16="http://schemas.microsoft.com/office/drawing/2014/main" id="{EEA0DC66-A31C-4313-A6E2-15DC2A1F6B90}"/>
              </a:ext>
            </a:extLst>
          </p:cNvPr>
          <p:cNvSpPr txBox="1">
            <a:spLocks/>
          </p:cNvSpPr>
          <p:nvPr/>
        </p:nvSpPr>
        <p:spPr>
          <a:xfrm>
            <a:off x="3483428" y="1243688"/>
            <a:ext cx="5201357" cy="271863"/>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sz="1200" dirty="0">
                <a:latin typeface="+mn-lt"/>
              </a:rPr>
              <a:t>Normally up to 25% of your pension can be taken tax free</a:t>
            </a:r>
          </a:p>
          <a:p>
            <a:pPr marL="400050" lvl="1" indent="-285750">
              <a:buFont typeface="Arial" panose="020B0604020202020204" pitchFamily="34" charset="0"/>
              <a:buChar char="•"/>
            </a:pPr>
            <a:r>
              <a:rPr lang="en-GB" sz="1200" dirty="0">
                <a:latin typeface="+mn-lt"/>
              </a:rPr>
              <a:t>When you buy an annuity, or move funds into drawdown, up to 25% can usually be taken as a tax free lump sum at the start</a:t>
            </a:r>
          </a:p>
          <a:p>
            <a:pPr marL="400050" lvl="1" indent="-285750">
              <a:buFont typeface="Arial" panose="020B0604020202020204" pitchFamily="34" charset="0"/>
              <a:buChar char="•"/>
            </a:pPr>
            <a:r>
              <a:rPr lang="en-GB" sz="1200" dirty="0">
                <a:latin typeface="+mn-lt"/>
              </a:rPr>
              <a:t>If you are taking lump sums directly from your pension, 25% of each lump sum is normally tax free</a:t>
            </a:r>
          </a:p>
          <a:p>
            <a:pPr lvl="1"/>
            <a:r>
              <a:rPr lang="en-GB" sz="1200" dirty="0">
                <a:latin typeface="+mn-lt"/>
              </a:rPr>
              <a:t>Other than your 25% tax free cash, other income payments or withdrawals are subject to income tax in the same way as earned income</a:t>
            </a:r>
          </a:p>
          <a:p>
            <a:pPr marL="400050" lvl="1" indent="-285750">
              <a:buFont typeface="Arial" panose="020B0604020202020204" pitchFamily="34" charset="0"/>
              <a:buChar char="•"/>
            </a:pPr>
            <a:r>
              <a:rPr lang="en-GB" sz="1200" dirty="0">
                <a:latin typeface="+mn-lt"/>
              </a:rPr>
              <a:t>Added to any other taxable income you have received in that tax year</a:t>
            </a:r>
          </a:p>
          <a:p>
            <a:pPr marL="400050" lvl="1" indent="-285750">
              <a:buFont typeface="Arial" panose="020B0604020202020204" pitchFamily="34" charset="0"/>
              <a:buChar char="•"/>
            </a:pPr>
            <a:r>
              <a:rPr lang="en-GB" sz="1200" dirty="0">
                <a:latin typeface="+mn-lt"/>
              </a:rPr>
              <a:t>If you take large withdrawals you could be pushed into a higher tax bracket – on the other hand, spreading your withdrawals over more than one tax year can help make the most of your personal allowances</a:t>
            </a:r>
          </a:p>
          <a:p>
            <a:pPr lvl="1"/>
            <a:r>
              <a:rPr lang="en-GB" sz="1200" dirty="0">
                <a:latin typeface="+mn-lt"/>
              </a:rPr>
              <a:t>All pension providers deduct income tax before paying any withdrawals using PAYE code</a:t>
            </a:r>
          </a:p>
          <a:p>
            <a:pPr marL="285750" lvl="1" indent="-171450">
              <a:buFont typeface="Arial" panose="020B0604020202020204" pitchFamily="34" charset="0"/>
              <a:buChar char="•"/>
            </a:pPr>
            <a:r>
              <a:rPr lang="en-GB" sz="1200" dirty="0">
                <a:latin typeface="+mn-lt"/>
              </a:rPr>
              <a:t>When you first take a taxable withdrawal it is likely your provider will use an emergency tax code – you need to reclaim any overpaid tax directly from HRMC</a:t>
            </a:r>
          </a:p>
        </p:txBody>
      </p:sp>
      <p:sp>
        <p:nvSpPr>
          <p:cNvPr id="2" name="Text Placeholder 1">
            <a:extLst>
              <a:ext uri="{FF2B5EF4-FFF2-40B4-BE49-F238E27FC236}">
                <a16:creationId xmlns:a16="http://schemas.microsoft.com/office/drawing/2014/main" id="{5652AAA4-1979-1164-F5C1-853F77BA848F}"/>
              </a:ext>
            </a:extLst>
          </p:cNvPr>
          <p:cNvSpPr txBox="1">
            <a:spLocks/>
          </p:cNvSpPr>
          <p:nvPr/>
        </p:nvSpPr>
        <p:spPr>
          <a:xfrm>
            <a:off x="459214" y="5757195"/>
            <a:ext cx="8328891" cy="525589"/>
          </a:xfrm>
          <a:prstGeom prst="rect">
            <a:avLst/>
          </a:prstGeom>
          <a:ln>
            <a:solidFill>
              <a:schemeClr val="accent1"/>
            </a:solidFill>
          </a:ln>
        </p:spPr>
        <p:txBody>
          <a:bodyPr/>
          <a:lstStyle>
            <a:defPPr>
              <a:defRPr lang="en-US"/>
            </a:defPPr>
            <a:lvl1pPr lvl="0" indent="0" algn="ctr">
              <a:lnSpc>
                <a:spcPts val="1800"/>
              </a:lnSpc>
              <a:spcBef>
                <a:spcPts val="0"/>
              </a:spcBef>
              <a:spcAft>
                <a:spcPts val="600"/>
              </a:spcAft>
              <a:buFont typeface="Arial" panose="020B0604020202020204" pitchFamily="34" charset="0"/>
              <a:buNone/>
              <a:defRPr kumimoji="0" sz="1400" b="1" i="0" u="none" strike="noStrike" cap="none" spc="0" normalizeH="0" baseline="0">
                <a:ln>
                  <a:noFill/>
                </a:ln>
                <a:solidFill>
                  <a:schemeClr val="accent1"/>
                </a:solidFill>
                <a:effectLst/>
                <a:uLnTx/>
                <a:uFillTx/>
                <a:latin typeface="Arial"/>
                <a:cs typeface="Arial"/>
              </a:defRPr>
            </a:lvl1pPr>
            <a:lvl2pPr marL="0" lvl="1" indent="0" algn="ctr">
              <a:lnSpc>
                <a:spcPts val="1800"/>
              </a:lnSpc>
              <a:spcBef>
                <a:spcPts val="0"/>
              </a:spcBef>
              <a:spcAft>
                <a:spcPts val="600"/>
              </a:spcAft>
              <a:buFont typeface="Arial" panose="020B0604020202020204" pitchFamily="34" charset="0"/>
              <a:buNone/>
              <a:defRPr sz="1200" b="1">
                <a:solidFill>
                  <a:schemeClr val="accent1"/>
                </a:solidFill>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GB" dirty="0"/>
              <a:t>You will need to work out your tax liability and whether it is better to take your tax free cash as one lump sum, or take your 25% in bits</a:t>
            </a:r>
          </a:p>
        </p:txBody>
      </p:sp>
      <p:sp>
        <p:nvSpPr>
          <p:cNvPr id="3" name="Arrow: Right 2">
            <a:extLst>
              <a:ext uri="{FF2B5EF4-FFF2-40B4-BE49-F238E27FC236}">
                <a16:creationId xmlns:a16="http://schemas.microsoft.com/office/drawing/2014/main" id="{C21F8562-3D0E-50A0-4BDD-3C0206CB185F}"/>
              </a:ext>
            </a:extLst>
          </p:cNvPr>
          <p:cNvSpPr/>
          <p:nvPr/>
        </p:nvSpPr>
        <p:spPr>
          <a:xfrm>
            <a:off x="3126377" y="3152271"/>
            <a:ext cx="293623" cy="308467"/>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bIns="0" rtlCol="0" anchor="t" anchorCtr="0"/>
          <a:lstStyle/>
          <a:p>
            <a:pPr algn="ctr"/>
            <a:endParaRPr lang="en-GB" sz="2800" b="1" dirty="0">
              <a:solidFill>
                <a:schemeClr val="tx1"/>
              </a:solidFill>
            </a:endParaRPr>
          </a:p>
        </p:txBody>
      </p:sp>
    </p:spTree>
    <p:extLst>
      <p:ext uri="{BB962C8B-B14F-4D97-AF65-F5344CB8AC3E}">
        <p14:creationId xmlns:p14="http://schemas.microsoft.com/office/powerpoint/2010/main" val="191420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pPr>
              <a:defRPr/>
            </a:pPr>
            <a:r>
              <a:rPr lang="en-US">
                <a:solidFill>
                  <a:srgbClr val="414042"/>
                </a:solidFill>
                <a:latin typeface="Arial"/>
                <a:cs typeface="Arial"/>
              </a:rPr>
              <a:t>ICG Confidential</a:t>
            </a:r>
            <a:endParaRPr lang="en-GB" dirty="0">
              <a:solidFill>
                <a:srgbClr val="414042"/>
              </a:solidFill>
              <a:latin typeface="Arial"/>
              <a:cs typeface="Arial"/>
            </a:endParaRPr>
          </a:p>
        </p:txBody>
      </p:sp>
      <p:sp>
        <p:nvSpPr>
          <p:cNvPr id="7" name="Footer Placeholder 6"/>
          <p:cNvSpPr>
            <a:spLocks noGrp="1"/>
          </p:cNvSpPr>
          <p:nvPr>
            <p:ph type="ftr" sz="quarter" idx="11"/>
          </p:nvPr>
        </p:nvSpPr>
        <p:spPr/>
        <p:txBody>
          <a:bodyPr/>
          <a:lstStyle/>
          <a:p>
            <a:pPr>
              <a:defRPr/>
            </a:pPr>
            <a:r>
              <a:rPr lang="en-GB">
                <a:solidFill>
                  <a:srgbClr val="414042"/>
                </a:solidFill>
                <a:latin typeface="Arial"/>
                <a:cs typeface="Arial"/>
              </a:rPr>
              <a:t>Pensions 101</a:t>
            </a:r>
            <a:endParaRPr lang="en-GB" dirty="0">
              <a:solidFill>
                <a:srgbClr val="414042"/>
              </a:solidFill>
              <a:latin typeface="Arial"/>
              <a:cs typeface="Arial"/>
            </a:endParaRPr>
          </a:p>
        </p:txBody>
      </p:sp>
      <p:sp>
        <p:nvSpPr>
          <p:cNvPr id="8" name="Slide Number Placeholder 7"/>
          <p:cNvSpPr>
            <a:spLocks noGrp="1"/>
          </p:cNvSpPr>
          <p:nvPr>
            <p:ph type="sldNum" sz="quarter" idx="12"/>
          </p:nvPr>
        </p:nvSpPr>
        <p:spPr/>
        <p:txBody>
          <a:bodyPr/>
          <a:lstStyle/>
          <a:p>
            <a:pPr>
              <a:defRPr/>
            </a:pPr>
            <a:r>
              <a:rPr lang="en-GB" dirty="0">
                <a:solidFill>
                  <a:srgbClr val="414042"/>
                </a:solidFill>
                <a:latin typeface="Arial"/>
                <a:cs typeface="Arial"/>
              </a:rPr>
              <a:t>Page </a:t>
            </a:r>
            <a:fld id="{B13B5175-59AA-4FF7-8920-C0EC6C0A998F}" type="slidenum">
              <a:rPr lang="en-GB">
                <a:solidFill>
                  <a:srgbClr val="414042"/>
                </a:solidFill>
                <a:latin typeface="Arial"/>
                <a:cs typeface="Arial"/>
              </a:rPr>
              <a:pPr>
                <a:defRPr/>
              </a:pPr>
              <a:t>2</a:t>
            </a:fld>
            <a:endParaRPr lang="en-GB" dirty="0">
              <a:solidFill>
                <a:srgbClr val="414042"/>
              </a:solidFill>
              <a:latin typeface="Arial"/>
              <a:cs typeface="Arial"/>
            </a:endParaRPr>
          </a:p>
        </p:txBody>
      </p:sp>
      <p:sp>
        <p:nvSpPr>
          <p:cNvPr id="4" name="Title 16">
            <a:extLst>
              <a:ext uri="{FF2B5EF4-FFF2-40B4-BE49-F238E27FC236}">
                <a16:creationId xmlns:a16="http://schemas.microsoft.com/office/drawing/2014/main" id="{2E00F918-7B48-9AAC-F49A-A07A6AB890CD}"/>
              </a:ext>
            </a:extLst>
          </p:cNvPr>
          <p:cNvSpPr txBox="1">
            <a:spLocks/>
          </p:cNvSpPr>
          <p:nvPr/>
        </p:nvSpPr>
        <p:spPr>
          <a:xfrm>
            <a:off x="720001" y="548680"/>
            <a:ext cx="7452400" cy="831850"/>
          </a:xfrm>
          <a:prstGeom prst="rect">
            <a:avLst/>
          </a:prstGeom>
        </p:spPr>
        <p:txBody>
          <a:bodyPr vert="horz" lIns="0" tIns="0" rIns="0" bIns="0" rtlCol="0" anchor="t" anchorCtr="0">
            <a:normAutofit/>
          </a:bodyPr>
          <a:lstStyle>
            <a:lvl1pPr algn="l" defTabSz="914400" rtl="0" eaLnBrk="1" latinLnBrk="0" hangingPunct="1">
              <a:lnSpc>
                <a:spcPts val="3000"/>
              </a:lnSpc>
              <a:spcBef>
                <a:spcPct val="0"/>
              </a:spcBef>
              <a:buNone/>
              <a:defRPr sz="2600" b="1" kern="1200">
                <a:solidFill>
                  <a:schemeClr val="bg1"/>
                </a:solidFill>
                <a:latin typeface="+mj-lt"/>
                <a:ea typeface="+mj-ea"/>
                <a:cs typeface="+mj-cs"/>
              </a:defRPr>
            </a:lvl1pPr>
          </a:lstStyle>
          <a:p>
            <a:r>
              <a:rPr lang="en-GB" dirty="0"/>
              <a:t>What do you know about Pensions then?</a:t>
            </a:r>
          </a:p>
        </p:txBody>
      </p:sp>
      <p:sp>
        <p:nvSpPr>
          <p:cNvPr id="5" name="Text Placeholder 1">
            <a:extLst>
              <a:ext uri="{FF2B5EF4-FFF2-40B4-BE49-F238E27FC236}">
                <a16:creationId xmlns:a16="http://schemas.microsoft.com/office/drawing/2014/main" id="{B775C6C2-6DFE-A5A9-E8A2-6A418F7A8974}"/>
              </a:ext>
            </a:extLst>
          </p:cNvPr>
          <p:cNvSpPr txBox="1">
            <a:spLocks/>
          </p:cNvSpPr>
          <p:nvPr/>
        </p:nvSpPr>
        <p:spPr>
          <a:xfrm>
            <a:off x="395743" y="1490910"/>
            <a:ext cx="8095114" cy="3699401"/>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sz="1600" b="1" dirty="0">
                <a:solidFill>
                  <a:schemeClr val="bg1"/>
                </a:solidFill>
                <a:latin typeface="+mn-lt"/>
              </a:rPr>
              <a:t>Worked in financial services sector for 30 years </a:t>
            </a:r>
          </a:p>
          <a:p>
            <a:pPr marL="400050" lvl="1" indent="-285750">
              <a:buFont typeface="Arial" panose="020B0604020202020204" pitchFamily="34" charset="0"/>
              <a:buChar char="•"/>
            </a:pPr>
            <a:r>
              <a:rPr lang="en-GB" sz="1600" b="1" dirty="0">
                <a:solidFill>
                  <a:schemeClr val="bg1"/>
                </a:solidFill>
                <a:latin typeface="+mn-lt"/>
              </a:rPr>
              <a:t>Firstly client side</a:t>
            </a:r>
          </a:p>
          <a:p>
            <a:pPr marL="400050" lvl="1" indent="-285750">
              <a:buFont typeface="Arial" panose="020B0604020202020204" pitchFamily="34" charset="0"/>
              <a:buChar char="•"/>
            </a:pPr>
            <a:r>
              <a:rPr lang="en-GB" sz="1600" b="1" dirty="0">
                <a:solidFill>
                  <a:schemeClr val="bg1"/>
                </a:solidFill>
                <a:latin typeface="+mn-lt"/>
              </a:rPr>
              <a:t>Then as a specialist qualitative researcher</a:t>
            </a:r>
          </a:p>
          <a:p>
            <a:pPr lvl="1"/>
            <a:r>
              <a:rPr lang="en-GB" sz="1600" b="1" dirty="0">
                <a:solidFill>
                  <a:schemeClr val="bg1"/>
                </a:solidFill>
                <a:latin typeface="+mn-lt"/>
              </a:rPr>
              <a:t>During my career, conducted multitude of projects looking at all aspects of pensions </a:t>
            </a:r>
          </a:p>
          <a:p>
            <a:pPr lvl="1"/>
            <a:endParaRPr lang="en-GB" sz="1600" b="1" dirty="0">
              <a:solidFill>
                <a:schemeClr val="bg1"/>
              </a:solidFill>
              <a:latin typeface="+mn-lt"/>
            </a:endParaRPr>
          </a:p>
          <a:p>
            <a:pPr lvl="1"/>
            <a:r>
              <a:rPr lang="en-GB" sz="1600" b="1" dirty="0">
                <a:solidFill>
                  <a:schemeClr val="bg1"/>
                </a:solidFill>
                <a:latin typeface="+mn-lt"/>
              </a:rPr>
              <a:t>BUT</a:t>
            </a:r>
          </a:p>
          <a:p>
            <a:pPr lvl="1"/>
            <a:endParaRPr lang="en-GB" sz="1600" b="1" dirty="0">
              <a:solidFill>
                <a:schemeClr val="bg1"/>
              </a:solidFill>
              <a:latin typeface="+mn-lt"/>
            </a:endParaRPr>
          </a:p>
          <a:p>
            <a:pPr lvl="1"/>
            <a:r>
              <a:rPr lang="en-GB" sz="1600" b="1" dirty="0">
                <a:solidFill>
                  <a:schemeClr val="bg1"/>
                </a:solidFill>
                <a:latin typeface="+mn-lt"/>
              </a:rPr>
              <a:t>I am NOT a financial adviser or in any way qualified to give professional advice</a:t>
            </a:r>
          </a:p>
          <a:p>
            <a:pPr lvl="1"/>
            <a:r>
              <a:rPr lang="en-GB" sz="1600" b="1" dirty="0">
                <a:solidFill>
                  <a:schemeClr val="bg1"/>
                </a:solidFill>
                <a:latin typeface="+mn-lt"/>
              </a:rPr>
              <a:t>Rather this is an </a:t>
            </a:r>
            <a:r>
              <a:rPr lang="en-GB" sz="1600" b="1" i="1" dirty="0">
                <a:solidFill>
                  <a:schemeClr val="bg1"/>
                </a:solidFill>
                <a:latin typeface="+mn-lt"/>
              </a:rPr>
              <a:t>‘informed layperson’s’ </a:t>
            </a:r>
            <a:r>
              <a:rPr lang="en-GB" sz="1600" b="1" dirty="0">
                <a:solidFill>
                  <a:schemeClr val="bg1"/>
                </a:solidFill>
                <a:latin typeface="+mn-lt"/>
              </a:rPr>
              <a:t>guide to pensions based on my personal understanding and experience</a:t>
            </a:r>
          </a:p>
          <a:p>
            <a:pPr lvl="1"/>
            <a:r>
              <a:rPr lang="en-GB" sz="1600" b="1" dirty="0">
                <a:solidFill>
                  <a:schemeClr val="bg1"/>
                </a:solidFill>
                <a:latin typeface="+mn-lt"/>
              </a:rPr>
              <a:t>All comments relate to the 2022/23 tax year</a:t>
            </a:r>
            <a:endParaRPr lang="en-GB" sz="1600" dirty="0">
              <a:solidFill>
                <a:schemeClr val="bg1"/>
              </a:solidFill>
              <a:latin typeface="+mn-lt"/>
            </a:endParaRPr>
          </a:p>
        </p:txBody>
      </p:sp>
    </p:spTree>
    <p:extLst>
      <p:ext uri="{BB962C8B-B14F-4D97-AF65-F5344CB8AC3E}">
        <p14:creationId xmlns:p14="http://schemas.microsoft.com/office/powerpoint/2010/main" val="915175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4C6182-D278-7194-2D26-1CD2FE2B85D3}"/>
              </a:ext>
            </a:extLst>
          </p:cNvPr>
          <p:cNvPicPr>
            <a:picLocks noChangeAspect="1"/>
          </p:cNvPicPr>
          <p:nvPr/>
        </p:nvPicPr>
        <p:blipFill>
          <a:blip r:embed="rId2">
            <a:clrChange>
              <a:clrFrom>
                <a:srgbClr val="FFFFFF"/>
              </a:clrFrom>
              <a:clrTo>
                <a:srgbClr val="FFFFFF">
                  <a:alpha val="0"/>
                </a:srgbClr>
              </a:clrTo>
            </a:clrChange>
            <a:alphaModFix amt="70000"/>
          </a:blip>
          <a:stretch>
            <a:fillRect/>
          </a:stretch>
        </p:blipFill>
        <p:spPr>
          <a:xfrm>
            <a:off x="0" y="2856411"/>
            <a:ext cx="9144000" cy="4013096"/>
          </a:xfrm>
          <a:prstGeom prst="rect">
            <a:avLst/>
          </a:prstGeom>
        </p:spPr>
      </p:pic>
      <p:sp>
        <p:nvSpPr>
          <p:cNvPr id="8" name="Date Placeholder 7"/>
          <p:cNvSpPr>
            <a:spLocks noGrp="1"/>
          </p:cNvSpPr>
          <p:nvPr>
            <p:ph type="dt" sz="half" idx="10"/>
          </p:nvPr>
        </p:nvSpPr>
        <p:spPr/>
        <p:txBody>
          <a:bodyPr/>
          <a:lstStyle/>
          <a:p>
            <a:pPr>
              <a:defRPr/>
            </a:pPr>
            <a:r>
              <a:rPr lang="en-US">
                <a:solidFill>
                  <a:srgbClr val="414042"/>
                </a:solidFill>
                <a:latin typeface="Arial"/>
                <a:cs typeface="Arial"/>
              </a:rPr>
              <a:t>ICG Confidential</a:t>
            </a:r>
            <a:endParaRPr lang="en-GB" dirty="0">
              <a:solidFill>
                <a:srgbClr val="414042"/>
              </a:solidFill>
              <a:latin typeface="Arial"/>
              <a:cs typeface="Arial"/>
            </a:endParaRPr>
          </a:p>
        </p:txBody>
      </p:sp>
      <p:sp>
        <p:nvSpPr>
          <p:cNvPr id="9" name="Footer Placeholder 8"/>
          <p:cNvSpPr>
            <a:spLocks noGrp="1"/>
          </p:cNvSpPr>
          <p:nvPr>
            <p:ph type="ftr" sz="quarter" idx="11"/>
          </p:nvPr>
        </p:nvSpPr>
        <p:spPr/>
        <p:txBody>
          <a:bodyPr/>
          <a:lstStyle/>
          <a:p>
            <a:pPr>
              <a:defRPr/>
            </a:pPr>
            <a:r>
              <a:rPr lang="en-GB">
                <a:solidFill>
                  <a:srgbClr val="414042"/>
                </a:solidFill>
                <a:latin typeface="Arial"/>
                <a:cs typeface="Arial"/>
              </a:rPr>
              <a:t>Pensions 101</a:t>
            </a:r>
            <a:endParaRPr lang="en-GB" dirty="0">
              <a:solidFill>
                <a:srgbClr val="414042"/>
              </a:solidFill>
              <a:latin typeface="Arial"/>
              <a:cs typeface="Arial"/>
            </a:endParaRPr>
          </a:p>
        </p:txBody>
      </p:sp>
      <p:sp>
        <p:nvSpPr>
          <p:cNvPr id="10" name="Slide Number Placeholder 9"/>
          <p:cNvSpPr>
            <a:spLocks noGrp="1"/>
          </p:cNvSpPr>
          <p:nvPr>
            <p:ph type="sldNum" sz="quarter" idx="12"/>
          </p:nvPr>
        </p:nvSpPr>
        <p:spPr/>
        <p:txBody>
          <a:bodyPr/>
          <a:lstStyle/>
          <a:p>
            <a:pPr>
              <a:defRPr/>
            </a:pPr>
            <a:r>
              <a:rPr lang="en-GB" dirty="0">
                <a:solidFill>
                  <a:srgbClr val="414042"/>
                </a:solidFill>
                <a:latin typeface="Arial"/>
                <a:cs typeface="Arial"/>
              </a:rPr>
              <a:t>Page </a:t>
            </a:r>
            <a:fld id="{B13B5175-59AA-4FF7-8920-C0EC6C0A998F}" type="slidenum">
              <a:rPr lang="en-GB">
                <a:solidFill>
                  <a:srgbClr val="414042"/>
                </a:solidFill>
                <a:latin typeface="Arial"/>
                <a:cs typeface="Arial"/>
              </a:rPr>
              <a:pPr>
                <a:defRPr/>
              </a:pPr>
              <a:t>20</a:t>
            </a:fld>
            <a:endParaRPr lang="en-GB" dirty="0">
              <a:solidFill>
                <a:srgbClr val="414042"/>
              </a:solidFill>
              <a:latin typeface="Arial"/>
              <a:cs typeface="Arial"/>
            </a:endParaRPr>
          </a:p>
        </p:txBody>
      </p:sp>
      <p:sp>
        <p:nvSpPr>
          <p:cNvPr id="19" name="Content Placeholder 6"/>
          <p:cNvSpPr txBox="1">
            <a:spLocks/>
          </p:cNvSpPr>
          <p:nvPr/>
        </p:nvSpPr>
        <p:spPr>
          <a:xfrm>
            <a:off x="5076056" y="5702782"/>
            <a:ext cx="3456384" cy="1368152"/>
          </a:xfrm>
          <a:prstGeom prst="rect">
            <a:avLst/>
          </a:prstGeom>
        </p:spPr>
        <p:txBody>
          <a:bodyPr vert="horz" lIns="0" tIns="0" rIns="0" bIns="0" rtlCol="0" anchor="t" anchorCtr="0">
            <a:noAutofit/>
          </a:bodyPr>
          <a:lstStyle>
            <a:lvl1pPr marL="0" indent="0" algn="l" defTabSz="914400" rtl="0" eaLnBrk="1" latinLnBrk="0" hangingPunct="1">
              <a:lnSpc>
                <a:spcPts val="3000"/>
              </a:lnSpc>
              <a:spcBef>
                <a:spcPts val="0"/>
              </a:spcBef>
              <a:spcAft>
                <a:spcPts val="600"/>
              </a:spcAft>
              <a:buFont typeface="Arial" panose="020B0604020202020204" pitchFamily="34" charset="0"/>
              <a:buNone/>
              <a:defRPr sz="2800" kern="1200">
                <a:solidFill>
                  <a:schemeClr val="tx1"/>
                </a:solidFill>
                <a:latin typeface="+mj-lt"/>
                <a:ea typeface="+mn-ea"/>
                <a:cs typeface="+mn-cs"/>
              </a:defRPr>
            </a:lvl1pPr>
            <a:lvl2pPr marL="195263" indent="-195263" algn="l" defTabSz="914400" rtl="0" eaLnBrk="1" latinLnBrk="0" hangingPunct="1">
              <a:lnSpc>
                <a:spcPts val="3000"/>
              </a:lnSpc>
              <a:spcBef>
                <a:spcPts val="1200"/>
              </a:spcBef>
              <a:spcAft>
                <a:spcPts val="600"/>
              </a:spcAft>
              <a:buFont typeface="Arial" panose="020B0604020202020204" pitchFamily="34" charset="0"/>
              <a:buChar char="•"/>
              <a:defRPr sz="2800" kern="1200">
                <a:solidFill>
                  <a:schemeClr val="tx1"/>
                </a:solidFill>
                <a:latin typeface="+mj-lt"/>
                <a:ea typeface="+mn-ea"/>
                <a:cs typeface="+mn-cs"/>
              </a:defRPr>
            </a:lvl2pPr>
            <a:lvl3pPr marL="419100" indent="-20796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3pPr>
            <a:lvl4pPr marL="646113" indent="-223838"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4pPr>
            <a:lvl5pPr marL="841375" indent="-17621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nSpc>
                <a:spcPts val="1800"/>
              </a:lnSpc>
              <a:spcBef>
                <a:spcPts val="0"/>
              </a:spcBef>
              <a:buNone/>
              <a:defRPr/>
            </a:pPr>
            <a:endParaRPr lang="en-GB" sz="1200" dirty="0">
              <a:solidFill>
                <a:prstClr val="black"/>
              </a:solidFill>
              <a:latin typeface="Arial"/>
              <a:cs typeface="Arial"/>
            </a:endParaRPr>
          </a:p>
        </p:txBody>
      </p:sp>
      <p:sp>
        <p:nvSpPr>
          <p:cNvPr id="15" name="Text Placeholder 1">
            <a:extLst>
              <a:ext uri="{FF2B5EF4-FFF2-40B4-BE49-F238E27FC236}">
                <a16:creationId xmlns:a16="http://schemas.microsoft.com/office/drawing/2014/main" id="{802A8FC7-DCE2-4676-9F07-9BA6A9C487C3}"/>
              </a:ext>
            </a:extLst>
          </p:cNvPr>
          <p:cNvSpPr txBox="1">
            <a:spLocks/>
          </p:cNvSpPr>
          <p:nvPr/>
        </p:nvSpPr>
        <p:spPr>
          <a:xfrm>
            <a:off x="729808" y="3619691"/>
            <a:ext cx="3099769" cy="308467"/>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p:txBody>
      </p:sp>
      <p:sp>
        <p:nvSpPr>
          <p:cNvPr id="11" name="Text Placeholder 1">
            <a:extLst>
              <a:ext uri="{FF2B5EF4-FFF2-40B4-BE49-F238E27FC236}">
                <a16:creationId xmlns:a16="http://schemas.microsoft.com/office/drawing/2014/main" id="{F2A4E6FC-2046-4708-B238-0E3002908304}"/>
              </a:ext>
            </a:extLst>
          </p:cNvPr>
          <p:cNvSpPr txBox="1">
            <a:spLocks/>
          </p:cNvSpPr>
          <p:nvPr/>
        </p:nvSpPr>
        <p:spPr>
          <a:xfrm>
            <a:off x="3772565" y="5065905"/>
            <a:ext cx="3099769" cy="193605"/>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p:txBody>
      </p:sp>
      <p:sp>
        <p:nvSpPr>
          <p:cNvPr id="20" name="Text Placeholder 1">
            <a:extLst>
              <a:ext uri="{FF2B5EF4-FFF2-40B4-BE49-F238E27FC236}">
                <a16:creationId xmlns:a16="http://schemas.microsoft.com/office/drawing/2014/main" id="{A70E9A0C-0C3E-481E-9F82-43CC8A3BB693}"/>
              </a:ext>
            </a:extLst>
          </p:cNvPr>
          <p:cNvSpPr txBox="1">
            <a:spLocks/>
          </p:cNvSpPr>
          <p:nvPr/>
        </p:nvSpPr>
        <p:spPr>
          <a:xfrm>
            <a:off x="1251232" y="5655791"/>
            <a:ext cx="6641535" cy="575003"/>
          </a:xfrm>
          <a:prstGeom prst="rect">
            <a:avLst/>
          </a:prstGeom>
          <a:solidFill>
            <a:srgbClr val="C00000"/>
          </a:solidFill>
          <a:ln>
            <a:solidFill>
              <a:schemeClr val="accent1"/>
            </a:solidFill>
          </a:ln>
        </p:spPr>
        <p:txBody>
          <a:bodyPr/>
          <a:lstStyle>
            <a:defPPr>
              <a:defRPr lang="en-US"/>
            </a:defPPr>
            <a:lvl1pPr lvl="0" indent="0" algn="ctr">
              <a:lnSpc>
                <a:spcPts val="1800"/>
              </a:lnSpc>
              <a:spcBef>
                <a:spcPts val="0"/>
              </a:spcBef>
              <a:spcAft>
                <a:spcPts val="600"/>
              </a:spcAft>
              <a:buFont typeface="Arial" panose="020B0604020202020204" pitchFamily="34" charset="0"/>
              <a:buNone/>
              <a:defRPr kumimoji="0" sz="1400" b="1" i="0" u="none" strike="noStrike" cap="none" spc="0" normalizeH="0" baseline="0">
                <a:ln>
                  <a:noFill/>
                </a:ln>
                <a:solidFill>
                  <a:schemeClr val="accent1"/>
                </a:solidFill>
                <a:effectLst/>
                <a:uLnTx/>
                <a:uFillTx/>
                <a:latin typeface="Arial"/>
                <a:cs typeface="Arial"/>
              </a:defRPr>
            </a:lvl1pPr>
            <a:lvl2pPr marL="0" lvl="1" indent="0" algn="ctr">
              <a:lnSpc>
                <a:spcPts val="1800"/>
              </a:lnSpc>
              <a:spcBef>
                <a:spcPts val="0"/>
              </a:spcBef>
              <a:spcAft>
                <a:spcPts val="600"/>
              </a:spcAft>
              <a:buFont typeface="Arial" panose="020B0604020202020204" pitchFamily="34" charset="0"/>
              <a:buNone/>
              <a:defRPr sz="1400" b="1">
                <a:solidFill>
                  <a:schemeClr val="bg1"/>
                </a:solidFill>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dirty="0"/>
              <a:t>Unless you take an annuity, the money remaining in your pension is still invested – so you still need to manage it/ keep an eye on it</a:t>
            </a:r>
          </a:p>
        </p:txBody>
      </p:sp>
      <p:sp>
        <p:nvSpPr>
          <p:cNvPr id="21" name="Content Placeholder 6">
            <a:extLst>
              <a:ext uri="{FF2B5EF4-FFF2-40B4-BE49-F238E27FC236}">
                <a16:creationId xmlns:a16="http://schemas.microsoft.com/office/drawing/2014/main" id="{3C748409-9BC0-4038-97C4-E415E0C732FE}"/>
              </a:ext>
            </a:extLst>
          </p:cNvPr>
          <p:cNvSpPr txBox="1">
            <a:spLocks/>
          </p:cNvSpPr>
          <p:nvPr/>
        </p:nvSpPr>
        <p:spPr>
          <a:xfrm>
            <a:off x="459214" y="338348"/>
            <a:ext cx="7721533" cy="905340"/>
          </a:xfrm>
          <a:prstGeom prst="rect">
            <a:avLst/>
          </a:prstGeom>
        </p:spPr>
        <p:txBody>
          <a:bodyPr vert="horz" lIns="0" tIns="0" rIns="0" bIns="0" rtlCol="0" anchor="t" anchorCtr="0">
            <a:normAutofit/>
          </a:bodyPr>
          <a:lstStyle>
            <a:defPPr>
              <a:defRPr lang="en-US"/>
            </a:defPPr>
            <a:lvl1pPr>
              <a:lnSpc>
                <a:spcPts val="3000"/>
              </a:lnSpc>
              <a:spcBef>
                <a:spcPct val="0"/>
              </a:spcBef>
              <a:buNone/>
              <a:defRPr sz="2600" b="1">
                <a:latin typeface="+mj-lt"/>
                <a:ea typeface="+mj-ea"/>
                <a:cs typeface="+mj-cs"/>
              </a:defRPr>
            </a:lvl1pPr>
            <a:lvl2pPr marL="195263" indent="-195263">
              <a:lnSpc>
                <a:spcPts val="3000"/>
              </a:lnSpc>
              <a:spcBef>
                <a:spcPts val="0"/>
              </a:spcBef>
              <a:spcAft>
                <a:spcPts val="600"/>
              </a:spcAft>
              <a:buFont typeface="Arial" panose="020B0604020202020204" pitchFamily="34" charset="0"/>
              <a:buChar char="•"/>
              <a:defRPr sz="2800">
                <a:latin typeface="+mj-lt"/>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lvl="1" indent="0">
              <a:buNone/>
            </a:pPr>
            <a:r>
              <a:rPr lang="en-GB" sz="2600" dirty="0"/>
              <a:t>How can you take your money?</a:t>
            </a:r>
          </a:p>
        </p:txBody>
      </p:sp>
      <p:sp>
        <p:nvSpPr>
          <p:cNvPr id="32" name="Text Placeholder 1">
            <a:extLst>
              <a:ext uri="{FF2B5EF4-FFF2-40B4-BE49-F238E27FC236}">
                <a16:creationId xmlns:a16="http://schemas.microsoft.com/office/drawing/2014/main" id="{EEA0DC66-A31C-4313-A6E2-15DC2A1F6B90}"/>
              </a:ext>
            </a:extLst>
          </p:cNvPr>
          <p:cNvSpPr txBox="1">
            <a:spLocks/>
          </p:cNvSpPr>
          <p:nvPr/>
        </p:nvSpPr>
        <p:spPr>
          <a:xfrm>
            <a:off x="530157" y="1202209"/>
            <a:ext cx="2016982" cy="271863"/>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sz="1200" b="1" dirty="0"/>
              <a:t>Annuity</a:t>
            </a:r>
          </a:p>
          <a:p>
            <a:pPr lvl="1"/>
            <a:r>
              <a:rPr lang="en-GB" sz="1200" dirty="0"/>
              <a:t>You exchange all or some of your pension pot for a secure income for life</a:t>
            </a:r>
          </a:p>
          <a:p>
            <a:pPr lvl="1"/>
            <a:r>
              <a:rPr lang="en-GB" sz="1200" dirty="0"/>
              <a:t>You income is guaranteed and will never run out, but it can’t be changed once it is set up</a:t>
            </a:r>
          </a:p>
          <a:p>
            <a:pPr lvl="1"/>
            <a:r>
              <a:rPr lang="en-GB" sz="1200" dirty="0"/>
              <a:t>You can choose different types of annuity with different benefits</a:t>
            </a:r>
          </a:p>
          <a:p>
            <a:pPr lvl="1"/>
            <a:endParaRPr lang="en-GB" sz="1200" dirty="0"/>
          </a:p>
          <a:p>
            <a:pPr lvl="1"/>
            <a:endParaRPr lang="en-GB" sz="1200" dirty="0">
              <a:latin typeface="+mn-lt"/>
            </a:endParaRPr>
          </a:p>
        </p:txBody>
      </p:sp>
      <p:sp>
        <p:nvSpPr>
          <p:cNvPr id="2" name="Text Placeholder 1">
            <a:extLst>
              <a:ext uri="{FF2B5EF4-FFF2-40B4-BE49-F238E27FC236}">
                <a16:creationId xmlns:a16="http://schemas.microsoft.com/office/drawing/2014/main" id="{FD485CB2-46F5-91DB-517D-F239ED7CBA55}"/>
              </a:ext>
            </a:extLst>
          </p:cNvPr>
          <p:cNvSpPr txBox="1">
            <a:spLocks/>
          </p:cNvSpPr>
          <p:nvPr/>
        </p:nvSpPr>
        <p:spPr>
          <a:xfrm>
            <a:off x="2734491" y="1202209"/>
            <a:ext cx="2913864" cy="271863"/>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sz="1200" b="1" dirty="0"/>
              <a:t>Drawdown</a:t>
            </a:r>
          </a:p>
          <a:p>
            <a:pPr lvl="1"/>
            <a:r>
              <a:rPr lang="en-GB" sz="1200" dirty="0"/>
              <a:t>Take a flexible income directly from your pension – as much as you like, when you like </a:t>
            </a:r>
          </a:p>
          <a:p>
            <a:pPr lvl="1"/>
            <a:r>
              <a:rPr lang="en-GB" sz="1200" dirty="0"/>
              <a:t>The remaining money stays invested so it has a chance to grow</a:t>
            </a:r>
          </a:p>
          <a:p>
            <a:pPr lvl="1"/>
            <a:r>
              <a:rPr lang="en-GB" sz="1200" dirty="0"/>
              <a:t>But your income is not guaranteed – you could run out of money if your investments perform poorly, you take too much out or your life longer than you expect</a:t>
            </a:r>
          </a:p>
          <a:p>
            <a:pPr lvl="1"/>
            <a:r>
              <a:rPr lang="en-GB" sz="1200" dirty="0"/>
              <a:t>And you may be subject to charges (set up, admin, platform charges, fund charges etc)</a:t>
            </a:r>
          </a:p>
          <a:p>
            <a:pPr lvl="1"/>
            <a:endParaRPr lang="en-GB" sz="1200" dirty="0">
              <a:latin typeface="+mn-lt"/>
            </a:endParaRPr>
          </a:p>
        </p:txBody>
      </p:sp>
      <p:sp>
        <p:nvSpPr>
          <p:cNvPr id="3" name="Text Placeholder 1">
            <a:extLst>
              <a:ext uri="{FF2B5EF4-FFF2-40B4-BE49-F238E27FC236}">
                <a16:creationId xmlns:a16="http://schemas.microsoft.com/office/drawing/2014/main" id="{1E24CCD6-5390-8401-4E64-BA12B8893A7D}"/>
              </a:ext>
            </a:extLst>
          </p:cNvPr>
          <p:cNvSpPr txBox="1">
            <a:spLocks/>
          </p:cNvSpPr>
          <p:nvPr/>
        </p:nvSpPr>
        <p:spPr>
          <a:xfrm>
            <a:off x="5835707" y="1202209"/>
            <a:ext cx="2988106" cy="271863"/>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sz="1200" b="1" dirty="0"/>
              <a:t>Lump sums (UFPLS)</a:t>
            </a:r>
          </a:p>
          <a:p>
            <a:pPr lvl="1"/>
            <a:r>
              <a:rPr lang="en-GB" sz="1200" dirty="0"/>
              <a:t>Your money stays with your current pension and you take lump sums directly from your pension as you need it</a:t>
            </a:r>
          </a:p>
          <a:p>
            <a:pPr lvl="1"/>
            <a:r>
              <a:rPr lang="en-GB" sz="1200" dirty="0"/>
              <a:t>The remaining pension stays invested and your future fund value and income are not secure</a:t>
            </a:r>
          </a:p>
          <a:p>
            <a:pPr lvl="1"/>
            <a:endParaRPr lang="en-GB" sz="1200" dirty="0"/>
          </a:p>
          <a:p>
            <a:pPr lvl="1"/>
            <a:endParaRPr lang="en-GB" sz="1200" dirty="0">
              <a:latin typeface="+mn-lt"/>
            </a:endParaRPr>
          </a:p>
        </p:txBody>
      </p:sp>
    </p:spTree>
    <p:extLst>
      <p:ext uri="{BB962C8B-B14F-4D97-AF65-F5344CB8AC3E}">
        <p14:creationId xmlns:p14="http://schemas.microsoft.com/office/powerpoint/2010/main" val="33620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E735C5-9A7E-F51E-D917-19E7683F5AF1}"/>
              </a:ext>
            </a:extLst>
          </p:cNvPr>
          <p:cNvPicPr>
            <a:picLocks noChangeAspect="1"/>
          </p:cNvPicPr>
          <p:nvPr/>
        </p:nvPicPr>
        <p:blipFill>
          <a:blip r:embed="rId2">
            <a:alphaModFix amt="20000"/>
          </a:blip>
          <a:stretch>
            <a:fillRect/>
          </a:stretch>
        </p:blipFill>
        <p:spPr>
          <a:xfrm>
            <a:off x="0" y="1056508"/>
            <a:ext cx="9144000" cy="5795554"/>
          </a:xfrm>
          <a:prstGeom prst="rect">
            <a:avLst/>
          </a:prstGeom>
        </p:spPr>
      </p:pic>
      <p:sp>
        <p:nvSpPr>
          <p:cNvPr id="8" name="Date Placeholder 7"/>
          <p:cNvSpPr>
            <a:spLocks noGrp="1"/>
          </p:cNvSpPr>
          <p:nvPr>
            <p:ph type="dt" sz="half" idx="10"/>
          </p:nvPr>
        </p:nvSpPr>
        <p:spPr/>
        <p:txBody>
          <a:bodyPr/>
          <a:lstStyle/>
          <a:p>
            <a:pPr>
              <a:defRPr/>
            </a:pPr>
            <a:r>
              <a:rPr lang="en-US">
                <a:solidFill>
                  <a:srgbClr val="414042"/>
                </a:solidFill>
                <a:latin typeface="Arial"/>
                <a:cs typeface="Arial"/>
              </a:rPr>
              <a:t>ICG Confidential</a:t>
            </a:r>
            <a:endParaRPr lang="en-GB" dirty="0">
              <a:solidFill>
                <a:srgbClr val="414042"/>
              </a:solidFill>
              <a:latin typeface="Arial"/>
              <a:cs typeface="Arial"/>
            </a:endParaRPr>
          </a:p>
        </p:txBody>
      </p:sp>
      <p:sp>
        <p:nvSpPr>
          <p:cNvPr id="9" name="Footer Placeholder 8"/>
          <p:cNvSpPr>
            <a:spLocks noGrp="1"/>
          </p:cNvSpPr>
          <p:nvPr>
            <p:ph type="ftr" sz="quarter" idx="11"/>
          </p:nvPr>
        </p:nvSpPr>
        <p:spPr/>
        <p:txBody>
          <a:bodyPr/>
          <a:lstStyle/>
          <a:p>
            <a:pPr>
              <a:defRPr/>
            </a:pPr>
            <a:r>
              <a:rPr lang="en-GB">
                <a:solidFill>
                  <a:srgbClr val="414042"/>
                </a:solidFill>
                <a:latin typeface="Arial"/>
                <a:cs typeface="Arial"/>
              </a:rPr>
              <a:t>Pensions 101</a:t>
            </a:r>
            <a:endParaRPr lang="en-GB" dirty="0">
              <a:solidFill>
                <a:srgbClr val="414042"/>
              </a:solidFill>
              <a:latin typeface="Arial"/>
              <a:cs typeface="Arial"/>
            </a:endParaRPr>
          </a:p>
        </p:txBody>
      </p:sp>
      <p:sp>
        <p:nvSpPr>
          <p:cNvPr id="10" name="Slide Number Placeholder 9"/>
          <p:cNvSpPr>
            <a:spLocks noGrp="1"/>
          </p:cNvSpPr>
          <p:nvPr>
            <p:ph type="sldNum" sz="quarter" idx="12"/>
          </p:nvPr>
        </p:nvSpPr>
        <p:spPr/>
        <p:txBody>
          <a:bodyPr/>
          <a:lstStyle/>
          <a:p>
            <a:pPr>
              <a:defRPr/>
            </a:pPr>
            <a:r>
              <a:rPr lang="en-GB" dirty="0">
                <a:solidFill>
                  <a:srgbClr val="414042"/>
                </a:solidFill>
                <a:latin typeface="Arial"/>
                <a:cs typeface="Arial"/>
              </a:rPr>
              <a:t>Page </a:t>
            </a:r>
            <a:fld id="{B13B5175-59AA-4FF7-8920-C0EC6C0A998F}" type="slidenum">
              <a:rPr lang="en-GB">
                <a:solidFill>
                  <a:srgbClr val="414042"/>
                </a:solidFill>
                <a:latin typeface="Arial"/>
                <a:cs typeface="Arial"/>
              </a:rPr>
              <a:pPr>
                <a:defRPr/>
              </a:pPr>
              <a:t>21</a:t>
            </a:fld>
            <a:endParaRPr lang="en-GB" dirty="0">
              <a:solidFill>
                <a:srgbClr val="414042"/>
              </a:solidFill>
              <a:latin typeface="Arial"/>
              <a:cs typeface="Arial"/>
            </a:endParaRPr>
          </a:p>
        </p:txBody>
      </p:sp>
      <p:sp>
        <p:nvSpPr>
          <p:cNvPr id="19" name="Content Placeholder 6"/>
          <p:cNvSpPr txBox="1">
            <a:spLocks/>
          </p:cNvSpPr>
          <p:nvPr/>
        </p:nvSpPr>
        <p:spPr>
          <a:xfrm>
            <a:off x="5076056" y="5702782"/>
            <a:ext cx="3456384" cy="1368152"/>
          </a:xfrm>
          <a:prstGeom prst="rect">
            <a:avLst/>
          </a:prstGeom>
        </p:spPr>
        <p:txBody>
          <a:bodyPr vert="horz" lIns="0" tIns="0" rIns="0" bIns="0" rtlCol="0" anchor="t" anchorCtr="0">
            <a:noAutofit/>
          </a:bodyPr>
          <a:lstStyle>
            <a:lvl1pPr marL="0" indent="0" algn="l" defTabSz="914400" rtl="0" eaLnBrk="1" latinLnBrk="0" hangingPunct="1">
              <a:lnSpc>
                <a:spcPts val="3000"/>
              </a:lnSpc>
              <a:spcBef>
                <a:spcPts val="0"/>
              </a:spcBef>
              <a:spcAft>
                <a:spcPts val="600"/>
              </a:spcAft>
              <a:buFont typeface="Arial" panose="020B0604020202020204" pitchFamily="34" charset="0"/>
              <a:buNone/>
              <a:defRPr sz="2800" kern="1200">
                <a:solidFill>
                  <a:schemeClr val="tx1"/>
                </a:solidFill>
                <a:latin typeface="+mj-lt"/>
                <a:ea typeface="+mn-ea"/>
                <a:cs typeface="+mn-cs"/>
              </a:defRPr>
            </a:lvl1pPr>
            <a:lvl2pPr marL="195263" indent="-195263" algn="l" defTabSz="914400" rtl="0" eaLnBrk="1" latinLnBrk="0" hangingPunct="1">
              <a:lnSpc>
                <a:spcPts val="3000"/>
              </a:lnSpc>
              <a:spcBef>
                <a:spcPts val="1200"/>
              </a:spcBef>
              <a:spcAft>
                <a:spcPts val="600"/>
              </a:spcAft>
              <a:buFont typeface="Arial" panose="020B0604020202020204" pitchFamily="34" charset="0"/>
              <a:buChar char="•"/>
              <a:defRPr sz="2800" kern="1200">
                <a:solidFill>
                  <a:schemeClr val="tx1"/>
                </a:solidFill>
                <a:latin typeface="+mj-lt"/>
                <a:ea typeface="+mn-ea"/>
                <a:cs typeface="+mn-cs"/>
              </a:defRPr>
            </a:lvl2pPr>
            <a:lvl3pPr marL="419100" indent="-20796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3pPr>
            <a:lvl4pPr marL="646113" indent="-223838"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4pPr>
            <a:lvl5pPr marL="841375" indent="-17621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nSpc>
                <a:spcPts val="1800"/>
              </a:lnSpc>
              <a:spcBef>
                <a:spcPts val="0"/>
              </a:spcBef>
              <a:buNone/>
              <a:defRPr/>
            </a:pPr>
            <a:endParaRPr lang="en-GB" sz="1200" dirty="0">
              <a:solidFill>
                <a:prstClr val="black"/>
              </a:solidFill>
              <a:latin typeface="Arial"/>
              <a:cs typeface="Arial"/>
            </a:endParaRPr>
          </a:p>
        </p:txBody>
      </p:sp>
      <p:sp>
        <p:nvSpPr>
          <p:cNvPr id="15" name="Text Placeholder 1">
            <a:extLst>
              <a:ext uri="{FF2B5EF4-FFF2-40B4-BE49-F238E27FC236}">
                <a16:creationId xmlns:a16="http://schemas.microsoft.com/office/drawing/2014/main" id="{802A8FC7-DCE2-4676-9F07-9BA6A9C487C3}"/>
              </a:ext>
            </a:extLst>
          </p:cNvPr>
          <p:cNvSpPr txBox="1">
            <a:spLocks/>
          </p:cNvSpPr>
          <p:nvPr/>
        </p:nvSpPr>
        <p:spPr>
          <a:xfrm>
            <a:off x="729808" y="3619691"/>
            <a:ext cx="3099769" cy="308467"/>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p:txBody>
      </p:sp>
      <p:sp>
        <p:nvSpPr>
          <p:cNvPr id="11" name="Text Placeholder 1">
            <a:extLst>
              <a:ext uri="{FF2B5EF4-FFF2-40B4-BE49-F238E27FC236}">
                <a16:creationId xmlns:a16="http://schemas.microsoft.com/office/drawing/2014/main" id="{F2A4E6FC-2046-4708-B238-0E3002908304}"/>
              </a:ext>
            </a:extLst>
          </p:cNvPr>
          <p:cNvSpPr txBox="1">
            <a:spLocks/>
          </p:cNvSpPr>
          <p:nvPr/>
        </p:nvSpPr>
        <p:spPr>
          <a:xfrm>
            <a:off x="3772565" y="5065905"/>
            <a:ext cx="3099769" cy="193605"/>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p:txBody>
      </p:sp>
      <p:sp>
        <p:nvSpPr>
          <p:cNvPr id="20" name="Text Placeholder 1">
            <a:extLst>
              <a:ext uri="{FF2B5EF4-FFF2-40B4-BE49-F238E27FC236}">
                <a16:creationId xmlns:a16="http://schemas.microsoft.com/office/drawing/2014/main" id="{A70E9A0C-0C3E-481E-9F82-43CC8A3BB693}"/>
              </a:ext>
            </a:extLst>
          </p:cNvPr>
          <p:cNvSpPr txBox="1">
            <a:spLocks/>
          </p:cNvSpPr>
          <p:nvPr/>
        </p:nvSpPr>
        <p:spPr>
          <a:xfrm>
            <a:off x="350844" y="1491926"/>
            <a:ext cx="8211818" cy="567462"/>
          </a:xfrm>
          <a:prstGeom prst="rect">
            <a:avLst/>
          </a:prstGeom>
          <a:solidFill>
            <a:schemeClr val="bg1">
              <a:alpha val="45000"/>
            </a:schemeClr>
          </a:solidFill>
          <a:ln>
            <a:solidFill>
              <a:schemeClr val="accent1"/>
            </a:solidFill>
          </a:ln>
        </p:spPr>
        <p:txBody>
          <a:bodyPr/>
          <a:lstStyle>
            <a:defPPr>
              <a:defRPr lang="en-US"/>
            </a:defPPr>
            <a:lvl1pPr lvl="0" indent="0" algn="ctr">
              <a:lnSpc>
                <a:spcPts val="1800"/>
              </a:lnSpc>
              <a:spcBef>
                <a:spcPts val="0"/>
              </a:spcBef>
              <a:spcAft>
                <a:spcPts val="600"/>
              </a:spcAft>
              <a:buFont typeface="Arial" panose="020B0604020202020204" pitchFamily="34" charset="0"/>
              <a:buNone/>
              <a:defRPr kumimoji="0" sz="1400" b="1" i="0" u="none" strike="noStrike" cap="none" spc="0" normalizeH="0" baseline="0">
                <a:ln>
                  <a:noFill/>
                </a:ln>
                <a:solidFill>
                  <a:schemeClr val="accent1"/>
                </a:solidFill>
                <a:effectLst/>
                <a:uLnTx/>
                <a:uFillTx/>
                <a:latin typeface="Arial"/>
                <a:cs typeface="Arial"/>
              </a:defRPr>
            </a:lvl1pPr>
            <a:lvl2pPr marL="0" lvl="1" indent="0" algn="ctr">
              <a:lnSpc>
                <a:spcPts val="1800"/>
              </a:lnSpc>
              <a:spcBef>
                <a:spcPts val="0"/>
              </a:spcBef>
              <a:spcAft>
                <a:spcPts val="600"/>
              </a:spcAft>
              <a:buFont typeface="Arial" panose="020B0604020202020204" pitchFamily="34" charset="0"/>
              <a:buNone/>
              <a:defRPr sz="1200" b="1">
                <a:solidFill>
                  <a:schemeClr val="accent1"/>
                </a:solidFill>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dirty="0"/>
              <a:t>Pension pots are not subject to inheritance tax – but any money you have taken out is treated as cash and will form part of your estate</a:t>
            </a:r>
          </a:p>
        </p:txBody>
      </p:sp>
      <p:sp>
        <p:nvSpPr>
          <p:cNvPr id="29" name="Text Placeholder 1">
            <a:extLst>
              <a:ext uri="{FF2B5EF4-FFF2-40B4-BE49-F238E27FC236}">
                <a16:creationId xmlns:a16="http://schemas.microsoft.com/office/drawing/2014/main" id="{9FB0D317-FB5C-4205-853B-D0C58F28F8AD}"/>
              </a:ext>
            </a:extLst>
          </p:cNvPr>
          <p:cNvSpPr txBox="1">
            <a:spLocks/>
          </p:cNvSpPr>
          <p:nvPr/>
        </p:nvSpPr>
        <p:spPr>
          <a:xfrm>
            <a:off x="729808" y="2991760"/>
            <a:ext cx="3099769" cy="271863"/>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p:txBody>
      </p:sp>
      <p:sp>
        <p:nvSpPr>
          <p:cNvPr id="21" name="Content Placeholder 6">
            <a:extLst>
              <a:ext uri="{FF2B5EF4-FFF2-40B4-BE49-F238E27FC236}">
                <a16:creationId xmlns:a16="http://schemas.microsoft.com/office/drawing/2014/main" id="{3C748409-9BC0-4038-97C4-E415E0C732FE}"/>
              </a:ext>
            </a:extLst>
          </p:cNvPr>
          <p:cNvSpPr txBox="1">
            <a:spLocks/>
          </p:cNvSpPr>
          <p:nvPr/>
        </p:nvSpPr>
        <p:spPr>
          <a:xfrm>
            <a:off x="459214" y="338348"/>
            <a:ext cx="7721533" cy="905340"/>
          </a:xfrm>
          <a:prstGeom prst="rect">
            <a:avLst/>
          </a:prstGeom>
        </p:spPr>
        <p:txBody>
          <a:bodyPr vert="horz" lIns="0" tIns="0" rIns="0" bIns="0" rtlCol="0" anchor="t" anchorCtr="0">
            <a:normAutofit/>
          </a:bodyPr>
          <a:lstStyle>
            <a:defPPr>
              <a:defRPr lang="en-US"/>
            </a:defPPr>
            <a:lvl1pPr>
              <a:lnSpc>
                <a:spcPts val="3000"/>
              </a:lnSpc>
              <a:spcBef>
                <a:spcPct val="0"/>
              </a:spcBef>
              <a:buNone/>
              <a:defRPr sz="2600" b="1">
                <a:latin typeface="+mj-lt"/>
                <a:ea typeface="+mj-ea"/>
                <a:cs typeface="+mj-cs"/>
              </a:defRPr>
            </a:lvl1pPr>
            <a:lvl2pPr marL="195263" indent="-195263">
              <a:lnSpc>
                <a:spcPts val="3000"/>
              </a:lnSpc>
              <a:spcBef>
                <a:spcPts val="0"/>
              </a:spcBef>
              <a:spcAft>
                <a:spcPts val="600"/>
              </a:spcAft>
              <a:buFont typeface="Arial" panose="020B0604020202020204" pitchFamily="34" charset="0"/>
              <a:buChar char="•"/>
              <a:defRPr sz="2800">
                <a:latin typeface="+mj-lt"/>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lvl="1" indent="0">
              <a:buNone/>
            </a:pPr>
            <a:r>
              <a:rPr lang="en-GB" sz="2600" dirty="0"/>
              <a:t>What </a:t>
            </a:r>
            <a:r>
              <a:rPr lang="en-GB" sz="2600"/>
              <a:t>happens when you die?</a:t>
            </a:r>
            <a:endParaRPr lang="en-GB" sz="2600" dirty="0"/>
          </a:p>
        </p:txBody>
      </p:sp>
      <p:sp>
        <p:nvSpPr>
          <p:cNvPr id="2" name="Text Placeholder 1">
            <a:extLst>
              <a:ext uri="{FF2B5EF4-FFF2-40B4-BE49-F238E27FC236}">
                <a16:creationId xmlns:a16="http://schemas.microsoft.com/office/drawing/2014/main" id="{69B70AC6-7A26-BEA0-59CB-BED7F5E35F76}"/>
              </a:ext>
            </a:extLst>
          </p:cNvPr>
          <p:cNvSpPr txBox="1">
            <a:spLocks/>
          </p:cNvSpPr>
          <p:nvPr/>
        </p:nvSpPr>
        <p:spPr>
          <a:xfrm>
            <a:off x="324720" y="2688193"/>
            <a:ext cx="4247280" cy="2824333"/>
          </a:xfrm>
          <a:prstGeom prst="rect">
            <a:avLst/>
          </a:prstGeom>
          <a:solidFill>
            <a:schemeClr val="bg1">
              <a:alpha val="45000"/>
            </a:schemeClr>
          </a:solidFill>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200">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b="1" dirty="0"/>
              <a:t>If you are in drawdown/ UFPLUS and</a:t>
            </a:r>
          </a:p>
          <a:p>
            <a:pPr lvl="1"/>
            <a:r>
              <a:rPr lang="en-GB" dirty="0"/>
              <a:t>… have not started taking your pension</a:t>
            </a:r>
          </a:p>
          <a:p>
            <a:pPr marL="269875" lvl="1" indent="-182563">
              <a:buFont typeface="Arial" panose="020B0604020202020204" pitchFamily="34" charset="0"/>
              <a:buChar char="•"/>
            </a:pPr>
            <a:r>
              <a:rPr lang="en-GB" dirty="0"/>
              <a:t>Your pension will go into your estate and the recipient is usually not liable for tax on it (pensions are not subject to IHT)</a:t>
            </a:r>
          </a:p>
          <a:p>
            <a:pPr lvl="1"/>
            <a:r>
              <a:rPr lang="en-GB" dirty="0"/>
              <a:t>…  you have started taking your pension</a:t>
            </a:r>
          </a:p>
          <a:p>
            <a:pPr marL="269875" lvl="1" indent="-182563">
              <a:buFont typeface="Arial" panose="020B0604020202020204" pitchFamily="34" charset="0"/>
              <a:buChar char="•"/>
            </a:pPr>
            <a:r>
              <a:rPr lang="en-GB" dirty="0"/>
              <a:t>Your beneficiaries can normally access whatever is left tax free</a:t>
            </a:r>
          </a:p>
          <a:p>
            <a:pPr marL="87312" lvl="1"/>
            <a:r>
              <a:rPr lang="en-GB" dirty="0"/>
              <a:t>(Note:  There is a different rule if you die after age 75 which may mean the pension is taxed …)</a:t>
            </a:r>
          </a:p>
          <a:p>
            <a:pPr lvl="1"/>
            <a:endParaRPr lang="en-GB" dirty="0"/>
          </a:p>
        </p:txBody>
      </p:sp>
      <p:sp>
        <p:nvSpPr>
          <p:cNvPr id="5" name="Text Placeholder 1">
            <a:extLst>
              <a:ext uri="{FF2B5EF4-FFF2-40B4-BE49-F238E27FC236}">
                <a16:creationId xmlns:a16="http://schemas.microsoft.com/office/drawing/2014/main" id="{5547A425-7E3B-A2A7-BD77-6DE4B209F552}"/>
              </a:ext>
            </a:extLst>
          </p:cNvPr>
          <p:cNvSpPr txBox="1">
            <a:spLocks/>
          </p:cNvSpPr>
          <p:nvPr/>
        </p:nvSpPr>
        <p:spPr>
          <a:xfrm>
            <a:off x="4756362" y="2688193"/>
            <a:ext cx="3909760" cy="2824333"/>
          </a:xfrm>
          <a:prstGeom prst="rect">
            <a:avLst/>
          </a:prstGeom>
          <a:solidFill>
            <a:schemeClr val="bg1">
              <a:alpha val="45000"/>
            </a:schemeClr>
          </a:solidFill>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200">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b="1" dirty="0"/>
              <a:t>If you have bought an annuity</a:t>
            </a:r>
          </a:p>
          <a:p>
            <a:pPr lvl="1"/>
            <a:r>
              <a:rPr lang="en-GB" dirty="0"/>
              <a:t>Income will usually stop when you die and there is no residual value left – your beneficiaries will receive nothing</a:t>
            </a:r>
          </a:p>
          <a:p>
            <a:pPr lvl="1"/>
            <a:r>
              <a:rPr lang="en-GB" dirty="0"/>
              <a:t>Income may continue if your annuity has a ‘guaranteed’ period or if you have chosen a ‘widows/ widowers’ pension </a:t>
            </a:r>
          </a:p>
          <a:p>
            <a:pPr lvl="1"/>
            <a:r>
              <a:rPr lang="en-GB" dirty="0"/>
              <a:t>Typically these annuities cost more – so you will get a reduced income amount in return for these options</a:t>
            </a:r>
          </a:p>
        </p:txBody>
      </p:sp>
    </p:spTree>
    <p:extLst>
      <p:ext uri="{BB962C8B-B14F-4D97-AF65-F5344CB8AC3E}">
        <p14:creationId xmlns:p14="http://schemas.microsoft.com/office/powerpoint/2010/main" val="3473325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8402" y="2185202"/>
            <a:ext cx="6042143" cy="1603839"/>
          </a:xfrm>
        </p:spPr>
        <p:txBody>
          <a:bodyPr>
            <a:noAutofit/>
          </a:bodyPr>
          <a:lstStyle/>
          <a:p>
            <a:pPr>
              <a:lnSpc>
                <a:spcPts val="7000"/>
              </a:lnSpc>
            </a:pPr>
            <a:r>
              <a:rPr lang="en-GB" sz="4800" dirty="0"/>
              <a:t>Any questions?</a:t>
            </a:r>
          </a:p>
        </p:txBody>
      </p:sp>
      <p:sp>
        <p:nvSpPr>
          <p:cNvPr id="8" name="Text Placeholder 7"/>
          <p:cNvSpPr>
            <a:spLocks noGrp="1"/>
          </p:cNvSpPr>
          <p:nvPr>
            <p:ph type="body" sz="quarter" idx="14"/>
          </p:nvPr>
        </p:nvSpPr>
        <p:spPr/>
        <p:txBody>
          <a:bodyPr/>
          <a:lstStyle/>
          <a:p>
            <a:r>
              <a:rPr lang="en-GB" dirty="0"/>
              <a:t>INTERNAL USE ONLY</a:t>
            </a:r>
          </a:p>
        </p:txBody>
      </p:sp>
    </p:spTree>
    <p:extLst>
      <p:ext uri="{BB962C8B-B14F-4D97-AF65-F5344CB8AC3E}">
        <p14:creationId xmlns:p14="http://schemas.microsoft.com/office/powerpoint/2010/main" val="2558908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183C117F-FEE3-396E-2B94-091785781C0A}"/>
              </a:ext>
            </a:extLst>
          </p:cNvPr>
          <p:cNvSpPr/>
          <p:nvPr/>
        </p:nvSpPr>
        <p:spPr>
          <a:xfrm>
            <a:off x="6103761" y="5082801"/>
            <a:ext cx="1617326" cy="5467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bIns="0" rtlCol="0" anchor="t" anchorCtr="0"/>
          <a:lstStyle/>
          <a:p>
            <a:pPr algn="ctr"/>
            <a:endParaRPr lang="en-GB" sz="2800" b="1" dirty="0">
              <a:solidFill>
                <a:schemeClr val="tx1"/>
              </a:solidFill>
            </a:endParaRPr>
          </a:p>
        </p:txBody>
      </p:sp>
      <p:sp>
        <p:nvSpPr>
          <p:cNvPr id="20" name="Oval 19">
            <a:extLst>
              <a:ext uri="{FF2B5EF4-FFF2-40B4-BE49-F238E27FC236}">
                <a16:creationId xmlns:a16="http://schemas.microsoft.com/office/drawing/2014/main" id="{4C08ABD3-7409-377A-4A45-94F7E077682A}"/>
              </a:ext>
            </a:extLst>
          </p:cNvPr>
          <p:cNvSpPr/>
          <p:nvPr/>
        </p:nvSpPr>
        <p:spPr>
          <a:xfrm>
            <a:off x="2025457" y="5082801"/>
            <a:ext cx="1617326" cy="546761"/>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bIns="0" rtlCol="0" anchor="t" anchorCtr="0"/>
          <a:lstStyle/>
          <a:p>
            <a:pPr algn="ctr"/>
            <a:endParaRPr lang="en-GB" sz="2800" b="1" dirty="0">
              <a:solidFill>
                <a:schemeClr val="tx1"/>
              </a:solidFill>
            </a:endParaRPr>
          </a:p>
        </p:txBody>
      </p:sp>
      <p:sp>
        <p:nvSpPr>
          <p:cNvPr id="8" name="Date Placeholder 7"/>
          <p:cNvSpPr>
            <a:spLocks noGrp="1"/>
          </p:cNvSpPr>
          <p:nvPr>
            <p:ph type="dt" sz="half" idx="10"/>
          </p:nvPr>
        </p:nvSpPr>
        <p:spPr/>
        <p:txBody>
          <a:bodyPr/>
          <a:lstStyle/>
          <a:p>
            <a:pPr>
              <a:defRPr/>
            </a:pPr>
            <a:r>
              <a:rPr lang="en-US">
                <a:solidFill>
                  <a:srgbClr val="414042"/>
                </a:solidFill>
                <a:latin typeface="Arial"/>
                <a:cs typeface="Arial"/>
              </a:rPr>
              <a:t>ICG Confidential</a:t>
            </a:r>
            <a:endParaRPr lang="en-GB" dirty="0">
              <a:solidFill>
                <a:srgbClr val="414042"/>
              </a:solidFill>
              <a:latin typeface="Arial"/>
              <a:cs typeface="Arial"/>
            </a:endParaRPr>
          </a:p>
        </p:txBody>
      </p:sp>
      <p:sp>
        <p:nvSpPr>
          <p:cNvPr id="9" name="Footer Placeholder 8"/>
          <p:cNvSpPr>
            <a:spLocks noGrp="1"/>
          </p:cNvSpPr>
          <p:nvPr>
            <p:ph type="ftr" sz="quarter" idx="11"/>
          </p:nvPr>
        </p:nvSpPr>
        <p:spPr/>
        <p:txBody>
          <a:bodyPr/>
          <a:lstStyle/>
          <a:p>
            <a:pPr>
              <a:defRPr/>
            </a:pPr>
            <a:r>
              <a:rPr lang="en-GB">
                <a:solidFill>
                  <a:srgbClr val="414042"/>
                </a:solidFill>
                <a:latin typeface="Arial"/>
                <a:cs typeface="Arial"/>
              </a:rPr>
              <a:t>Pensions 101</a:t>
            </a:r>
            <a:endParaRPr lang="en-GB" dirty="0">
              <a:solidFill>
                <a:srgbClr val="414042"/>
              </a:solidFill>
              <a:latin typeface="Arial"/>
              <a:cs typeface="Arial"/>
            </a:endParaRPr>
          </a:p>
        </p:txBody>
      </p:sp>
      <p:sp>
        <p:nvSpPr>
          <p:cNvPr id="10" name="Slide Number Placeholder 9"/>
          <p:cNvSpPr>
            <a:spLocks noGrp="1"/>
          </p:cNvSpPr>
          <p:nvPr>
            <p:ph type="sldNum" sz="quarter" idx="12"/>
          </p:nvPr>
        </p:nvSpPr>
        <p:spPr/>
        <p:txBody>
          <a:bodyPr/>
          <a:lstStyle/>
          <a:p>
            <a:pPr>
              <a:defRPr/>
            </a:pPr>
            <a:r>
              <a:rPr lang="en-GB" dirty="0">
                <a:solidFill>
                  <a:srgbClr val="414042"/>
                </a:solidFill>
                <a:latin typeface="Arial"/>
                <a:cs typeface="Arial"/>
              </a:rPr>
              <a:t>Page </a:t>
            </a:r>
            <a:fld id="{B13B5175-59AA-4FF7-8920-C0EC6C0A998F}" type="slidenum">
              <a:rPr lang="en-GB">
                <a:solidFill>
                  <a:srgbClr val="414042"/>
                </a:solidFill>
                <a:latin typeface="Arial"/>
                <a:cs typeface="Arial"/>
              </a:rPr>
              <a:pPr>
                <a:defRPr/>
              </a:pPr>
              <a:t>3</a:t>
            </a:fld>
            <a:endParaRPr lang="en-GB" dirty="0">
              <a:solidFill>
                <a:srgbClr val="414042"/>
              </a:solidFill>
              <a:latin typeface="Arial"/>
              <a:cs typeface="Arial"/>
            </a:endParaRPr>
          </a:p>
        </p:txBody>
      </p:sp>
      <p:sp>
        <p:nvSpPr>
          <p:cNvPr id="19" name="Content Placeholder 6"/>
          <p:cNvSpPr txBox="1">
            <a:spLocks/>
          </p:cNvSpPr>
          <p:nvPr/>
        </p:nvSpPr>
        <p:spPr>
          <a:xfrm>
            <a:off x="5076056" y="5702782"/>
            <a:ext cx="3456384" cy="1368152"/>
          </a:xfrm>
          <a:prstGeom prst="rect">
            <a:avLst/>
          </a:prstGeom>
        </p:spPr>
        <p:txBody>
          <a:bodyPr vert="horz" lIns="0" tIns="0" rIns="0" bIns="0" rtlCol="0" anchor="t" anchorCtr="0">
            <a:noAutofit/>
          </a:bodyPr>
          <a:lstStyle>
            <a:lvl1pPr marL="0" indent="0" algn="l" defTabSz="914400" rtl="0" eaLnBrk="1" latinLnBrk="0" hangingPunct="1">
              <a:lnSpc>
                <a:spcPts val="3000"/>
              </a:lnSpc>
              <a:spcBef>
                <a:spcPts val="0"/>
              </a:spcBef>
              <a:spcAft>
                <a:spcPts val="600"/>
              </a:spcAft>
              <a:buFont typeface="Arial" panose="020B0604020202020204" pitchFamily="34" charset="0"/>
              <a:buNone/>
              <a:defRPr sz="2800" kern="1200">
                <a:solidFill>
                  <a:schemeClr val="tx1"/>
                </a:solidFill>
                <a:latin typeface="+mj-lt"/>
                <a:ea typeface="+mn-ea"/>
                <a:cs typeface="+mn-cs"/>
              </a:defRPr>
            </a:lvl1pPr>
            <a:lvl2pPr marL="195263" indent="-195263" algn="l" defTabSz="914400" rtl="0" eaLnBrk="1" latinLnBrk="0" hangingPunct="1">
              <a:lnSpc>
                <a:spcPts val="3000"/>
              </a:lnSpc>
              <a:spcBef>
                <a:spcPts val="1200"/>
              </a:spcBef>
              <a:spcAft>
                <a:spcPts val="600"/>
              </a:spcAft>
              <a:buFont typeface="Arial" panose="020B0604020202020204" pitchFamily="34" charset="0"/>
              <a:buChar char="•"/>
              <a:defRPr sz="2800" kern="1200">
                <a:solidFill>
                  <a:schemeClr val="tx1"/>
                </a:solidFill>
                <a:latin typeface="+mj-lt"/>
                <a:ea typeface="+mn-ea"/>
                <a:cs typeface="+mn-cs"/>
              </a:defRPr>
            </a:lvl2pPr>
            <a:lvl3pPr marL="419100" indent="-20796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3pPr>
            <a:lvl4pPr marL="646113" indent="-223838"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4pPr>
            <a:lvl5pPr marL="841375" indent="-17621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nSpc>
                <a:spcPts val="1800"/>
              </a:lnSpc>
              <a:spcBef>
                <a:spcPts val="0"/>
              </a:spcBef>
              <a:buNone/>
              <a:defRPr/>
            </a:pPr>
            <a:endParaRPr lang="en-GB" sz="1200" dirty="0">
              <a:solidFill>
                <a:prstClr val="black"/>
              </a:solidFill>
              <a:latin typeface="Arial"/>
              <a:cs typeface="Arial"/>
            </a:endParaRPr>
          </a:p>
        </p:txBody>
      </p:sp>
      <p:sp>
        <p:nvSpPr>
          <p:cNvPr id="15" name="Text Placeholder 1">
            <a:extLst>
              <a:ext uri="{FF2B5EF4-FFF2-40B4-BE49-F238E27FC236}">
                <a16:creationId xmlns:a16="http://schemas.microsoft.com/office/drawing/2014/main" id="{802A8FC7-DCE2-4676-9F07-9BA6A9C487C3}"/>
              </a:ext>
            </a:extLst>
          </p:cNvPr>
          <p:cNvSpPr txBox="1">
            <a:spLocks/>
          </p:cNvSpPr>
          <p:nvPr/>
        </p:nvSpPr>
        <p:spPr>
          <a:xfrm>
            <a:off x="729808" y="3619691"/>
            <a:ext cx="3099769" cy="308467"/>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p:txBody>
      </p:sp>
      <p:sp>
        <p:nvSpPr>
          <p:cNvPr id="11" name="Text Placeholder 1">
            <a:extLst>
              <a:ext uri="{FF2B5EF4-FFF2-40B4-BE49-F238E27FC236}">
                <a16:creationId xmlns:a16="http://schemas.microsoft.com/office/drawing/2014/main" id="{F2A4E6FC-2046-4708-B238-0E3002908304}"/>
              </a:ext>
            </a:extLst>
          </p:cNvPr>
          <p:cNvSpPr txBox="1">
            <a:spLocks/>
          </p:cNvSpPr>
          <p:nvPr/>
        </p:nvSpPr>
        <p:spPr>
          <a:xfrm>
            <a:off x="3772565" y="5065905"/>
            <a:ext cx="3099769" cy="193605"/>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p:txBody>
      </p:sp>
      <p:sp>
        <p:nvSpPr>
          <p:cNvPr id="14" name="Content Placeholder 6">
            <a:extLst>
              <a:ext uri="{FF2B5EF4-FFF2-40B4-BE49-F238E27FC236}">
                <a16:creationId xmlns:a16="http://schemas.microsoft.com/office/drawing/2014/main" id="{94AAFB15-3E62-484C-ADCF-4C3EEB523C4D}"/>
              </a:ext>
            </a:extLst>
          </p:cNvPr>
          <p:cNvSpPr txBox="1">
            <a:spLocks/>
          </p:cNvSpPr>
          <p:nvPr/>
        </p:nvSpPr>
        <p:spPr>
          <a:xfrm>
            <a:off x="592184" y="3022984"/>
            <a:ext cx="4483872" cy="1205727"/>
          </a:xfrm>
          <a:prstGeom prst="rect">
            <a:avLst/>
          </a:prstGeom>
        </p:spPr>
        <p:txBody>
          <a:bodyPr vert="horz" lIns="0" tIns="0" rIns="0" bIns="0" rtlCol="0" anchor="t" anchorCtr="0">
            <a:noAutofit/>
          </a:bodyPr>
          <a:lstStyle>
            <a:lvl1pPr marL="0" indent="0" algn="l" defTabSz="914400" rtl="0" eaLnBrk="1" latinLnBrk="0" hangingPunct="1">
              <a:lnSpc>
                <a:spcPts val="3000"/>
              </a:lnSpc>
              <a:spcBef>
                <a:spcPts val="0"/>
              </a:spcBef>
              <a:spcAft>
                <a:spcPts val="600"/>
              </a:spcAft>
              <a:buFont typeface="Arial" panose="020B0604020202020204" pitchFamily="34" charset="0"/>
              <a:buNone/>
              <a:defRPr sz="2800" kern="1200">
                <a:solidFill>
                  <a:schemeClr val="tx1"/>
                </a:solidFill>
                <a:latin typeface="+mj-lt"/>
                <a:ea typeface="+mn-ea"/>
                <a:cs typeface="+mn-cs"/>
              </a:defRPr>
            </a:lvl1pPr>
            <a:lvl2pPr marL="195263" indent="-195263" algn="l" defTabSz="914400" rtl="0" eaLnBrk="1" latinLnBrk="0" hangingPunct="1">
              <a:lnSpc>
                <a:spcPts val="3000"/>
              </a:lnSpc>
              <a:spcBef>
                <a:spcPts val="1200"/>
              </a:spcBef>
              <a:spcAft>
                <a:spcPts val="600"/>
              </a:spcAft>
              <a:buFont typeface="Arial" panose="020B0604020202020204" pitchFamily="34" charset="0"/>
              <a:buChar char="•"/>
              <a:defRPr sz="2800" kern="1200">
                <a:solidFill>
                  <a:schemeClr val="tx1"/>
                </a:solidFill>
                <a:latin typeface="+mj-lt"/>
                <a:ea typeface="+mn-ea"/>
                <a:cs typeface="+mn-cs"/>
              </a:defRPr>
            </a:lvl2pPr>
            <a:lvl3pPr marL="419100" indent="-20796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3pPr>
            <a:lvl4pPr marL="646113" indent="-223838"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4pPr>
            <a:lvl5pPr marL="841375" indent="-17621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lvl="1" indent="0">
              <a:lnSpc>
                <a:spcPts val="1800"/>
              </a:lnSpc>
              <a:spcBef>
                <a:spcPts val="0"/>
              </a:spcBef>
              <a:buNone/>
              <a:defRPr/>
            </a:pPr>
            <a:r>
              <a:rPr lang="en-GB" sz="1400" b="1" dirty="0">
                <a:solidFill>
                  <a:schemeClr val="tx1">
                    <a:lumMod val="65000"/>
                    <a:lumOff val="35000"/>
                  </a:schemeClr>
                </a:solidFill>
                <a:latin typeface="+mn-lt"/>
                <a:cs typeface="Arial"/>
              </a:rPr>
              <a:t>Putting money in (accumulation)</a:t>
            </a:r>
          </a:p>
          <a:p>
            <a:pPr marL="114300" lvl="1" indent="0">
              <a:lnSpc>
                <a:spcPts val="1800"/>
              </a:lnSpc>
              <a:spcBef>
                <a:spcPts val="0"/>
              </a:spcBef>
              <a:buNone/>
              <a:defRPr/>
            </a:pPr>
            <a:r>
              <a:rPr lang="en-GB" sz="1400" dirty="0">
                <a:solidFill>
                  <a:schemeClr val="tx1">
                    <a:lumMod val="65000"/>
                    <a:lumOff val="35000"/>
                  </a:schemeClr>
                </a:solidFill>
                <a:latin typeface="+mn-lt"/>
                <a:cs typeface="Arial"/>
              </a:rPr>
              <a:t>A tax sheltered ‘wrapper’ to save money for your retirement</a:t>
            </a:r>
          </a:p>
          <a:p>
            <a:pPr marL="114300" lvl="1" indent="0">
              <a:lnSpc>
                <a:spcPts val="1800"/>
              </a:lnSpc>
              <a:spcBef>
                <a:spcPts val="0"/>
              </a:spcBef>
              <a:buNone/>
              <a:defRPr/>
            </a:pPr>
            <a:r>
              <a:rPr lang="en-GB" sz="1400" dirty="0">
                <a:solidFill>
                  <a:schemeClr val="tx1">
                    <a:lumMod val="65000"/>
                    <a:lumOff val="35000"/>
                  </a:schemeClr>
                </a:solidFill>
                <a:latin typeface="+mn-lt"/>
                <a:cs typeface="Arial"/>
              </a:rPr>
              <a:t>You pay money in (regular contributions, one off payments or a combination of the two) and this money is invested, giving it the opportunity to grow over time</a:t>
            </a:r>
            <a:endParaRPr lang="en-GB" sz="1400" dirty="0">
              <a:latin typeface="+mn-lt"/>
              <a:cs typeface="Arial"/>
            </a:endParaRPr>
          </a:p>
        </p:txBody>
      </p:sp>
      <p:sp>
        <p:nvSpPr>
          <p:cNvPr id="17" name="Title 16">
            <a:extLst>
              <a:ext uri="{FF2B5EF4-FFF2-40B4-BE49-F238E27FC236}">
                <a16:creationId xmlns:a16="http://schemas.microsoft.com/office/drawing/2014/main" id="{C6460497-E69E-4AEB-BA8F-EE3E1144161E}"/>
              </a:ext>
            </a:extLst>
          </p:cNvPr>
          <p:cNvSpPr>
            <a:spLocks noGrp="1"/>
          </p:cNvSpPr>
          <p:nvPr>
            <p:ph type="title"/>
          </p:nvPr>
        </p:nvSpPr>
        <p:spPr/>
        <p:txBody>
          <a:bodyPr/>
          <a:lstStyle/>
          <a:p>
            <a:r>
              <a:rPr lang="en-GB" dirty="0"/>
              <a:t>What is a pension plan?</a:t>
            </a:r>
          </a:p>
        </p:txBody>
      </p:sp>
      <p:sp>
        <p:nvSpPr>
          <p:cNvPr id="29" name="Text Placeholder 1">
            <a:extLst>
              <a:ext uri="{FF2B5EF4-FFF2-40B4-BE49-F238E27FC236}">
                <a16:creationId xmlns:a16="http://schemas.microsoft.com/office/drawing/2014/main" id="{9FB0D317-FB5C-4205-853B-D0C58F28F8AD}"/>
              </a:ext>
            </a:extLst>
          </p:cNvPr>
          <p:cNvSpPr txBox="1">
            <a:spLocks/>
          </p:cNvSpPr>
          <p:nvPr/>
        </p:nvSpPr>
        <p:spPr>
          <a:xfrm>
            <a:off x="729808" y="2991760"/>
            <a:ext cx="3099769" cy="271863"/>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p:txBody>
      </p:sp>
      <p:sp>
        <p:nvSpPr>
          <p:cNvPr id="21" name="Content Placeholder 6">
            <a:extLst>
              <a:ext uri="{FF2B5EF4-FFF2-40B4-BE49-F238E27FC236}">
                <a16:creationId xmlns:a16="http://schemas.microsoft.com/office/drawing/2014/main" id="{3C748409-9BC0-4038-97C4-E415E0C732FE}"/>
              </a:ext>
            </a:extLst>
          </p:cNvPr>
          <p:cNvSpPr txBox="1">
            <a:spLocks/>
          </p:cNvSpPr>
          <p:nvPr/>
        </p:nvSpPr>
        <p:spPr>
          <a:xfrm>
            <a:off x="592184" y="1484923"/>
            <a:ext cx="8003176" cy="929522"/>
          </a:xfrm>
          <a:prstGeom prst="rect">
            <a:avLst/>
          </a:prstGeom>
          <a:ln>
            <a:noFill/>
          </a:ln>
        </p:spPr>
        <p:txBody>
          <a:bodyPr/>
          <a:lstStyle>
            <a:defPPr>
              <a:defRPr lang="en-US"/>
            </a:defPPr>
            <a:lvl1pPr lvl="0" indent="0">
              <a:lnSpc>
                <a:spcPts val="1800"/>
              </a:lnSpc>
              <a:spcBef>
                <a:spcPts val="0"/>
              </a:spcBef>
              <a:spcAft>
                <a:spcPts val="600"/>
              </a:spcAft>
              <a:buFont typeface="Arial" panose="020B0604020202020204" pitchFamily="34" charset="0"/>
              <a:buNone/>
              <a:defRPr kumimoji="0" sz="1400" b="1" i="0" u="none" strike="noStrike" cap="none" spc="0" normalizeH="0" baseline="0">
                <a:ln>
                  <a:noFill/>
                </a:ln>
                <a:solidFill>
                  <a:schemeClr val="accent1"/>
                </a:solidFill>
                <a:effectLst/>
                <a:uLnTx/>
                <a:uFillTx/>
                <a:latin typeface="Arial"/>
                <a:cs typeface="Arial"/>
              </a:defRPr>
            </a:lvl1pPr>
            <a:lvl2pPr marL="195263" indent="-195263">
              <a:lnSpc>
                <a:spcPts val="3000"/>
              </a:lnSpc>
              <a:spcBef>
                <a:spcPts val="0"/>
              </a:spcBef>
              <a:spcAft>
                <a:spcPts val="600"/>
              </a:spcAft>
              <a:buFont typeface="Arial" panose="020B0604020202020204" pitchFamily="34" charset="0"/>
              <a:buChar char="•"/>
              <a:defRPr sz="2800">
                <a:latin typeface="+mj-lt"/>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lvl="1" indent="0" algn="ctr">
              <a:lnSpc>
                <a:spcPts val="1800"/>
              </a:lnSpc>
              <a:buNone/>
              <a:defRPr/>
            </a:pPr>
            <a:r>
              <a:rPr lang="en-GB" sz="1400" b="1" dirty="0">
                <a:solidFill>
                  <a:schemeClr val="accent1"/>
                </a:solidFill>
                <a:latin typeface="Arial"/>
                <a:cs typeface="Arial"/>
              </a:rPr>
              <a:t>A long term savings plan with tax breaks</a:t>
            </a:r>
          </a:p>
          <a:p>
            <a:pPr marL="0" lvl="1" indent="0" algn="ctr">
              <a:lnSpc>
                <a:spcPts val="1800"/>
              </a:lnSpc>
              <a:buNone/>
              <a:defRPr/>
            </a:pPr>
            <a:r>
              <a:rPr lang="en-GB" sz="1400" dirty="0">
                <a:latin typeface="Arial"/>
                <a:cs typeface="Arial"/>
              </a:rPr>
              <a:t>A pot of cash that you pay into and on which you can get tax relief, but you cannot withdraw your money until you are 55 (rising to 57) and withdrawals will be subject to tax</a:t>
            </a:r>
          </a:p>
        </p:txBody>
      </p:sp>
      <p:sp>
        <p:nvSpPr>
          <p:cNvPr id="3" name="Content Placeholder 6">
            <a:extLst>
              <a:ext uri="{FF2B5EF4-FFF2-40B4-BE49-F238E27FC236}">
                <a16:creationId xmlns:a16="http://schemas.microsoft.com/office/drawing/2014/main" id="{7206698E-A278-86A6-88D9-D052C6C6860B}"/>
              </a:ext>
            </a:extLst>
          </p:cNvPr>
          <p:cNvSpPr txBox="1">
            <a:spLocks/>
          </p:cNvSpPr>
          <p:nvPr/>
        </p:nvSpPr>
        <p:spPr>
          <a:xfrm>
            <a:off x="5184233" y="3022984"/>
            <a:ext cx="3456383" cy="1205727"/>
          </a:xfrm>
          <a:prstGeom prst="rect">
            <a:avLst/>
          </a:prstGeom>
        </p:spPr>
        <p:txBody>
          <a:bodyPr vert="horz" lIns="0" tIns="0" rIns="0" bIns="0" rtlCol="0" anchor="t" anchorCtr="0">
            <a:noAutofit/>
          </a:bodyPr>
          <a:lstStyle>
            <a:lvl1pPr marL="0" indent="0" algn="l" defTabSz="914400" rtl="0" eaLnBrk="1" latinLnBrk="0" hangingPunct="1">
              <a:lnSpc>
                <a:spcPts val="3000"/>
              </a:lnSpc>
              <a:spcBef>
                <a:spcPts val="0"/>
              </a:spcBef>
              <a:spcAft>
                <a:spcPts val="600"/>
              </a:spcAft>
              <a:buFont typeface="Arial" panose="020B0604020202020204" pitchFamily="34" charset="0"/>
              <a:buNone/>
              <a:defRPr sz="2800" kern="1200">
                <a:solidFill>
                  <a:schemeClr val="tx1"/>
                </a:solidFill>
                <a:latin typeface="+mj-lt"/>
                <a:ea typeface="+mn-ea"/>
                <a:cs typeface="+mn-cs"/>
              </a:defRPr>
            </a:lvl1pPr>
            <a:lvl2pPr marL="195263" indent="-195263" algn="l" defTabSz="914400" rtl="0" eaLnBrk="1" latinLnBrk="0" hangingPunct="1">
              <a:lnSpc>
                <a:spcPts val="3000"/>
              </a:lnSpc>
              <a:spcBef>
                <a:spcPts val="1200"/>
              </a:spcBef>
              <a:spcAft>
                <a:spcPts val="600"/>
              </a:spcAft>
              <a:buFont typeface="Arial" panose="020B0604020202020204" pitchFamily="34" charset="0"/>
              <a:buChar char="•"/>
              <a:defRPr sz="2800" kern="1200">
                <a:solidFill>
                  <a:schemeClr val="tx1"/>
                </a:solidFill>
                <a:latin typeface="+mj-lt"/>
                <a:ea typeface="+mn-ea"/>
                <a:cs typeface="+mn-cs"/>
              </a:defRPr>
            </a:lvl2pPr>
            <a:lvl3pPr marL="419100" indent="-20796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3pPr>
            <a:lvl4pPr marL="646113" indent="-223838"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4pPr>
            <a:lvl5pPr marL="841375" indent="-17621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lvl="1" indent="0">
              <a:lnSpc>
                <a:spcPts val="1800"/>
              </a:lnSpc>
              <a:spcBef>
                <a:spcPts val="0"/>
              </a:spcBef>
              <a:buNone/>
              <a:defRPr/>
            </a:pPr>
            <a:r>
              <a:rPr lang="en-GB" sz="1400" b="1" dirty="0">
                <a:solidFill>
                  <a:schemeClr val="tx1">
                    <a:lumMod val="65000"/>
                    <a:lumOff val="35000"/>
                  </a:schemeClr>
                </a:solidFill>
                <a:latin typeface="+mn-lt"/>
                <a:cs typeface="Arial"/>
              </a:rPr>
              <a:t>Taking money out (decumulation)</a:t>
            </a:r>
          </a:p>
          <a:p>
            <a:pPr marL="114300" lvl="1" indent="0">
              <a:lnSpc>
                <a:spcPts val="1800"/>
              </a:lnSpc>
              <a:spcBef>
                <a:spcPts val="0"/>
              </a:spcBef>
              <a:buNone/>
              <a:defRPr/>
            </a:pPr>
            <a:r>
              <a:rPr lang="en-GB" sz="1400" dirty="0">
                <a:solidFill>
                  <a:schemeClr val="tx1">
                    <a:lumMod val="65000"/>
                    <a:lumOff val="35000"/>
                  </a:schemeClr>
                </a:solidFill>
                <a:latin typeface="+mn-lt"/>
                <a:cs typeface="Arial"/>
              </a:rPr>
              <a:t>Draw money from your plan, or exchange all/ part of the cash for a guaranteed regular income until death (an annuity)</a:t>
            </a:r>
          </a:p>
          <a:p>
            <a:pPr marL="114300" lvl="1" indent="0">
              <a:lnSpc>
                <a:spcPts val="1800"/>
              </a:lnSpc>
              <a:spcBef>
                <a:spcPts val="0"/>
              </a:spcBef>
              <a:buNone/>
              <a:defRPr/>
            </a:pPr>
            <a:endParaRPr lang="en-GB" sz="1400" dirty="0">
              <a:latin typeface="+mn-lt"/>
            </a:endParaRPr>
          </a:p>
          <a:p>
            <a:pPr marL="114300" lvl="1" indent="0">
              <a:lnSpc>
                <a:spcPts val="1800"/>
              </a:lnSpc>
              <a:spcBef>
                <a:spcPts val="0"/>
              </a:spcBef>
              <a:buNone/>
              <a:defRPr/>
            </a:pPr>
            <a:endParaRPr lang="en-GB" sz="1400" dirty="0">
              <a:latin typeface="+mn-lt"/>
              <a:cs typeface="Arial"/>
            </a:endParaRPr>
          </a:p>
        </p:txBody>
      </p:sp>
      <p:sp>
        <p:nvSpPr>
          <p:cNvPr id="4" name="Content Placeholder 6">
            <a:extLst>
              <a:ext uri="{FF2B5EF4-FFF2-40B4-BE49-F238E27FC236}">
                <a16:creationId xmlns:a16="http://schemas.microsoft.com/office/drawing/2014/main" id="{E3BA74FA-BB82-449E-DFB6-177911C12308}"/>
              </a:ext>
            </a:extLst>
          </p:cNvPr>
          <p:cNvSpPr txBox="1">
            <a:spLocks/>
          </p:cNvSpPr>
          <p:nvPr/>
        </p:nvSpPr>
        <p:spPr>
          <a:xfrm>
            <a:off x="2226319" y="5201947"/>
            <a:ext cx="1215603" cy="308468"/>
          </a:xfrm>
          <a:prstGeom prst="rect">
            <a:avLst/>
          </a:prstGeom>
        </p:spPr>
        <p:txBody>
          <a:bodyPr vert="horz" lIns="0" tIns="0" rIns="0" bIns="0" rtlCol="0" anchor="t" anchorCtr="0">
            <a:noAutofit/>
          </a:bodyPr>
          <a:lstStyle>
            <a:lvl1pPr marL="0" indent="0" algn="l" defTabSz="914400" rtl="0" eaLnBrk="1" latinLnBrk="0" hangingPunct="1">
              <a:lnSpc>
                <a:spcPts val="3000"/>
              </a:lnSpc>
              <a:spcBef>
                <a:spcPts val="0"/>
              </a:spcBef>
              <a:spcAft>
                <a:spcPts val="600"/>
              </a:spcAft>
              <a:buFont typeface="Arial" panose="020B0604020202020204" pitchFamily="34" charset="0"/>
              <a:buNone/>
              <a:defRPr sz="2800" kern="1200">
                <a:solidFill>
                  <a:schemeClr val="tx1"/>
                </a:solidFill>
                <a:latin typeface="+mj-lt"/>
                <a:ea typeface="+mn-ea"/>
                <a:cs typeface="+mn-cs"/>
              </a:defRPr>
            </a:lvl1pPr>
            <a:lvl2pPr marL="195263" indent="-195263" algn="l" defTabSz="914400" rtl="0" eaLnBrk="1" latinLnBrk="0" hangingPunct="1">
              <a:lnSpc>
                <a:spcPts val="3000"/>
              </a:lnSpc>
              <a:spcBef>
                <a:spcPts val="1200"/>
              </a:spcBef>
              <a:spcAft>
                <a:spcPts val="600"/>
              </a:spcAft>
              <a:buFont typeface="Arial" panose="020B0604020202020204" pitchFamily="34" charset="0"/>
              <a:buChar char="•"/>
              <a:defRPr sz="2800" kern="1200">
                <a:solidFill>
                  <a:schemeClr val="tx1"/>
                </a:solidFill>
                <a:latin typeface="+mj-lt"/>
                <a:ea typeface="+mn-ea"/>
                <a:cs typeface="+mn-cs"/>
              </a:defRPr>
            </a:lvl2pPr>
            <a:lvl3pPr marL="419100" indent="-20796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3pPr>
            <a:lvl4pPr marL="646113" indent="-223838"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4pPr>
            <a:lvl5pPr marL="841375" indent="-17621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lvl="1" indent="0" algn="ctr">
              <a:lnSpc>
                <a:spcPts val="1800"/>
              </a:lnSpc>
              <a:spcBef>
                <a:spcPts val="0"/>
              </a:spcBef>
              <a:buNone/>
              <a:defRPr/>
            </a:pPr>
            <a:r>
              <a:rPr lang="en-GB" sz="1400" b="1" dirty="0">
                <a:solidFill>
                  <a:schemeClr val="bg1"/>
                </a:solidFill>
                <a:latin typeface="+mn-lt"/>
                <a:cs typeface="Arial"/>
              </a:rPr>
              <a:t>Saving</a:t>
            </a:r>
            <a:endParaRPr lang="en-GB" sz="1400" dirty="0">
              <a:solidFill>
                <a:schemeClr val="bg1"/>
              </a:solidFill>
              <a:latin typeface="+mn-lt"/>
            </a:endParaRPr>
          </a:p>
          <a:p>
            <a:pPr marL="114300" lvl="1" indent="0" algn="ctr">
              <a:lnSpc>
                <a:spcPts val="1800"/>
              </a:lnSpc>
              <a:spcBef>
                <a:spcPts val="0"/>
              </a:spcBef>
              <a:buNone/>
              <a:defRPr/>
            </a:pPr>
            <a:endParaRPr lang="en-GB" sz="1400" dirty="0">
              <a:solidFill>
                <a:schemeClr val="bg1"/>
              </a:solidFill>
              <a:latin typeface="+mn-lt"/>
              <a:cs typeface="Arial"/>
            </a:endParaRPr>
          </a:p>
        </p:txBody>
      </p:sp>
      <p:sp>
        <p:nvSpPr>
          <p:cNvPr id="13" name="Content Placeholder 6">
            <a:extLst>
              <a:ext uri="{FF2B5EF4-FFF2-40B4-BE49-F238E27FC236}">
                <a16:creationId xmlns:a16="http://schemas.microsoft.com/office/drawing/2014/main" id="{BA70B756-522D-D224-1602-4B9A8BA075D4}"/>
              </a:ext>
            </a:extLst>
          </p:cNvPr>
          <p:cNvSpPr txBox="1">
            <a:spLocks/>
          </p:cNvSpPr>
          <p:nvPr/>
        </p:nvSpPr>
        <p:spPr>
          <a:xfrm>
            <a:off x="6304623" y="5129210"/>
            <a:ext cx="1215603" cy="453942"/>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lvl="1" indent="0" algn="ctr">
              <a:lnSpc>
                <a:spcPts val="1800"/>
              </a:lnSpc>
              <a:spcBef>
                <a:spcPts val="0"/>
              </a:spcBef>
              <a:spcAft>
                <a:spcPts val="600"/>
              </a:spcAft>
              <a:buFont typeface="Arial" panose="020B0604020202020204" pitchFamily="34" charset="0"/>
              <a:buNone/>
              <a:defRPr sz="1400" b="1">
                <a:solidFill>
                  <a:schemeClr val="bg1"/>
                </a:solidFil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dirty="0"/>
              <a:t>Taking income</a:t>
            </a:r>
          </a:p>
          <a:p>
            <a:pPr lvl="1"/>
            <a:endParaRPr lang="en-GB" dirty="0"/>
          </a:p>
        </p:txBody>
      </p:sp>
      <p:sp>
        <p:nvSpPr>
          <p:cNvPr id="16" name="Content Placeholder 6">
            <a:extLst>
              <a:ext uri="{FF2B5EF4-FFF2-40B4-BE49-F238E27FC236}">
                <a16:creationId xmlns:a16="http://schemas.microsoft.com/office/drawing/2014/main" id="{780CB68D-AFE1-1EC8-35B9-CE7175BD935F}"/>
              </a:ext>
            </a:extLst>
          </p:cNvPr>
          <p:cNvSpPr txBox="1">
            <a:spLocks/>
          </p:cNvSpPr>
          <p:nvPr/>
        </p:nvSpPr>
        <p:spPr>
          <a:xfrm>
            <a:off x="358326" y="5836826"/>
            <a:ext cx="8334824" cy="384428"/>
          </a:xfrm>
          <a:prstGeom prst="rect">
            <a:avLst/>
          </a:prstGeom>
          <a:ln>
            <a:solidFill>
              <a:schemeClr val="accent1"/>
            </a:solidFill>
          </a:ln>
        </p:spPr>
        <p:txBody>
          <a:bodyPr/>
          <a:lstStyle>
            <a:defPPr>
              <a:defRPr lang="en-US"/>
            </a:defPPr>
            <a:lvl1pPr lvl="0" indent="0">
              <a:lnSpc>
                <a:spcPts val="1800"/>
              </a:lnSpc>
              <a:spcBef>
                <a:spcPts val="0"/>
              </a:spcBef>
              <a:spcAft>
                <a:spcPts val="600"/>
              </a:spcAft>
              <a:buFont typeface="Arial" panose="020B0604020202020204" pitchFamily="34" charset="0"/>
              <a:buNone/>
              <a:defRPr kumimoji="0" sz="1400" b="1" i="0" u="none" strike="noStrike" cap="none" spc="0" normalizeH="0" baseline="0">
                <a:ln>
                  <a:noFill/>
                </a:ln>
                <a:solidFill>
                  <a:schemeClr val="accent1"/>
                </a:solidFill>
                <a:effectLst/>
                <a:uLnTx/>
                <a:uFillTx/>
                <a:latin typeface="Arial"/>
                <a:cs typeface="Arial"/>
              </a:defRPr>
            </a:lvl1pPr>
            <a:lvl2pPr marL="195263" indent="-195263">
              <a:lnSpc>
                <a:spcPts val="3000"/>
              </a:lnSpc>
              <a:spcBef>
                <a:spcPts val="0"/>
              </a:spcBef>
              <a:spcAft>
                <a:spcPts val="600"/>
              </a:spcAft>
              <a:buFont typeface="Arial" panose="020B0604020202020204" pitchFamily="34" charset="0"/>
              <a:buChar char="•"/>
              <a:defRPr sz="2800">
                <a:latin typeface="+mj-lt"/>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lvl="1" indent="0" algn="ctr">
              <a:lnSpc>
                <a:spcPts val="1800"/>
              </a:lnSpc>
              <a:buNone/>
              <a:defRPr/>
            </a:pPr>
            <a:r>
              <a:rPr lang="en-GB" sz="1400" b="1" dirty="0">
                <a:solidFill>
                  <a:schemeClr val="accent1"/>
                </a:solidFill>
                <a:latin typeface="Arial"/>
                <a:cs typeface="Arial"/>
              </a:rPr>
              <a:t>You are giving up disposable income now in exchange for a future income</a:t>
            </a:r>
          </a:p>
        </p:txBody>
      </p:sp>
      <p:cxnSp>
        <p:nvCxnSpPr>
          <p:cNvPr id="5" name="Connector: Elbow 4">
            <a:extLst>
              <a:ext uri="{FF2B5EF4-FFF2-40B4-BE49-F238E27FC236}">
                <a16:creationId xmlns:a16="http://schemas.microsoft.com/office/drawing/2014/main" id="{1BE502C7-3AE9-B703-EFE5-9CA442924F7A}"/>
              </a:ext>
            </a:extLst>
          </p:cNvPr>
          <p:cNvCxnSpPr>
            <a:cxnSpLocks/>
            <a:stCxn id="21" idx="2"/>
            <a:endCxn id="3" idx="0"/>
          </p:cNvCxnSpPr>
          <p:nvPr/>
        </p:nvCxnSpPr>
        <p:spPr>
          <a:xfrm rot="16200000" flipH="1">
            <a:off x="5448829" y="1559387"/>
            <a:ext cx="608539" cy="231865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nector: Elbow 6">
            <a:extLst>
              <a:ext uri="{FF2B5EF4-FFF2-40B4-BE49-F238E27FC236}">
                <a16:creationId xmlns:a16="http://schemas.microsoft.com/office/drawing/2014/main" id="{0B0A5439-128F-C437-D400-3833A2EB8ACB}"/>
              </a:ext>
            </a:extLst>
          </p:cNvPr>
          <p:cNvCxnSpPr>
            <a:cxnSpLocks/>
            <a:stCxn id="21" idx="2"/>
            <a:endCxn id="14" idx="0"/>
          </p:cNvCxnSpPr>
          <p:nvPr/>
        </p:nvCxnSpPr>
        <p:spPr>
          <a:xfrm rot="5400000">
            <a:off x="3409677" y="1838888"/>
            <a:ext cx="608539" cy="175965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Arrow: Down 22">
            <a:extLst>
              <a:ext uri="{FF2B5EF4-FFF2-40B4-BE49-F238E27FC236}">
                <a16:creationId xmlns:a16="http://schemas.microsoft.com/office/drawing/2014/main" id="{515C2FC9-BA4A-0BBA-26AB-8A158C783A6E}"/>
              </a:ext>
            </a:extLst>
          </p:cNvPr>
          <p:cNvSpPr/>
          <p:nvPr/>
        </p:nvSpPr>
        <p:spPr>
          <a:xfrm>
            <a:off x="6761930" y="4763588"/>
            <a:ext cx="300988" cy="223557"/>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bIns="0" rtlCol="0" anchor="t" anchorCtr="0"/>
          <a:lstStyle/>
          <a:p>
            <a:pPr algn="ctr"/>
            <a:endParaRPr lang="en-GB" sz="2800" b="1" dirty="0">
              <a:solidFill>
                <a:schemeClr val="tx1"/>
              </a:solidFill>
            </a:endParaRPr>
          </a:p>
        </p:txBody>
      </p:sp>
      <p:sp>
        <p:nvSpPr>
          <p:cNvPr id="24" name="Arrow: Down 23">
            <a:extLst>
              <a:ext uri="{FF2B5EF4-FFF2-40B4-BE49-F238E27FC236}">
                <a16:creationId xmlns:a16="http://schemas.microsoft.com/office/drawing/2014/main" id="{730C645A-E78F-389C-2E58-A42F7C630BD0}"/>
              </a:ext>
            </a:extLst>
          </p:cNvPr>
          <p:cNvSpPr/>
          <p:nvPr/>
        </p:nvSpPr>
        <p:spPr>
          <a:xfrm>
            <a:off x="2683626" y="4763588"/>
            <a:ext cx="300988" cy="223557"/>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bIns="0" rtlCol="0" anchor="t" anchorCtr="0"/>
          <a:lstStyle/>
          <a:p>
            <a:pPr algn="ctr"/>
            <a:endParaRPr lang="en-GB" sz="2800" b="1" dirty="0">
              <a:solidFill>
                <a:schemeClr val="tx1"/>
              </a:solidFill>
            </a:endParaRPr>
          </a:p>
        </p:txBody>
      </p:sp>
    </p:spTree>
    <p:extLst>
      <p:ext uri="{BB962C8B-B14F-4D97-AF65-F5344CB8AC3E}">
        <p14:creationId xmlns:p14="http://schemas.microsoft.com/office/powerpoint/2010/main" val="754516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pPr>
              <a:defRPr/>
            </a:pPr>
            <a:r>
              <a:rPr lang="en-US">
                <a:solidFill>
                  <a:srgbClr val="414042"/>
                </a:solidFill>
                <a:latin typeface="Arial"/>
                <a:cs typeface="Arial"/>
              </a:rPr>
              <a:t>ICG Confidential</a:t>
            </a:r>
            <a:endParaRPr lang="en-GB" dirty="0">
              <a:solidFill>
                <a:srgbClr val="414042"/>
              </a:solidFill>
              <a:latin typeface="Arial"/>
              <a:cs typeface="Arial"/>
            </a:endParaRPr>
          </a:p>
        </p:txBody>
      </p:sp>
      <p:sp>
        <p:nvSpPr>
          <p:cNvPr id="9" name="Footer Placeholder 8"/>
          <p:cNvSpPr>
            <a:spLocks noGrp="1"/>
          </p:cNvSpPr>
          <p:nvPr>
            <p:ph type="ftr" sz="quarter" idx="11"/>
          </p:nvPr>
        </p:nvSpPr>
        <p:spPr/>
        <p:txBody>
          <a:bodyPr/>
          <a:lstStyle/>
          <a:p>
            <a:pPr>
              <a:defRPr/>
            </a:pPr>
            <a:r>
              <a:rPr lang="en-GB">
                <a:solidFill>
                  <a:srgbClr val="414042"/>
                </a:solidFill>
                <a:latin typeface="Arial"/>
                <a:cs typeface="Arial"/>
              </a:rPr>
              <a:t>Pensions 101</a:t>
            </a:r>
            <a:endParaRPr lang="en-GB" dirty="0">
              <a:solidFill>
                <a:srgbClr val="414042"/>
              </a:solidFill>
              <a:latin typeface="Arial"/>
              <a:cs typeface="Arial"/>
            </a:endParaRPr>
          </a:p>
        </p:txBody>
      </p:sp>
      <p:sp>
        <p:nvSpPr>
          <p:cNvPr id="10" name="Slide Number Placeholder 9"/>
          <p:cNvSpPr>
            <a:spLocks noGrp="1"/>
          </p:cNvSpPr>
          <p:nvPr>
            <p:ph type="sldNum" sz="quarter" idx="12"/>
          </p:nvPr>
        </p:nvSpPr>
        <p:spPr/>
        <p:txBody>
          <a:bodyPr/>
          <a:lstStyle/>
          <a:p>
            <a:pPr>
              <a:defRPr/>
            </a:pPr>
            <a:r>
              <a:rPr lang="en-GB" dirty="0">
                <a:solidFill>
                  <a:srgbClr val="414042"/>
                </a:solidFill>
                <a:latin typeface="Arial"/>
                <a:cs typeface="Arial"/>
              </a:rPr>
              <a:t>Page </a:t>
            </a:r>
            <a:fld id="{B13B5175-59AA-4FF7-8920-C0EC6C0A998F}" type="slidenum">
              <a:rPr lang="en-GB">
                <a:solidFill>
                  <a:srgbClr val="414042"/>
                </a:solidFill>
                <a:latin typeface="Arial"/>
                <a:cs typeface="Arial"/>
              </a:rPr>
              <a:pPr>
                <a:defRPr/>
              </a:pPr>
              <a:t>4</a:t>
            </a:fld>
            <a:endParaRPr lang="en-GB" dirty="0">
              <a:solidFill>
                <a:srgbClr val="414042"/>
              </a:solidFill>
              <a:latin typeface="Arial"/>
              <a:cs typeface="Arial"/>
            </a:endParaRPr>
          </a:p>
        </p:txBody>
      </p:sp>
      <p:sp>
        <p:nvSpPr>
          <p:cNvPr id="19" name="Content Placeholder 6"/>
          <p:cNvSpPr txBox="1">
            <a:spLocks/>
          </p:cNvSpPr>
          <p:nvPr/>
        </p:nvSpPr>
        <p:spPr>
          <a:xfrm>
            <a:off x="5076056" y="5702782"/>
            <a:ext cx="3456384" cy="1368152"/>
          </a:xfrm>
          <a:prstGeom prst="rect">
            <a:avLst/>
          </a:prstGeom>
        </p:spPr>
        <p:txBody>
          <a:bodyPr vert="horz" lIns="0" tIns="0" rIns="0" bIns="0" rtlCol="0" anchor="t" anchorCtr="0">
            <a:noAutofit/>
          </a:bodyPr>
          <a:lstStyle>
            <a:lvl1pPr marL="0" indent="0" algn="l" defTabSz="914400" rtl="0" eaLnBrk="1" latinLnBrk="0" hangingPunct="1">
              <a:lnSpc>
                <a:spcPts val="3000"/>
              </a:lnSpc>
              <a:spcBef>
                <a:spcPts val="0"/>
              </a:spcBef>
              <a:spcAft>
                <a:spcPts val="600"/>
              </a:spcAft>
              <a:buFont typeface="Arial" panose="020B0604020202020204" pitchFamily="34" charset="0"/>
              <a:buNone/>
              <a:defRPr sz="2800" kern="1200">
                <a:solidFill>
                  <a:schemeClr val="tx1"/>
                </a:solidFill>
                <a:latin typeface="+mj-lt"/>
                <a:ea typeface="+mn-ea"/>
                <a:cs typeface="+mn-cs"/>
              </a:defRPr>
            </a:lvl1pPr>
            <a:lvl2pPr marL="195263" indent="-195263" algn="l" defTabSz="914400" rtl="0" eaLnBrk="1" latinLnBrk="0" hangingPunct="1">
              <a:lnSpc>
                <a:spcPts val="3000"/>
              </a:lnSpc>
              <a:spcBef>
                <a:spcPts val="1200"/>
              </a:spcBef>
              <a:spcAft>
                <a:spcPts val="600"/>
              </a:spcAft>
              <a:buFont typeface="Arial" panose="020B0604020202020204" pitchFamily="34" charset="0"/>
              <a:buChar char="•"/>
              <a:defRPr sz="2800" kern="1200">
                <a:solidFill>
                  <a:schemeClr val="tx1"/>
                </a:solidFill>
                <a:latin typeface="+mj-lt"/>
                <a:ea typeface="+mn-ea"/>
                <a:cs typeface="+mn-cs"/>
              </a:defRPr>
            </a:lvl2pPr>
            <a:lvl3pPr marL="419100" indent="-20796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3pPr>
            <a:lvl4pPr marL="646113" indent="-223838"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4pPr>
            <a:lvl5pPr marL="841375" indent="-17621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nSpc>
                <a:spcPts val="1800"/>
              </a:lnSpc>
              <a:spcBef>
                <a:spcPts val="0"/>
              </a:spcBef>
              <a:buNone/>
              <a:defRPr/>
            </a:pPr>
            <a:endParaRPr lang="en-GB" sz="1200" dirty="0">
              <a:solidFill>
                <a:prstClr val="black"/>
              </a:solidFill>
              <a:latin typeface="Arial"/>
              <a:cs typeface="Arial"/>
            </a:endParaRPr>
          </a:p>
        </p:txBody>
      </p:sp>
      <p:sp>
        <p:nvSpPr>
          <p:cNvPr id="15" name="Text Placeholder 1">
            <a:extLst>
              <a:ext uri="{FF2B5EF4-FFF2-40B4-BE49-F238E27FC236}">
                <a16:creationId xmlns:a16="http://schemas.microsoft.com/office/drawing/2014/main" id="{802A8FC7-DCE2-4676-9F07-9BA6A9C487C3}"/>
              </a:ext>
            </a:extLst>
          </p:cNvPr>
          <p:cNvSpPr txBox="1">
            <a:spLocks/>
          </p:cNvSpPr>
          <p:nvPr/>
        </p:nvSpPr>
        <p:spPr>
          <a:xfrm>
            <a:off x="729808" y="3619691"/>
            <a:ext cx="3099769" cy="308467"/>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p:txBody>
      </p:sp>
      <p:sp>
        <p:nvSpPr>
          <p:cNvPr id="20" name="Text Placeholder 1">
            <a:extLst>
              <a:ext uri="{FF2B5EF4-FFF2-40B4-BE49-F238E27FC236}">
                <a16:creationId xmlns:a16="http://schemas.microsoft.com/office/drawing/2014/main" id="{A70E9A0C-0C3E-481E-9F82-43CC8A3BB693}"/>
              </a:ext>
            </a:extLst>
          </p:cNvPr>
          <p:cNvSpPr txBox="1">
            <a:spLocks/>
          </p:cNvSpPr>
          <p:nvPr/>
        </p:nvSpPr>
        <p:spPr>
          <a:xfrm>
            <a:off x="430473" y="1271494"/>
            <a:ext cx="2226536" cy="4188777"/>
          </a:xfrm>
          <a:prstGeom prst="rect">
            <a:avLst/>
          </a:prstGeom>
          <a:solidFill>
            <a:schemeClr val="bg1">
              <a:lumMod val="95000"/>
            </a:schemeClr>
          </a:solidFill>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sz="1200" b="1" dirty="0">
                <a:solidFill>
                  <a:schemeClr val="bg2">
                    <a:lumMod val="75000"/>
                  </a:schemeClr>
                </a:solidFill>
                <a:latin typeface="+mn-lt"/>
              </a:rPr>
              <a:t>Defined benefit (DB)</a:t>
            </a:r>
          </a:p>
          <a:p>
            <a:pPr lvl="1"/>
            <a:r>
              <a:rPr lang="en-GB" sz="1200" dirty="0">
                <a:solidFill>
                  <a:schemeClr val="bg2">
                    <a:lumMod val="75000"/>
                  </a:schemeClr>
                </a:solidFill>
                <a:latin typeface="+mn-lt"/>
              </a:rPr>
              <a:t>Provided by employers, and often called occupational schemes</a:t>
            </a:r>
          </a:p>
          <a:p>
            <a:pPr lvl="1"/>
            <a:r>
              <a:rPr lang="en-GB" sz="1200" dirty="0">
                <a:solidFill>
                  <a:schemeClr val="bg2">
                    <a:lumMod val="75000"/>
                  </a:schemeClr>
                </a:solidFill>
                <a:latin typeface="+mn-lt"/>
              </a:rPr>
              <a:t>Promise to pay you a set benefit (irrespective of the underlying investment performance)</a:t>
            </a:r>
          </a:p>
          <a:p>
            <a:pPr lvl="1"/>
            <a:r>
              <a:rPr lang="en-GB" sz="1200" dirty="0">
                <a:solidFill>
                  <a:schemeClr val="bg2">
                    <a:lumMod val="75000"/>
                  </a:schemeClr>
                </a:solidFill>
                <a:latin typeface="+mn-lt"/>
              </a:rPr>
              <a:t>Expensive to provide – and have become increasingly rare as companies have moved away from them</a:t>
            </a:r>
          </a:p>
          <a:p>
            <a:pPr lvl="1"/>
            <a:r>
              <a:rPr lang="en-GB" sz="1200" dirty="0">
                <a:solidFill>
                  <a:schemeClr val="bg2">
                    <a:lumMod val="75000"/>
                  </a:schemeClr>
                </a:solidFill>
                <a:latin typeface="+mn-lt"/>
              </a:rPr>
              <a:t>You may have legacy schemes from some old employers</a:t>
            </a:r>
          </a:p>
          <a:p>
            <a:pPr marL="400050" lvl="1" indent="-285750">
              <a:buFont typeface="Arial" panose="020B0604020202020204" pitchFamily="34" charset="0"/>
              <a:buChar char="•"/>
            </a:pPr>
            <a:endParaRPr lang="en-GB" sz="1200" dirty="0">
              <a:latin typeface="+mn-lt"/>
            </a:endParaRPr>
          </a:p>
        </p:txBody>
      </p:sp>
      <p:sp>
        <p:nvSpPr>
          <p:cNvPr id="29" name="Text Placeholder 1">
            <a:extLst>
              <a:ext uri="{FF2B5EF4-FFF2-40B4-BE49-F238E27FC236}">
                <a16:creationId xmlns:a16="http://schemas.microsoft.com/office/drawing/2014/main" id="{9FB0D317-FB5C-4205-853B-D0C58F28F8AD}"/>
              </a:ext>
            </a:extLst>
          </p:cNvPr>
          <p:cNvSpPr txBox="1">
            <a:spLocks/>
          </p:cNvSpPr>
          <p:nvPr/>
        </p:nvSpPr>
        <p:spPr>
          <a:xfrm>
            <a:off x="729808" y="2991760"/>
            <a:ext cx="3099769" cy="271863"/>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p:txBody>
      </p:sp>
      <p:sp>
        <p:nvSpPr>
          <p:cNvPr id="21" name="Content Placeholder 6">
            <a:extLst>
              <a:ext uri="{FF2B5EF4-FFF2-40B4-BE49-F238E27FC236}">
                <a16:creationId xmlns:a16="http://schemas.microsoft.com/office/drawing/2014/main" id="{3C748409-9BC0-4038-97C4-E415E0C732FE}"/>
              </a:ext>
            </a:extLst>
          </p:cNvPr>
          <p:cNvSpPr txBox="1">
            <a:spLocks/>
          </p:cNvSpPr>
          <p:nvPr/>
        </p:nvSpPr>
        <p:spPr>
          <a:xfrm>
            <a:off x="459216" y="335226"/>
            <a:ext cx="7721533" cy="905340"/>
          </a:xfrm>
          <a:prstGeom prst="rect">
            <a:avLst/>
          </a:prstGeom>
        </p:spPr>
        <p:txBody>
          <a:bodyPr vert="horz" lIns="0" tIns="0" rIns="0" bIns="0" rtlCol="0" anchor="t" anchorCtr="0">
            <a:normAutofit/>
          </a:bodyPr>
          <a:lstStyle>
            <a:defPPr>
              <a:defRPr lang="en-US"/>
            </a:defPPr>
            <a:lvl1pPr>
              <a:lnSpc>
                <a:spcPts val="3000"/>
              </a:lnSpc>
              <a:spcBef>
                <a:spcPct val="0"/>
              </a:spcBef>
              <a:buNone/>
              <a:defRPr sz="2600" b="1">
                <a:latin typeface="+mj-lt"/>
                <a:ea typeface="+mj-ea"/>
                <a:cs typeface="+mj-cs"/>
              </a:defRPr>
            </a:lvl1pPr>
            <a:lvl2pPr marL="195263" indent="-195263">
              <a:lnSpc>
                <a:spcPts val="3000"/>
              </a:lnSpc>
              <a:spcBef>
                <a:spcPts val="0"/>
              </a:spcBef>
              <a:spcAft>
                <a:spcPts val="600"/>
              </a:spcAft>
              <a:buFont typeface="Arial" panose="020B0604020202020204" pitchFamily="34" charset="0"/>
              <a:buChar char="•"/>
              <a:defRPr sz="2800">
                <a:latin typeface="+mj-lt"/>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lvl="1" indent="0">
              <a:buNone/>
            </a:pPr>
            <a:r>
              <a:rPr lang="en-GB" sz="2600" dirty="0"/>
              <a:t>There are two main categories of pension plan …</a:t>
            </a:r>
          </a:p>
        </p:txBody>
      </p:sp>
      <p:sp>
        <p:nvSpPr>
          <p:cNvPr id="32" name="Text Placeholder 1">
            <a:extLst>
              <a:ext uri="{FF2B5EF4-FFF2-40B4-BE49-F238E27FC236}">
                <a16:creationId xmlns:a16="http://schemas.microsoft.com/office/drawing/2014/main" id="{EEA0DC66-A31C-4313-A6E2-15DC2A1F6B90}"/>
              </a:ext>
            </a:extLst>
          </p:cNvPr>
          <p:cNvSpPr txBox="1">
            <a:spLocks/>
          </p:cNvSpPr>
          <p:nvPr/>
        </p:nvSpPr>
        <p:spPr>
          <a:xfrm>
            <a:off x="2956344" y="1271494"/>
            <a:ext cx="5676744" cy="4188778"/>
          </a:xfrm>
          <a:prstGeom prst="rect">
            <a:avLst/>
          </a:prstGeom>
          <a:solidFill>
            <a:schemeClr val="bg1">
              <a:lumMod val="95000"/>
            </a:schemeClr>
          </a:solidFill>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sz="1200" b="1" dirty="0">
                <a:latin typeface="+mn-lt"/>
              </a:rPr>
              <a:t>Defined contribution/ money purchase (DC)</a:t>
            </a:r>
          </a:p>
          <a:p>
            <a:pPr lvl="1"/>
            <a:r>
              <a:rPr lang="en-GB" sz="1200" dirty="0">
                <a:latin typeface="+mn-lt"/>
              </a:rPr>
              <a:t>You/ your employer puts money into the scheme and it is invested.  What you have at retirement depends on how those investments have performed</a:t>
            </a:r>
          </a:p>
          <a:p>
            <a:pPr lvl="1"/>
            <a:r>
              <a:rPr lang="en-GB" sz="1200" dirty="0">
                <a:latin typeface="+mn-lt"/>
              </a:rPr>
              <a:t>Within DC, there are different styles of plans with slightly different approaches – the main ones are;</a:t>
            </a:r>
          </a:p>
          <a:p>
            <a:pPr marL="400050" lvl="1" indent="-285750">
              <a:buFont typeface="Arial" panose="020B0604020202020204" pitchFamily="34" charset="0"/>
              <a:buChar char="•"/>
            </a:pPr>
            <a:r>
              <a:rPr lang="en-GB" sz="1200" b="1" dirty="0">
                <a:latin typeface="+mn-lt"/>
              </a:rPr>
              <a:t>Workplace pension scheme</a:t>
            </a:r>
            <a:r>
              <a:rPr lang="en-GB" sz="1200" dirty="0">
                <a:latin typeface="+mn-lt"/>
              </a:rPr>
              <a:t>:  You/ your employer make regular monthly payments. You may not have a choice of investments (likely to be a legacy plan)</a:t>
            </a:r>
          </a:p>
          <a:p>
            <a:pPr marL="400050" lvl="1" indent="-285750">
              <a:buFont typeface="Arial" panose="020B0604020202020204" pitchFamily="34" charset="0"/>
              <a:buChar char="•"/>
            </a:pPr>
            <a:r>
              <a:rPr lang="en-GB" sz="1200" b="1" dirty="0">
                <a:latin typeface="+mn-lt"/>
              </a:rPr>
              <a:t>Stakeholder pension</a:t>
            </a:r>
            <a:r>
              <a:rPr lang="en-GB" sz="1200" dirty="0">
                <a:latin typeface="+mn-lt"/>
              </a:rPr>
              <a:t>:  a ‘bare bones’ plan, heavily regulated with capped charges, default investment options and low/ flexible minimum contributions</a:t>
            </a:r>
          </a:p>
          <a:p>
            <a:pPr marL="400050" lvl="1" indent="-285750">
              <a:buFont typeface="Arial" panose="020B0604020202020204" pitchFamily="34" charset="0"/>
              <a:buChar char="•"/>
            </a:pPr>
            <a:r>
              <a:rPr lang="en-GB" sz="1200" b="1" dirty="0">
                <a:latin typeface="+mn-lt"/>
              </a:rPr>
              <a:t>(Group) personal pension</a:t>
            </a:r>
            <a:r>
              <a:rPr lang="en-GB" sz="1200" dirty="0">
                <a:latin typeface="+mn-lt"/>
              </a:rPr>
              <a:t>:  taken out by you, or by your employer.  Offer a choice of investments</a:t>
            </a:r>
          </a:p>
          <a:p>
            <a:pPr marL="400050" lvl="1" indent="-285750">
              <a:buFont typeface="Arial" panose="020B0604020202020204" pitchFamily="34" charset="0"/>
              <a:buChar char="•"/>
            </a:pPr>
            <a:r>
              <a:rPr lang="en-GB" sz="1200" b="1" dirty="0">
                <a:latin typeface="+mn-lt"/>
              </a:rPr>
              <a:t>Self invested personal pension (SIPP):  </a:t>
            </a:r>
            <a:r>
              <a:rPr lang="en-GB" sz="1200" dirty="0">
                <a:latin typeface="+mn-lt"/>
              </a:rPr>
              <a:t>a DIY plan for more engaged/ confident, offer a greater choice of investment options</a:t>
            </a:r>
          </a:p>
          <a:p>
            <a:pPr marL="400050" lvl="1" indent="-285750">
              <a:buFont typeface="Arial" panose="020B0604020202020204" pitchFamily="34" charset="0"/>
              <a:buChar char="•"/>
            </a:pPr>
            <a:r>
              <a:rPr lang="en-GB" sz="1200" b="1" dirty="0">
                <a:latin typeface="+mn-lt"/>
              </a:rPr>
              <a:t>Small self administered pension scheme (SSAS):  </a:t>
            </a:r>
            <a:r>
              <a:rPr lang="en-GB" sz="1200" dirty="0">
                <a:latin typeface="+mn-lt"/>
              </a:rPr>
              <a:t>very technical, set up via a trust, only for those who know what they are doing!</a:t>
            </a:r>
          </a:p>
        </p:txBody>
      </p:sp>
      <p:sp>
        <p:nvSpPr>
          <p:cNvPr id="3" name="Content Placeholder 6">
            <a:extLst>
              <a:ext uri="{FF2B5EF4-FFF2-40B4-BE49-F238E27FC236}">
                <a16:creationId xmlns:a16="http://schemas.microsoft.com/office/drawing/2014/main" id="{70F34107-FD20-FD2A-C3BA-100928C40150}"/>
              </a:ext>
            </a:extLst>
          </p:cNvPr>
          <p:cNvSpPr txBox="1">
            <a:spLocks/>
          </p:cNvSpPr>
          <p:nvPr/>
        </p:nvSpPr>
        <p:spPr>
          <a:xfrm>
            <a:off x="611560" y="5706962"/>
            <a:ext cx="8081590" cy="503581"/>
          </a:xfrm>
          <a:prstGeom prst="rect">
            <a:avLst/>
          </a:prstGeom>
          <a:ln>
            <a:solidFill>
              <a:schemeClr val="accent1"/>
            </a:solidFill>
          </a:ln>
        </p:spPr>
        <p:txBody>
          <a:bodyPr/>
          <a:lstStyle>
            <a:defPPr>
              <a:defRPr lang="en-US"/>
            </a:defPPr>
            <a:lvl1pPr lvl="0" indent="0">
              <a:lnSpc>
                <a:spcPts val="1800"/>
              </a:lnSpc>
              <a:spcBef>
                <a:spcPts val="0"/>
              </a:spcBef>
              <a:spcAft>
                <a:spcPts val="600"/>
              </a:spcAft>
              <a:buFont typeface="Arial" panose="020B0604020202020204" pitchFamily="34" charset="0"/>
              <a:buNone/>
              <a:defRPr kumimoji="0" sz="1400" b="1" i="0" u="none" strike="noStrike" cap="none" spc="0" normalizeH="0" baseline="0">
                <a:ln>
                  <a:noFill/>
                </a:ln>
                <a:solidFill>
                  <a:schemeClr val="accent1"/>
                </a:solidFill>
                <a:effectLst/>
                <a:uLnTx/>
                <a:uFillTx/>
                <a:latin typeface="Arial"/>
                <a:cs typeface="Arial"/>
              </a:defRPr>
            </a:lvl1pPr>
            <a:lvl2pPr marL="195263" indent="-195263">
              <a:lnSpc>
                <a:spcPts val="3000"/>
              </a:lnSpc>
              <a:spcBef>
                <a:spcPts val="0"/>
              </a:spcBef>
              <a:spcAft>
                <a:spcPts val="600"/>
              </a:spcAft>
              <a:buFont typeface="Arial" panose="020B0604020202020204" pitchFamily="34" charset="0"/>
              <a:buChar char="•"/>
              <a:defRPr sz="2800">
                <a:latin typeface="+mj-lt"/>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lvl="1" indent="0" algn="ctr">
              <a:lnSpc>
                <a:spcPts val="1800"/>
              </a:lnSpc>
              <a:buNone/>
              <a:defRPr/>
            </a:pPr>
            <a:r>
              <a:rPr lang="en-GB" sz="1200" b="1" dirty="0">
                <a:solidFill>
                  <a:schemeClr val="accent1"/>
                </a:solidFill>
                <a:latin typeface="Arial"/>
                <a:cs typeface="Arial"/>
              </a:rPr>
              <a:t>DC pensions all follow the same fundamental approach - there are no ‘special’ plans for the self employed/ directors (although they may be marketed as such) </a:t>
            </a:r>
          </a:p>
        </p:txBody>
      </p:sp>
    </p:spTree>
    <p:extLst>
      <p:ext uri="{BB962C8B-B14F-4D97-AF65-F5344CB8AC3E}">
        <p14:creationId xmlns:p14="http://schemas.microsoft.com/office/powerpoint/2010/main" val="11462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6A44EE-ECCD-C1F8-1865-D3DC63282A8F}"/>
              </a:ext>
            </a:extLst>
          </p:cNvPr>
          <p:cNvPicPr>
            <a:picLocks noChangeAspect="1"/>
          </p:cNvPicPr>
          <p:nvPr/>
        </p:nvPicPr>
        <p:blipFill rotWithShape="1">
          <a:blip r:embed="rId2"/>
          <a:srcRect t="48588"/>
          <a:stretch/>
        </p:blipFill>
        <p:spPr>
          <a:xfrm>
            <a:off x="0" y="4056093"/>
            <a:ext cx="9144000" cy="1685951"/>
          </a:xfrm>
          <a:prstGeom prst="rect">
            <a:avLst/>
          </a:prstGeom>
        </p:spPr>
      </p:pic>
      <p:pic>
        <p:nvPicPr>
          <p:cNvPr id="5" name="Picture 4">
            <a:extLst>
              <a:ext uri="{FF2B5EF4-FFF2-40B4-BE49-F238E27FC236}">
                <a16:creationId xmlns:a16="http://schemas.microsoft.com/office/drawing/2014/main" id="{88C0C6CA-4FC3-62F1-843A-ABFC904845A4}"/>
              </a:ext>
            </a:extLst>
          </p:cNvPr>
          <p:cNvPicPr>
            <a:picLocks noChangeAspect="1"/>
          </p:cNvPicPr>
          <p:nvPr/>
        </p:nvPicPr>
        <p:blipFill rotWithShape="1">
          <a:blip r:embed="rId2"/>
          <a:srcRect t="48588"/>
          <a:stretch/>
        </p:blipFill>
        <p:spPr>
          <a:xfrm>
            <a:off x="0" y="5195769"/>
            <a:ext cx="9144000" cy="1685951"/>
          </a:xfrm>
          <a:prstGeom prst="rect">
            <a:avLst/>
          </a:prstGeom>
        </p:spPr>
      </p:pic>
      <p:pic>
        <p:nvPicPr>
          <p:cNvPr id="2" name="Picture 1">
            <a:extLst>
              <a:ext uri="{FF2B5EF4-FFF2-40B4-BE49-F238E27FC236}">
                <a16:creationId xmlns:a16="http://schemas.microsoft.com/office/drawing/2014/main" id="{68045666-0515-B78E-42B1-C1CDB074D823}"/>
              </a:ext>
            </a:extLst>
          </p:cNvPr>
          <p:cNvPicPr>
            <a:picLocks noChangeAspect="1"/>
          </p:cNvPicPr>
          <p:nvPr/>
        </p:nvPicPr>
        <p:blipFill>
          <a:blip r:embed="rId2"/>
          <a:stretch>
            <a:fillRect/>
          </a:stretch>
        </p:blipFill>
        <p:spPr>
          <a:xfrm>
            <a:off x="0" y="998181"/>
            <a:ext cx="9144000" cy="3279321"/>
          </a:xfrm>
          <a:prstGeom prst="rect">
            <a:avLst/>
          </a:prstGeom>
        </p:spPr>
      </p:pic>
      <p:sp>
        <p:nvSpPr>
          <p:cNvPr id="8" name="Date Placeholder 7"/>
          <p:cNvSpPr>
            <a:spLocks noGrp="1"/>
          </p:cNvSpPr>
          <p:nvPr>
            <p:ph type="dt" sz="half" idx="10"/>
          </p:nvPr>
        </p:nvSpPr>
        <p:spPr/>
        <p:txBody>
          <a:bodyPr/>
          <a:lstStyle/>
          <a:p>
            <a:pPr>
              <a:defRPr/>
            </a:pPr>
            <a:r>
              <a:rPr lang="en-US">
                <a:solidFill>
                  <a:srgbClr val="414042"/>
                </a:solidFill>
                <a:latin typeface="Arial"/>
                <a:cs typeface="Arial"/>
              </a:rPr>
              <a:t>ICG Confidential</a:t>
            </a:r>
            <a:endParaRPr lang="en-GB" dirty="0">
              <a:solidFill>
                <a:srgbClr val="414042"/>
              </a:solidFill>
              <a:latin typeface="Arial"/>
              <a:cs typeface="Arial"/>
            </a:endParaRPr>
          </a:p>
        </p:txBody>
      </p:sp>
      <p:sp>
        <p:nvSpPr>
          <p:cNvPr id="9" name="Footer Placeholder 8"/>
          <p:cNvSpPr>
            <a:spLocks noGrp="1"/>
          </p:cNvSpPr>
          <p:nvPr>
            <p:ph type="ftr" sz="quarter" idx="11"/>
          </p:nvPr>
        </p:nvSpPr>
        <p:spPr/>
        <p:txBody>
          <a:bodyPr/>
          <a:lstStyle/>
          <a:p>
            <a:pPr>
              <a:defRPr/>
            </a:pPr>
            <a:r>
              <a:rPr lang="en-GB">
                <a:solidFill>
                  <a:srgbClr val="414042"/>
                </a:solidFill>
                <a:latin typeface="Arial"/>
                <a:cs typeface="Arial"/>
              </a:rPr>
              <a:t>Pensions 101</a:t>
            </a:r>
            <a:endParaRPr lang="en-GB" dirty="0">
              <a:solidFill>
                <a:srgbClr val="414042"/>
              </a:solidFill>
              <a:latin typeface="Arial"/>
              <a:cs typeface="Arial"/>
            </a:endParaRPr>
          </a:p>
        </p:txBody>
      </p:sp>
      <p:sp>
        <p:nvSpPr>
          <p:cNvPr id="10" name="Slide Number Placeholder 9"/>
          <p:cNvSpPr>
            <a:spLocks noGrp="1"/>
          </p:cNvSpPr>
          <p:nvPr>
            <p:ph type="sldNum" sz="quarter" idx="12"/>
          </p:nvPr>
        </p:nvSpPr>
        <p:spPr/>
        <p:txBody>
          <a:bodyPr/>
          <a:lstStyle/>
          <a:p>
            <a:pPr>
              <a:defRPr/>
            </a:pPr>
            <a:r>
              <a:rPr lang="en-GB" dirty="0">
                <a:solidFill>
                  <a:srgbClr val="414042"/>
                </a:solidFill>
                <a:latin typeface="Arial"/>
                <a:cs typeface="Arial"/>
              </a:rPr>
              <a:t>Page </a:t>
            </a:r>
            <a:fld id="{B13B5175-59AA-4FF7-8920-C0EC6C0A998F}" type="slidenum">
              <a:rPr lang="en-GB">
                <a:solidFill>
                  <a:srgbClr val="414042"/>
                </a:solidFill>
                <a:latin typeface="Arial"/>
                <a:cs typeface="Arial"/>
              </a:rPr>
              <a:pPr>
                <a:defRPr/>
              </a:pPr>
              <a:t>5</a:t>
            </a:fld>
            <a:endParaRPr lang="en-GB" dirty="0">
              <a:solidFill>
                <a:srgbClr val="414042"/>
              </a:solidFill>
              <a:latin typeface="Arial"/>
              <a:cs typeface="Arial"/>
            </a:endParaRPr>
          </a:p>
        </p:txBody>
      </p:sp>
      <p:sp>
        <p:nvSpPr>
          <p:cNvPr id="19" name="Content Placeholder 6"/>
          <p:cNvSpPr txBox="1">
            <a:spLocks/>
          </p:cNvSpPr>
          <p:nvPr/>
        </p:nvSpPr>
        <p:spPr>
          <a:xfrm>
            <a:off x="5076056" y="5702782"/>
            <a:ext cx="3456384" cy="1368152"/>
          </a:xfrm>
          <a:prstGeom prst="rect">
            <a:avLst/>
          </a:prstGeom>
        </p:spPr>
        <p:txBody>
          <a:bodyPr vert="horz" lIns="0" tIns="0" rIns="0" bIns="0" rtlCol="0" anchor="t" anchorCtr="0">
            <a:noAutofit/>
          </a:bodyPr>
          <a:lstStyle>
            <a:lvl1pPr marL="0" indent="0" algn="l" defTabSz="914400" rtl="0" eaLnBrk="1" latinLnBrk="0" hangingPunct="1">
              <a:lnSpc>
                <a:spcPts val="3000"/>
              </a:lnSpc>
              <a:spcBef>
                <a:spcPts val="0"/>
              </a:spcBef>
              <a:spcAft>
                <a:spcPts val="600"/>
              </a:spcAft>
              <a:buFont typeface="Arial" panose="020B0604020202020204" pitchFamily="34" charset="0"/>
              <a:buNone/>
              <a:defRPr sz="2800" kern="1200">
                <a:solidFill>
                  <a:schemeClr val="tx1"/>
                </a:solidFill>
                <a:latin typeface="+mj-lt"/>
                <a:ea typeface="+mn-ea"/>
                <a:cs typeface="+mn-cs"/>
              </a:defRPr>
            </a:lvl1pPr>
            <a:lvl2pPr marL="195263" indent="-195263" algn="l" defTabSz="914400" rtl="0" eaLnBrk="1" latinLnBrk="0" hangingPunct="1">
              <a:lnSpc>
                <a:spcPts val="3000"/>
              </a:lnSpc>
              <a:spcBef>
                <a:spcPts val="1200"/>
              </a:spcBef>
              <a:spcAft>
                <a:spcPts val="600"/>
              </a:spcAft>
              <a:buFont typeface="Arial" panose="020B0604020202020204" pitchFamily="34" charset="0"/>
              <a:buChar char="•"/>
              <a:defRPr sz="2800" kern="1200">
                <a:solidFill>
                  <a:schemeClr val="tx1"/>
                </a:solidFill>
                <a:latin typeface="+mj-lt"/>
                <a:ea typeface="+mn-ea"/>
                <a:cs typeface="+mn-cs"/>
              </a:defRPr>
            </a:lvl2pPr>
            <a:lvl3pPr marL="419100" indent="-20796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3pPr>
            <a:lvl4pPr marL="646113" indent="-223838"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4pPr>
            <a:lvl5pPr marL="841375" indent="-17621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nSpc>
                <a:spcPts val="1800"/>
              </a:lnSpc>
              <a:spcBef>
                <a:spcPts val="0"/>
              </a:spcBef>
              <a:buNone/>
              <a:defRPr/>
            </a:pPr>
            <a:endParaRPr lang="en-GB" sz="1200" dirty="0">
              <a:solidFill>
                <a:prstClr val="black"/>
              </a:solidFill>
              <a:latin typeface="Arial"/>
              <a:cs typeface="Arial"/>
            </a:endParaRPr>
          </a:p>
        </p:txBody>
      </p:sp>
      <p:sp>
        <p:nvSpPr>
          <p:cNvPr id="15" name="Text Placeholder 1">
            <a:extLst>
              <a:ext uri="{FF2B5EF4-FFF2-40B4-BE49-F238E27FC236}">
                <a16:creationId xmlns:a16="http://schemas.microsoft.com/office/drawing/2014/main" id="{802A8FC7-DCE2-4676-9F07-9BA6A9C487C3}"/>
              </a:ext>
            </a:extLst>
          </p:cNvPr>
          <p:cNvSpPr txBox="1">
            <a:spLocks/>
          </p:cNvSpPr>
          <p:nvPr/>
        </p:nvSpPr>
        <p:spPr>
          <a:xfrm>
            <a:off x="729808" y="3619691"/>
            <a:ext cx="3099769" cy="308467"/>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p:txBody>
      </p:sp>
      <p:sp>
        <p:nvSpPr>
          <p:cNvPr id="20" name="Text Placeholder 1">
            <a:extLst>
              <a:ext uri="{FF2B5EF4-FFF2-40B4-BE49-F238E27FC236}">
                <a16:creationId xmlns:a16="http://schemas.microsoft.com/office/drawing/2014/main" id="{A70E9A0C-0C3E-481E-9F82-43CC8A3BB693}"/>
              </a:ext>
            </a:extLst>
          </p:cNvPr>
          <p:cNvSpPr txBox="1">
            <a:spLocks/>
          </p:cNvSpPr>
          <p:nvPr/>
        </p:nvSpPr>
        <p:spPr>
          <a:xfrm>
            <a:off x="459216" y="2428827"/>
            <a:ext cx="4112784" cy="271863"/>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dirty="0">
                <a:latin typeface="+mn-lt"/>
              </a:rPr>
              <a:t>All employers must provide a workplace pension scheme and make at least 3% (of pay) contributions into it</a:t>
            </a:r>
          </a:p>
          <a:p>
            <a:pPr lvl="1"/>
            <a:r>
              <a:rPr lang="en-GB" dirty="0">
                <a:latin typeface="+mn-lt"/>
              </a:rPr>
              <a:t>The employer and employee between them must contribute at least 8%</a:t>
            </a:r>
          </a:p>
          <a:p>
            <a:pPr lvl="1"/>
            <a:r>
              <a:rPr lang="en-GB" dirty="0">
                <a:latin typeface="+mn-lt"/>
              </a:rPr>
              <a:t>The employee does not have to contribute (but this is very rare nowadays!)</a:t>
            </a:r>
          </a:p>
          <a:p>
            <a:pPr lvl="1"/>
            <a:r>
              <a:rPr lang="en-GB" dirty="0">
                <a:latin typeface="+mn-lt"/>
              </a:rPr>
              <a:t>Employees are automatically enrolled in the scheme (they don’t need to ask) if:</a:t>
            </a:r>
          </a:p>
          <a:p>
            <a:pPr marL="400050" lvl="1" indent="-285750">
              <a:buFont typeface="Arial" panose="020B0604020202020204" pitchFamily="34" charset="0"/>
              <a:buChar char="•"/>
            </a:pPr>
            <a:r>
              <a:rPr lang="en-GB" dirty="0">
                <a:latin typeface="+mn-lt"/>
              </a:rPr>
              <a:t>They are classed as a worker</a:t>
            </a:r>
          </a:p>
          <a:p>
            <a:pPr marL="400050" lvl="1" indent="-285750">
              <a:buFont typeface="Arial" panose="020B0604020202020204" pitchFamily="34" charset="0"/>
              <a:buChar char="•"/>
            </a:pPr>
            <a:r>
              <a:rPr lang="en-GB" dirty="0">
                <a:latin typeface="+mn-lt"/>
              </a:rPr>
              <a:t>They are aged between 22 and State Pension age</a:t>
            </a:r>
          </a:p>
          <a:p>
            <a:pPr marL="400050" lvl="1" indent="-285750">
              <a:buFont typeface="Arial" panose="020B0604020202020204" pitchFamily="34" charset="0"/>
              <a:buChar char="•"/>
            </a:pPr>
            <a:r>
              <a:rPr lang="en-GB" dirty="0">
                <a:latin typeface="+mn-lt"/>
              </a:rPr>
              <a:t>They earn at least £10K per year</a:t>
            </a:r>
          </a:p>
        </p:txBody>
      </p:sp>
      <p:sp>
        <p:nvSpPr>
          <p:cNvPr id="29" name="Text Placeholder 1">
            <a:extLst>
              <a:ext uri="{FF2B5EF4-FFF2-40B4-BE49-F238E27FC236}">
                <a16:creationId xmlns:a16="http://schemas.microsoft.com/office/drawing/2014/main" id="{9FB0D317-FB5C-4205-853B-D0C58F28F8AD}"/>
              </a:ext>
            </a:extLst>
          </p:cNvPr>
          <p:cNvSpPr txBox="1">
            <a:spLocks/>
          </p:cNvSpPr>
          <p:nvPr/>
        </p:nvSpPr>
        <p:spPr>
          <a:xfrm>
            <a:off x="729808" y="2991760"/>
            <a:ext cx="3099769" cy="271863"/>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p:txBody>
      </p:sp>
      <p:sp>
        <p:nvSpPr>
          <p:cNvPr id="21" name="Content Placeholder 6">
            <a:extLst>
              <a:ext uri="{FF2B5EF4-FFF2-40B4-BE49-F238E27FC236}">
                <a16:creationId xmlns:a16="http://schemas.microsoft.com/office/drawing/2014/main" id="{3C748409-9BC0-4038-97C4-E415E0C732FE}"/>
              </a:ext>
            </a:extLst>
          </p:cNvPr>
          <p:cNvSpPr txBox="1">
            <a:spLocks/>
          </p:cNvSpPr>
          <p:nvPr/>
        </p:nvSpPr>
        <p:spPr>
          <a:xfrm>
            <a:off x="459216" y="335226"/>
            <a:ext cx="7721533" cy="905340"/>
          </a:xfrm>
          <a:prstGeom prst="rect">
            <a:avLst/>
          </a:prstGeom>
        </p:spPr>
        <p:txBody>
          <a:bodyPr vert="horz" lIns="0" tIns="0" rIns="0" bIns="0" rtlCol="0" anchor="t" anchorCtr="0">
            <a:normAutofit/>
          </a:bodyPr>
          <a:lstStyle>
            <a:defPPr>
              <a:defRPr lang="en-US"/>
            </a:defPPr>
            <a:lvl1pPr>
              <a:lnSpc>
                <a:spcPts val="3000"/>
              </a:lnSpc>
              <a:spcBef>
                <a:spcPct val="0"/>
              </a:spcBef>
              <a:buNone/>
              <a:defRPr sz="2600" b="1">
                <a:latin typeface="+mj-lt"/>
                <a:ea typeface="+mj-ea"/>
                <a:cs typeface="+mj-cs"/>
              </a:defRPr>
            </a:lvl1pPr>
            <a:lvl2pPr marL="195263" indent="-195263">
              <a:lnSpc>
                <a:spcPts val="3000"/>
              </a:lnSpc>
              <a:spcBef>
                <a:spcPts val="0"/>
              </a:spcBef>
              <a:spcAft>
                <a:spcPts val="600"/>
              </a:spcAft>
              <a:buFont typeface="Arial" panose="020B0604020202020204" pitchFamily="34" charset="0"/>
              <a:buChar char="•"/>
              <a:defRPr sz="2800">
                <a:latin typeface="+mj-lt"/>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lvl="1" indent="0">
              <a:buNone/>
            </a:pPr>
            <a:r>
              <a:rPr lang="en-GB" sz="2600" dirty="0"/>
              <a:t>What is auto-enrolment? </a:t>
            </a:r>
          </a:p>
        </p:txBody>
      </p:sp>
      <p:sp>
        <p:nvSpPr>
          <p:cNvPr id="32" name="Text Placeholder 1">
            <a:extLst>
              <a:ext uri="{FF2B5EF4-FFF2-40B4-BE49-F238E27FC236}">
                <a16:creationId xmlns:a16="http://schemas.microsoft.com/office/drawing/2014/main" id="{EEA0DC66-A31C-4313-A6E2-15DC2A1F6B90}"/>
              </a:ext>
            </a:extLst>
          </p:cNvPr>
          <p:cNvSpPr txBox="1">
            <a:spLocks/>
          </p:cNvSpPr>
          <p:nvPr/>
        </p:nvSpPr>
        <p:spPr>
          <a:xfrm>
            <a:off x="4772297" y="2428826"/>
            <a:ext cx="3828572" cy="2295943"/>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dirty="0">
                <a:latin typeface="+mn-lt"/>
              </a:rPr>
              <a:t>You do not need to set up a workplace pension if:</a:t>
            </a:r>
          </a:p>
          <a:p>
            <a:pPr marL="400050" lvl="1" indent="-285750">
              <a:buFont typeface="Arial" panose="020B0604020202020204" pitchFamily="34" charset="0"/>
              <a:buChar char="•"/>
            </a:pPr>
            <a:r>
              <a:rPr lang="en-GB" dirty="0">
                <a:latin typeface="+mn-lt"/>
              </a:rPr>
              <a:t>You are self employed or a sole trader</a:t>
            </a:r>
          </a:p>
          <a:p>
            <a:pPr marL="400050" lvl="1" indent="-285750">
              <a:buFont typeface="Arial" panose="020B0604020202020204" pitchFamily="34" charset="0"/>
              <a:buChar char="•"/>
            </a:pPr>
            <a:r>
              <a:rPr lang="en-GB" dirty="0">
                <a:latin typeface="+mn-lt"/>
              </a:rPr>
              <a:t>If you are the only director, or your company has two or more directors but none have employment contracts </a:t>
            </a:r>
          </a:p>
          <a:p>
            <a:pPr lvl="1"/>
            <a:r>
              <a:rPr lang="en-GB" dirty="0">
                <a:latin typeface="+mn-lt"/>
              </a:rPr>
              <a:t>BUT as soon as you take on a member of staff you officially become ‘an employer’ and must set up a workplace pension plan </a:t>
            </a:r>
          </a:p>
        </p:txBody>
      </p:sp>
      <p:sp>
        <p:nvSpPr>
          <p:cNvPr id="3" name="Content Placeholder 6">
            <a:extLst>
              <a:ext uri="{FF2B5EF4-FFF2-40B4-BE49-F238E27FC236}">
                <a16:creationId xmlns:a16="http://schemas.microsoft.com/office/drawing/2014/main" id="{70F34107-FD20-FD2A-C3BA-100928C40150}"/>
              </a:ext>
            </a:extLst>
          </p:cNvPr>
          <p:cNvSpPr txBox="1">
            <a:spLocks/>
          </p:cNvSpPr>
          <p:nvPr/>
        </p:nvSpPr>
        <p:spPr>
          <a:xfrm>
            <a:off x="611560" y="6004859"/>
            <a:ext cx="8081590" cy="401795"/>
          </a:xfrm>
          <a:prstGeom prst="rect">
            <a:avLst/>
          </a:prstGeom>
          <a:ln>
            <a:noFill/>
          </a:ln>
        </p:spPr>
        <p:txBody>
          <a:bodyPr/>
          <a:lstStyle>
            <a:defPPr>
              <a:defRPr lang="en-US"/>
            </a:defPPr>
            <a:lvl1pPr lvl="0" indent="0">
              <a:lnSpc>
                <a:spcPts val="1800"/>
              </a:lnSpc>
              <a:spcBef>
                <a:spcPts val="0"/>
              </a:spcBef>
              <a:spcAft>
                <a:spcPts val="600"/>
              </a:spcAft>
              <a:buFont typeface="Arial" panose="020B0604020202020204" pitchFamily="34" charset="0"/>
              <a:buNone/>
              <a:defRPr kumimoji="0" sz="1400" b="1" i="0" u="none" strike="noStrike" cap="none" spc="0" normalizeH="0" baseline="0">
                <a:ln>
                  <a:noFill/>
                </a:ln>
                <a:solidFill>
                  <a:schemeClr val="accent1"/>
                </a:solidFill>
                <a:effectLst/>
                <a:uLnTx/>
                <a:uFillTx/>
                <a:latin typeface="Arial"/>
                <a:cs typeface="Arial"/>
              </a:defRPr>
            </a:lvl1pPr>
            <a:lvl2pPr marL="195263" indent="-195263">
              <a:lnSpc>
                <a:spcPts val="3000"/>
              </a:lnSpc>
              <a:spcBef>
                <a:spcPts val="0"/>
              </a:spcBef>
              <a:spcAft>
                <a:spcPts val="600"/>
              </a:spcAft>
              <a:buFont typeface="Arial" panose="020B0604020202020204" pitchFamily="34" charset="0"/>
              <a:buChar char="•"/>
              <a:defRPr sz="2800">
                <a:latin typeface="+mj-lt"/>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lvl="1" indent="0" algn="ctr">
              <a:lnSpc>
                <a:spcPts val="1800"/>
              </a:lnSpc>
              <a:buNone/>
              <a:defRPr/>
            </a:pPr>
            <a:r>
              <a:rPr lang="en-GB" sz="1400" b="1" dirty="0">
                <a:solidFill>
                  <a:schemeClr val="bg1"/>
                </a:solidFill>
                <a:latin typeface="Arial"/>
                <a:cs typeface="Arial"/>
              </a:rPr>
              <a:t>If you employ staff (even just one person) you must set up a workplace pension</a:t>
            </a:r>
          </a:p>
        </p:txBody>
      </p:sp>
    </p:spTree>
    <p:extLst>
      <p:ext uri="{BB962C8B-B14F-4D97-AF65-F5344CB8AC3E}">
        <p14:creationId xmlns:p14="http://schemas.microsoft.com/office/powerpoint/2010/main" val="640845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pPr>
              <a:defRPr/>
            </a:pPr>
            <a:r>
              <a:rPr lang="en-US">
                <a:solidFill>
                  <a:srgbClr val="414042"/>
                </a:solidFill>
                <a:latin typeface="Arial"/>
                <a:cs typeface="Arial"/>
              </a:rPr>
              <a:t>ICG Confidential</a:t>
            </a:r>
            <a:endParaRPr lang="en-GB" dirty="0">
              <a:solidFill>
                <a:srgbClr val="414042"/>
              </a:solidFill>
              <a:latin typeface="Arial"/>
              <a:cs typeface="Arial"/>
            </a:endParaRPr>
          </a:p>
        </p:txBody>
      </p:sp>
      <p:sp>
        <p:nvSpPr>
          <p:cNvPr id="9" name="Footer Placeholder 8"/>
          <p:cNvSpPr>
            <a:spLocks noGrp="1"/>
          </p:cNvSpPr>
          <p:nvPr>
            <p:ph type="ftr" sz="quarter" idx="11"/>
          </p:nvPr>
        </p:nvSpPr>
        <p:spPr/>
        <p:txBody>
          <a:bodyPr/>
          <a:lstStyle/>
          <a:p>
            <a:pPr>
              <a:defRPr/>
            </a:pPr>
            <a:r>
              <a:rPr lang="en-GB">
                <a:solidFill>
                  <a:srgbClr val="414042"/>
                </a:solidFill>
                <a:latin typeface="Arial"/>
                <a:cs typeface="Arial"/>
              </a:rPr>
              <a:t>Pensions 101</a:t>
            </a:r>
            <a:endParaRPr lang="en-GB" dirty="0">
              <a:solidFill>
                <a:srgbClr val="414042"/>
              </a:solidFill>
              <a:latin typeface="Arial"/>
              <a:cs typeface="Arial"/>
            </a:endParaRPr>
          </a:p>
        </p:txBody>
      </p:sp>
      <p:sp>
        <p:nvSpPr>
          <p:cNvPr id="10" name="Slide Number Placeholder 9"/>
          <p:cNvSpPr>
            <a:spLocks noGrp="1"/>
          </p:cNvSpPr>
          <p:nvPr>
            <p:ph type="sldNum" sz="quarter" idx="12"/>
          </p:nvPr>
        </p:nvSpPr>
        <p:spPr/>
        <p:txBody>
          <a:bodyPr/>
          <a:lstStyle/>
          <a:p>
            <a:pPr>
              <a:defRPr/>
            </a:pPr>
            <a:r>
              <a:rPr lang="en-GB" dirty="0">
                <a:solidFill>
                  <a:srgbClr val="414042"/>
                </a:solidFill>
                <a:latin typeface="Arial"/>
                <a:cs typeface="Arial"/>
              </a:rPr>
              <a:t>Page </a:t>
            </a:r>
            <a:fld id="{B13B5175-59AA-4FF7-8920-C0EC6C0A998F}" type="slidenum">
              <a:rPr lang="en-GB">
                <a:solidFill>
                  <a:srgbClr val="414042"/>
                </a:solidFill>
                <a:latin typeface="Arial"/>
                <a:cs typeface="Arial"/>
              </a:rPr>
              <a:pPr>
                <a:defRPr/>
              </a:pPr>
              <a:t>6</a:t>
            </a:fld>
            <a:endParaRPr lang="en-GB" dirty="0">
              <a:solidFill>
                <a:srgbClr val="414042"/>
              </a:solidFill>
              <a:latin typeface="Arial"/>
              <a:cs typeface="Arial"/>
            </a:endParaRPr>
          </a:p>
        </p:txBody>
      </p:sp>
      <p:sp>
        <p:nvSpPr>
          <p:cNvPr id="19" name="Content Placeholder 6"/>
          <p:cNvSpPr txBox="1">
            <a:spLocks/>
          </p:cNvSpPr>
          <p:nvPr/>
        </p:nvSpPr>
        <p:spPr>
          <a:xfrm>
            <a:off x="5076056" y="5702782"/>
            <a:ext cx="3456384" cy="1368152"/>
          </a:xfrm>
          <a:prstGeom prst="rect">
            <a:avLst/>
          </a:prstGeom>
        </p:spPr>
        <p:txBody>
          <a:bodyPr vert="horz" lIns="0" tIns="0" rIns="0" bIns="0" rtlCol="0" anchor="t" anchorCtr="0">
            <a:noAutofit/>
          </a:bodyPr>
          <a:lstStyle>
            <a:lvl1pPr marL="0" indent="0" algn="l" defTabSz="914400" rtl="0" eaLnBrk="1" latinLnBrk="0" hangingPunct="1">
              <a:lnSpc>
                <a:spcPts val="3000"/>
              </a:lnSpc>
              <a:spcBef>
                <a:spcPts val="0"/>
              </a:spcBef>
              <a:spcAft>
                <a:spcPts val="600"/>
              </a:spcAft>
              <a:buFont typeface="Arial" panose="020B0604020202020204" pitchFamily="34" charset="0"/>
              <a:buNone/>
              <a:defRPr sz="2800" kern="1200">
                <a:solidFill>
                  <a:schemeClr val="tx1"/>
                </a:solidFill>
                <a:latin typeface="+mj-lt"/>
                <a:ea typeface="+mn-ea"/>
                <a:cs typeface="+mn-cs"/>
              </a:defRPr>
            </a:lvl1pPr>
            <a:lvl2pPr marL="195263" indent="-195263" algn="l" defTabSz="914400" rtl="0" eaLnBrk="1" latinLnBrk="0" hangingPunct="1">
              <a:lnSpc>
                <a:spcPts val="3000"/>
              </a:lnSpc>
              <a:spcBef>
                <a:spcPts val="1200"/>
              </a:spcBef>
              <a:spcAft>
                <a:spcPts val="600"/>
              </a:spcAft>
              <a:buFont typeface="Arial" panose="020B0604020202020204" pitchFamily="34" charset="0"/>
              <a:buChar char="•"/>
              <a:defRPr sz="2800" kern="1200">
                <a:solidFill>
                  <a:schemeClr val="tx1"/>
                </a:solidFill>
                <a:latin typeface="+mj-lt"/>
                <a:ea typeface="+mn-ea"/>
                <a:cs typeface="+mn-cs"/>
              </a:defRPr>
            </a:lvl2pPr>
            <a:lvl3pPr marL="419100" indent="-20796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3pPr>
            <a:lvl4pPr marL="646113" indent="-223838"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4pPr>
            <a:lvl5pPr marL="841375" indent="-17621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nSpc>
                <a:spcPts val="1800"/>
              </a:lnSpc>
              <a:spcBef>
                <a:spcPts val="0"/>
              </a:spcBef>
              <a:buNone/>
              <a:defRPr/>
            </a:pPr>
            <a:endParaRPr lang="en-GB" sz="1200" dirty="0">
              <a:solidFill>
                <a:prstClr val="black"/>
              </a:solidFill>
              <a:latin typeface="Arial"/>
              <a:cs typeface="Arial"/>
            </a:endParaRPr>
          </a:p>
        </p:txBody>
      </p:sp>
      <p:sp>
        <p:nvSpPr>
          <p:cNvPr id="15" name="Text Placeholder 1">
            <a:extLst>
              <a:ext uri="{FF2B5EF4-FFF2-40B4-BE49-F238E27FC236}">
                <a16:creationId xmlns:a16="http://schemas.microsoft.com/office/drawing/2014/main" id="{802A8FC7-DCE2-4676-9F07-9BA6A9C487C3}"/>
              </a:ext>
            </a:extLst>
          </p:cNvPr>
          <p:cNvSpPr txBox="1">
            <a:spLocks/>
          </p:cNvSpPr>
          <p:nvPr/>
        </p:nvSpPr>
        <p:spPr>
          <a:xfrm>
            <a:off x="729808" y="3619691"/>
            <a:ext cx="3099769" cy="308467"/>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p:txBody>
      </p:sp>
      <p:sp>
        <p:nvSpPr>
          <p:cNvPr id="20" name="Text Placeholder 1">
            <a:extLst>
              <a:ext uri="{FF2B5EF4-FFF2-40B4-BE49-F238E27FC236}">
                <a16:creationId xmlns:a16="http://schemas.microsoft.com/office/drawing/2014/main" id="{A70E9A0C-0C3E-481E-9F82-43CC8A3BB693}"/>
              </a:ext>
            </a:extLst>
          </p:cNvPr>
          <p:cNvSpPr txBox="1">
            <a:spLocks/>
          </p:cNvSpPr>
          <p:nvPr/>
        </p:nvSpPr>
        <p:spPr>
          <a:xfrm>
            <a:off x="1600277" y="1130718"/>
            <a:ext cx="6563405" cy="271863"/>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b="1" dirty="0">
                <a:latin typeface="+mn-lt"/>
              </a:rPr>
              <a:t>There are hundreds of plans on the market, so how do you choose?</a:t>
            </a:r>
          </a:p>
          <a:p>
            <a:pPr lvl="1"/>
            <a:endParaRPr lang="en-GB" dirty="0">
              <a:latin typeface="+mn-lt"/>
            </a:endParaRPr>
          </a:p>
        </p:txBody>
      </p:sp>
      <p:sp>
        <p:nvSpPr>
          <p:cNvPr id="29" name="Text Placeholder 1">
            <a:extLst>
              <a:ext uri="{FF2B5EF4-FFF2-40B4-BE49-F238E27FC236}">
                <a16:creationId xmlns:a16="http://schemas.microsoft.com/office/drawing/2014/main" id="{9FB0D317-FB5C-4205-853B-D0C58F28F8AD}"/>
              </a:ext>
            </a:extLst>
          </p:cNvPr>
          <p:cNvSpPr txBox="1">
            <a:spLocks/>
          </p:cNvSpPr>
          <p:nvPr/>
        </p:nvSpPr>
        <p:spPr>
          <a:xfrm>
            <a:off x="729808" y="2991760"/>
            <a:ext cx="3099769" cy="271863"/>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p:txBody>
      </p:sp>
      <p:sp>
        <p:nvSpPr>
          <p:cNvPr id="21" name="Content Placeholder 6">
            <a:extLst>
              <a:ext uri="{FF2B5EF4-FFF2-40B4-BE49-F238E27FC236}">
                <a16:creationId xmlns:a16="http://schemas.microsoft.com/office/drawing/2014/main" id="{3C748409-9BC0-4038-97C4-E415E0C732FE}"/>
              </a:ext>
            </a:extLst>
          </p:cNvPr>
          <p:cNvSpPr txBox="1">
            <a:spLocks/>
          </p:cNvSpPr>
          <p:nvPr/>
        </p:nvSpPr>
        <p:spPr>
          <a:xfrm>
            <a:off x="459216" y="335226"/>
            <a:ext cx="7721533" cy="905340"/>
          </a:xfrm>
          <a:prstGeom prst="rect">
            <a:avLst/>
          </a:prstGeom>
        </p:spPr>
        <p:txBody>
          <a:bodyPr vert="horz" lIns="0" tIns="0" rIns="0" bIns="0" rtlCol="0" anchor="t" anchorCtr="0">
            <a:normAutofit/>
          </a:bodyPr>
          <a:lstStyle>
            <a:defPPr>
              <a:defRPr lang="en-US"/>
            </a:defPPr>
            <a:lvl1pPr>
              <a:lnSpc>
                <a:spcPts val="3000"/>
              </a:lnSpc>
              <a:spcBef>
                <a:spcPct val="0"/>
              </a:spcBef>
              <a:buNone/>
              <a:defRPr sz="2600" b="1">
                <a:latin typeface="+mj-lt"/>
                <a:ea typeface="+mj-ea"/>
                <a:cs typeface="+mj-cs"/>
              </a:defRPr>
            </a:lvl1pPr>
            <a:lvl2pPr marL="195263" indent="-195263">
              <a:lnSpc>
                <a:spcPts val="3000"/>
              </a:lnSpc>
              <a:spcBef>
                <a:spcPts val="0"/>
              </a:spcBef>
              <a:spcAft>
                <a:spcPts val="600"/>
              </a:spcAft>
              <a:buFont typeface="Arial" panose="020B0604020202020204" pitchFamily="34" charset="0"/>
              <a:buChar char="•"/>
              <a:defRPr sz="2800">
                <a:latin typeface="+mj-lt"/>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lvl="1" indent="0">
              <a:buNone/>
            </a:pPr>
            <a:r>
              <a:rPr lang="en-GB" sz="2600" dirty="0"/>
              <a:t>Choosing a pension plan – what to consider</a:t>
            </a:r>
          </a:p>
        </p:txBody>
      </p:sp>
      <p:sp>
        <p:nvSpPr>
          <p:cNvPr id="32" name="Text Placeholder 1">
            <a:extLst>
              <a:ext uri="{FF2B5EF4-FFF2-40B4-BE49-F238E27FC236}">
                <a16:creationId xmlns:a16="http://schemas.microsoft.com/office/drawing/2014/main" id="{EEA0DC66-A31C-4313-A6E2-15DC2A1F6B90}"/>
              </a:ext>
            </a:extLst>
          </p:cNvPr>
          <p:cNvSpPr txBox="1">
            <a:spLocks/>
          </p:cNvSpPr>
          <p:nvPr/>
        </p:nvSpPr>
        <p:spPr>
          <a:xfrm>
            <a:off x="322572" y="1654626"/>
            <a:ext cx="1889406" cy="3785018"/>
          </a:xfrm>
          <a:prstGeom prst="rect">
            <a:avLst/>
          </a:prstGeom>
          <a:solidFill>
            <a:schemeClr val="bg1">
              <a:lumMod val="95000"/>
            </a:schemeClr>
          </a:solidFill>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200" b="1">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dirty="0"/>
              <a:t>Investment options</a:t>
            </a:r>
          </a:p>
          <a:p>
            <a:pPr lvl="1"/>
            <a:r>
              <a:rPr lang="en-GB" b="0" dirty="0"/>
              <a:t>How will your money be invested – what choices do you have?</a:t>
            </a:r>
          </a:p>
          <a:p>
            <a:pPr lvl="1"/>
            <a:r>
              <a:rPr lang="en-GB" b="0" dirty="0"/>
              <a:t>Is the fund diversified to manage risk/ reflect your risk profile?</a:t>
            </a:r>
          </a:p>
        </p:txBody>
      </p:sp>
      <p:sp>
        <p:nvSpPr>
          <p:cNvPr id="3" name="Content Placeholder 6">
            <a:extLst>
              <a:ext uri="{FF2B5EF4-FFF2-40B4-BE49-F238E27FC236}">
                <a16:creationId xmlns:a16="http://schemas.microsoft.com/office/drawing/2014/main" id="{70F34107-FD20-FD2A-C3BA-100928C40150}"/>
              </a:ext>
            </a:extLst>
          </p:cNvPr>
          <p:cNvSpPr txBox="1">
            <a:spLocks/>
          </p:cNvSpPr>
          <p:nvPr/>
        </p:nvSpPr>
        <p:spPr>
          <a:xfrm>
            <a:off x="322571" y="5697450"/>
            <a:ext cx="8464024" cy="522061"/>
          </a:xfrm>
          <a:prstGeom prst="rect">
            <a:avLst/>
          </a:prstGeom>
          <a:ln>
            <a:solidFill>
              <a:schemeClr val="accent1"/>
            </a:solidFill>
          </a:ln>
        </p:spPr>
        <p:txBody>
          <a:bodyPr/>
          <a:lstStyle>
            <a:defPPr>
              <a:defRPr lang="en-US"/>
            </a:defPPr>
            <a:lvl1pPr lvl="0" indent="0">
              <a:lnSpc>
                <a:spcPts val="1800"/>
              </a:lnSpc>
              <a:spcBef>
                <a:spcPts val="0"/>
              </a:spcBef>
              <a:spcAft>
                <a:spcPts val="600"/>
              </a:spcAft>
              <a:buFont typeface="Arial" panose="020B0604020202020204" pitchFamily="34" charset="0"/>
              <a:buNone/>
              <a:defRPr kumimoji="0" sz="1400" b="1" i="0" u="none" strike="noStrike" cap="none" spc="0" normalizeH="0" baseline="0">
                <a:ln>
                  <a:noFill/>
                </a:ln>
                <a:solidFill>
                  <a:schemeClr val="accent1"/>
                </a:solidFill>
                <a:effectLst/>
                <a:uLnTx/>
                <a:uFillTx/>
                <a:latin typeface="Arial"/>
                <a:cs typeface="Arial"/>
              </a:defRPr>
            </a:lvl1pPr>
            <a:lvl2pPr marL="195263" indent="-195263">
              <a:lnSpc>
                <a:spcPts val="3000"/>
              </a:lnSpc>
              <a:spcBef>
                <a:spcPts val="0"/>
              </a:spcBef>
              <a:spcAft>
                <a:spcPts val="600"/>
              </a:spcAft>
              <a:buFont typeface="Arial" panose="020B0604020202020204" pitchFamily="34" charset="0"/>
              <a:buChar char="•"/>
              <a:defRPr sz="2800">
                <a:latin typeface="+mj-lt"/>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lvl="1" indent="0" algn="ctr">
              <a:lnSpc>
                <a:spcPts val="1800"/>
              </a:lnSpc>
              <a:buNone/>
              <a:defRPr/>
            </a:pPr>
            <a:r>
              <a:rPr lang="en-GB" sz="1200" b="1" dirty="0">
                <a:solidFill>
                  <a:schemeClr val="accent1"/>
                </a:solidFill>
                <a:latin typeface="Arial"/>
                <a:cs typeface="Arial"/>
              </a:rPr>
              <a:t>Make a short list, and ask for the Key Facts Document to compare.  Check whether you have any existing plans that will accept additional contributions or that have specific benefits (e.g. low charges)</a:t>
            </a:r>
          </a:p>
        </p:txBody>
      </p:sp>
      <p:sp>
        <p:nvSpPr>
          <p:cNvPr id="2" name="Text Placeholder 1">
            <a:extLst>
              <a:ext uri="{FF2B5EF4-FFF2-40B4-BE49-F238E27FC236}">
                <a16:creationId xmlns:a16="http://schemas.microsoft.com/office/drawing/2014/main" id="{6C3EFFD5-7D95-DB5F-28C2-A307F5322EB0}"/>
              </a:ext>
            </a:extLst>
          </p:cNvPr>
          <p:cNvSpPr txBox="1">
            <a:spLocks/>
          </p:cNvSpPr>
          <p:nvPr/>
        </p:nvSpPr>
        <p:spPr>
          <a:xfrm>
            <a:off x="2307771" y="1654626"/>
            <a:ext cx="4188826" cy="3785018"/>
          </a:xfrm>
          <a:prstGeom prst="rect">
            <a:avLst/>
          </a:prstGeom>
          <a:solidFill>
            <a:schemeClr val="bg1">
              <a:lumMod val="95000"/>
            </a:schemeClr>
          </a:solidFill>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200" b="1">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dirty="0"/>
              <a:t>Fees  </a:t>
            </a:r>
          </a:p>
          <a:p>
            <a:pPr lvl="1"/>
            <a:r>
              <a:rPr lang="en-GB" b="0" dirty="0"/>
              <a:t>What pension charges will you have to pay?</a:t>
            </a:r>
          </a:p>
          <a:p>
            <a:pPr marL="285750" lvl="1" indent="-171450">
              <a:buFont typeface="Arial" panose="020B0604020202020204" pitchFamily="34" charset="0"/>
              <a:buChar char="•"/>
            </a:pPr>
            <a:r>
              <a:rPr lang="en-GB" dirty="0"/>
              <a:t>Annual management charge</a:t>
            </a:r>
            <a:r>
              <a:rPr lang="en-GB" b="0" dirty="0"/>
              <a:t>:  day to day cost of administering the pension (1% or less is good, more than this is not!)</a:t>
            </a:r>
          </a:p>
          <a:p>
            <a:pPr marL="285750" lvl="1" indent="-171450">
              <a:buFont typeface="Arial" panose="020B0604020202020204" pitchFamily="34" charset="0"/>
              <a:buChar char="•"/>
            </a:pPr>
            <a:r>
              <a:rPr lang="en-GB" dirty="0"/>
              <a:t>Platform charge</a:t>
            </a:r>
            <a:r>
              <a:rPr lang="en-GB" b="0" dirty="0"/>
              <a:t>:  cost of the platform where you buy and sell shares of funds</a:t>
            </a:r>
          </a:p>
          <a:p>
            <a:pPr marL="285750" lvl="1" indent="-171450">
              <a:buFont typeface="Arial" panose="020B0604020202020204" pitchFamily="34" charset="0"/>
              <a:buChar char="•"/>
            </a:pPr>
            <a:r>
              <a:rPr lang="en-GB" b="0" dirty="0"/>
              <a:t>Fund charge:  each fund has a fee charged by the fund manager.  Actively managed funds cost more than ‘passive’/ tracker funds</a:t>
            </a:r>
          </a:p>
          <a:p>
            <a:pPr lvl="1"/>
            <a:r>
              <a:rPr lang="en-GB" b="0" dirty="0"/>
              <a:t>Try to keep fees to a minimum – they can really eat into your investment returns</a:t>
            </a:r>
          </a:p>
          <a:p>
            <a:pPr lvl="1"/>
            <a:r>
              <a:rPr lang="en-GB" b="0" dirty="0"/>
              <a:t>Are there exit fees if you leave the plan/ transfer the money to another plan  (consolidation) or take benefits early?</a:t>
            </a:r>
          </a:p>
        </p:txBody>
      </p:sp>
      <p:sp>
        <p:nvSpPr>
          <p:cNvPr id="4" name="Text Placeholder 1">
            <a:extLst>
              <a:ext uri="{FF2B5EF4-FFF2-40B4-BE49-F238E27FC236}">
                <a16:creationId xmlns:a16="http://schemas.microsoft.com/office/drawing/2014/main" id="{F7A0D4D8-5C98-6536-3B25-A1A15561ECEB}"/>
              </a:ext>
            </a:extLst>
          </p:cNvPr>
          <p:cNvSpPr txBox="1">
            <a:spLocks/>
          </p:cNvSpPr>
          <p:nvPr/>
        </p:nvSpPr>
        <p:spPr>
          <a:xfrm>
            <a:off x="6592389" y="1654626"/>
            <a:ext cx="2194206" cy="3785018"/>
          </a:xfrm>
          <a:prstGeom prst="rect">
            <a:avLst/>
          </a:prstGeom>
          <a:solidFill>
            <a:schemeClr val="bg1">
              <a:lumMod val="95000"/>
            </a:schemeClr>
          </a:solidFill>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200" b="1">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dirty="0"/>
              <a:t>Flexibility</a:t>
            </a:r>
          </a:p>
          <a:p>
            <a:pPr lvl="1"/>
            <a:r>
              <a:rPr lang="en-GB" b="0" dirty="0"/>
              <a:t>What are the minimum/ maximum contributions?</a:t>
            </a:r>
          </a:p>
          <a:p>
            <a:pPr lvl="1"/>
            <a:r>
              <a:rPr lang="en-GB" b="0" dirty="0"/>
              <a:t>Can you ‘mix and match’ your contributions – lump sums and regular amounts?</a:t>
            </a:r>
          </a:p>
          <a:p>
            <a:pPr lvl="1"/>
            <a:r>
              <a:rPr lang="en-GB" b="0" dirty="0"/>
              <a:t>If it’s your own personal pension plan, can your employer pay into the scheme?</a:t>
            </a:r>
          </a:p>
          <a:p>
            <a:pPr lvl="1"/>
            <a:r>
              <a:rPr lang="en-GB" b="0" dirty="0"/>
              <a:t>Can you manage your pension/ investments online – check balances, make contributions, switch investment funds etc?</a:t>
            </a:r>
          </a:p>
          <a:p>
            <a:pPr lvl="1"/>
            <a:endParaRPr lang="en-GB" dirty="0"/>
          </a:p>
          <a:p>
            <a:pPr lvl="1"/>
            <a:endParaRPr lang="en-GB" dirty="0"/>
          </a:p>
        </p:txBody>
      </p:sp>
    </p:spTree>
    <p:extLst>
      <p:ext uri="{BB962C8B-B14F-4D97-AF65-F5344CB8AC3E}">
        <p14:creationId xmlns:p14="http://schemas.microsoft.com/office/powerpoint/2010/main" val="4113355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pPr>
              <a:defRPr/>
            </a:pPr>
            <a:r>
              <a:rPr lang="en-US">
                <a:solidFill>
                  <a:srgbClr val="414042"/>
                </a:solidFill>
                <a:latin typeface="Arial"/>
                <a:cs typeface="Arial"/>
              </a:rPr>
              <a:t>ICG Confidential</a:t>
            </a:r>
            <a:endParaRPr lang="en-GB" dirty="0">
              <a:solidFill>
                <a:srgbClr val="414042"/>
              </a:solidFill>
              <a:latin typeface="Arial"/>
              <a:cs typeface="Arial"/>
            </a:endParaRPr>
          </a:p>
        </p:txBody>
      </p:sp>
      <p:sp>
        <p:nvSpPr>
          <p:cNvPr id="9" name="Footer Placeholder 8"/>
          <p:cNvSpPr>
            <a:spLocks noGrp="1"/>
          </p:cNvSpPr>
          <p:nvPr>
            <p:ph type="ftr" sz="quarter" idx="11"/>
          </p:nvPr>
        </p:nvSpPr>
        <p:spPr/>
        <p:txBody>
          <a:bodyPr/>
          <a:lstStyle/>
          <a:p>
            <a:pPr>
              <a:defRPr/>
            </a:pPr>
            <a:r>
              <a:rPr lang="en-GB">
                <a:solidFill>
                  <a:srgbClr val="414042"/>
                </a:solidFill>
                <a:latin typeface="Arial"/>
                <a:cs typeface="Arial"/>
              </a:rPr>
              <a:t>Pensions 101</a:t>
            </a:r>
            <a:endParaRPr lang="en-GB" dirty="0">
              <a:solidFill>
                <a:srgbClr val="414042"/>
              </a:solidFill>
              <a:latin typeface="Arial"/>
              <a:cs typeface="Arial"/>
            </a:endParaRPr>
          </a:p>
        </p:txBody>
      </p:sp>
      <p:sp>
        <p:nvSpPr>
          <p:cNvPr id="10" name="Slide Number Placeholder 9"/>
          <p:cNvSpPr>
            <a:spLocks noGrp="1"/>
          </p:cNvSpPr>
          <p:nvPr>
            <p:ph type="sldNum" sz="quarter" idx="12"/>
          </p:nvPr>
        </p:nvSpPr>
        <p:spPr/>
        <p:txBody>
          <a:bodyPr/>
          <a:lstStyle/>
          <a:p>
            <a:pPr>
              <a:defRPr/>
            </a:pPr>
            <a:r>
              <a:rPr lang="en-GB" dirty="0">
                <a:solidFill>
                  <a:srgbClr val="414042"/>
                </a:solidFill>
                <a:latin typeface="Arial"/>
                <a:cs typeface="Arial"/>
              </a:rPr>
              <a:t>Page </a:t>
            </a:r>
            <a:fld id="{B13B5175-59AA-4FF7-8920-C0EC6C0A998F}" type="slidenum">
              <a:rPr lang="en-GB">
                <a:solidFill>
                  <a:srgbClr val="414042"/>
                </a:solidFill>
                <a:latin typeface="Arial"/>
                <a:cs typeface="Arial"/>
              </a:rPr>
              <a:pPr>
                <a:defRPr/>
              </a:pPr>
              <a:t>7</a:t>
            </a:fld>
            <a:endParaRPr lang="en-GB" dirty="0">
              <a:solidFill>
                <a:srgbClr val="414042"/>
              </a:solidFill>
              <a:latin typeface="Arial"/>
              <a:cs typeface="Arial"/>
            </a:endParaRPr>
          </a:p>
        </p:txBody>
      </p:sp>
      <p:sp>
        <p:nvSpPr>
          <p:cNvPr id="19" name="Content Placeholder 6"/>
          <p:cNvSpPr txBox="1">
            <a:spLocks/>
          </p:cNvSpPr>
          <p:nvPr/>
        </p:nvSpPr>
        <p:spPr>
          <a:xfrm>
            <a:off x="5076056" y="5702782"/>
            <a:ext cx="3456384" cy="1368152"/>
          </a:xfrm>
          <a:prstGeom prst="rect">
            <a:avLst/>
          </a:prstGeom>
        </p:spPr>
        <p:txBody>
          <a:bodyPr vert="horz" lIns="0" tIns="0" rIns="0" bIns="0" rtlCol="0" anchor="t" anchorCtr="0">
            <a:noAutofit/>
          </a:bodyPr>
          <a:lstStyle>
            <a:lvl1pPr marL="0" indent="0" algn="l" defTabSz="914400" rtl="0" eaLnBrk="1" latinLnBrk="0" hangingPunct="1">
              <a:lnSpc>
                <a:spcPts val="3000"/>
              </a:lnSpc>
              <a:spcBef>
                <a:spcPts val="0"/>
              </a:spcBef>
              <a:spcAft>
                <a:spcPts val="600"/>
              </a:spcAft>
              <a:buFont typeface="Arial" panose="020B0604020202020204" pitchFamily="34" charset="0"/>
              <a:buNone/>
              <a:defRPr sz="2800" kern="1200">
                <a:solidFill>
                  <a:schemeClr val="tx1"/>
                </a:solidFill>
                <a:latin typeface="+mj-lt"/>
                <a:ea typeface="+mn-ea"/>
                <a:cs typeface="+mn-cs"/>
              </a:defRPr>
            </a:lvl1pPr>
            <a:lvl2pPr marL="195263" indent="-195263" algn="l" defTabSz="914400" rtl="0" eaLnBrk="1" latinLnBrk="0" hangingPunct="1">
              <a:lnSpc>
                <a:spcPts val="3000"/>
              </a:lnSpc>
              <a:spcBef>
                <a:spcPts val="1200"/>
              </a:spcBef>
              <a:spcAft>
                <a:spcPts val="600"/>
              </a:spcAft>
              <a:buFont typeface="Arial" panose="020B0604020202020204" pitchFamily="34" charset="0"/>
              <a:buChar char="•"/>
              <a:defRPr sz="2800" kern="1200">
                <a:solidFill>
                  <a:schemeClr val="tx1"/>
                </a:solidFill>
                <a:latin typeface="+mj-lt"/>
                <a:ea typeface="+mn-ea"/>
                <a:cs typeface="+mn-cs"/>
              </a:defRPr>
            </a:lvl2pPr>
            <a:lvl3pPr marL="419100" indent="-20796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3pPr>
            <a:lvl4pPr marL="646113" indent="-223838"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4pPr>
            <a:lvl5pPr marL="841375" indent="-17621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nSpc>
                <a:spcPts val="1800"/>
              </a:lnSpc>
              <a:spcBef>
                <a:spcPts val="0"/>
              </a:spcBef>
              <a:buNone/>
              <a:defRPr/>
            </a:pPr>
            <a:endParaRPr lang="en-GB" sz="1200" dirty="0">
              <a:solidFill>
                <a:prstClr val="black"/>
              </a:solidFill>
              <a:latin typeface="Arial"/>
              <a:cs typeface="Arial"/>
            </a:endParaRPr>
          </a:p>
        </p:txBody>
      </p:sp>
      <p:sp>
        <p:nvSpPr>
          <p:cNvPr id="15" name="Text Placeholder 1">
            <a:extLst>
              <a:ext uri="{FF2B5EF4-FFF2-40B4-BE49-F238E27FC236}">
                <a16:creationId xmlns:a16="http://schemas.microsoft.com/office/drawing/2014/main" id="{802A8FC7-DCE2-4676-9F07-9BA6A9C487C3}"/>
              </a:ext>
            </a:extLst>
          </p:cNvPr>
          <p:cNvSpPr txBox="1">
            <a:spLocks/>
          </p:cNvSpPr>
          <p:nvPr/>
        </p:nvSpPr>
        <p:spPr>
          <a:xfrm>
            <a:off x="729808" y="3619691"/>
            <a:ext cx="3099769" cy="308467"/>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p:txBody>
      </p:sp>
      <p:sp>
        <p:nvSpPr>
          <p:cNvPr id="11" name="Text Placeholder 1">
            <a:extLst>
              <a:ext uri="{FF2B5EF4-FFF2-40B4-BE49-F238E27FC236}">
                <a16:creationId xmlns:a16="http://schemas.microsoft.com/office/drawing/2014/main" id="{F2A4E6FC-2046-4708-B238-0E3002908304}"/>
              </a:ext>
            </a:extLst>
          </p:cNvPr>
          <p:cNvSpPr txBox="1">
            <a:spLocks/>
          </p:cNvSpPr>
          <p:nvPr/>
        </p:nvSpPr>
        <p:spPr>
          <a:xfrm>
            <a:off x="3772565" y="5065905"/>
            <a:ext cx="3099769" cy="193605"/>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p:txBody>
      </p:sp>
      <p:sp>
        <p:nvSpPr>
          <p:cNvPr id="20" name="Text Placeholder 1">
            <a:extLst>
              <a:ext uri="{FF2B5EF4-FFF2-40B4-BE49-F238E27FC236}">
                <a16:creationId xmlns:a16="http://schemas.microsoft.com/office/drawing/2014/main" id="{A70E9A0C-0C3E-481E-9F82-43CC8A3BB693}"/>
              </a:ext>
            </a:extLst>
          </p:cNvPr>
          <p:cNvSpPr txBox="1">
            <a:spLocks/>
          </p:cNvSpPr>
          <p:nvPr/>
        </p:nvSpPr>
        <p:spPr>
          <a:xfrm>
            <a:off x="259669" y="1235806"/>
            <a:ext cx="4303835" cy="4276720"/>
          </a:xfrm>
          <a:prstGeom prst="rect">
            <a:avLst/>
          </a:prstGeom>
          <a:solidFill>
            <a:schemeClr val="bg1">
              <a:lumMod val="95000"/>
            </a:schemeClr>
          </a:solidFill>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sz="1200" dirty="0">
                <a:latin typeface="+mn-lt"/>
              </a:rPr>
              <a:t>Your pension is an </a:t>
            </a:r>
            <a:r>
              <a:rPr lang="en-GB" sz="1200" b="1" dirty="0">
                <a:latin typeface="+mn-lt"/>
              </a:rPr>
              <a:t>investment</a:t>
            </a:r>
            <a:r>
              <a:rPr lang="en-GB" sz="1200" dirty="0">
                <a:latin typeface="+mn-lt"/>
              </a:rPr>
              <a:t> - the money you pay into you pension plan is invested in pension funds for you</a:t>
            </a:r>
          </a:p>
          <a:p>
            <a:pPr marL="400050" lvl="1" indent="-285750">
              <a:buFont typeface="Arial" panose="020B0604020202020204" pitchFamily="34" charset="0"/>
              <a:buChar char="•"/>
            </a:pPr>
            <a:r>
              <a:rPr lang="en-GB" sz="1200" dirty="0">
                <a:latin typeface="+mn-lt"/>
              </a:rPr>
              <a:t>The ‘provider’ (Aviva, L&amp;G etc) offer the ‘wrapper’ – beneath which sits the investment funds (which may be with totally different companies)</a:t>
            </a:r>
          </a:p>
          <a:p>
            <a:pPr lvl="1"/>
            <a:r>
              <a:rPr lang="en-GB" sz="1200" b="1" dirty="0">
                <a:latin typeface="+mn-lt"/>
              </a:rPr>
              <a:t>Someone, somewhere has made a choice of investment for you</a:t>
            </a:r>
          </a:p>
          <a:p>
            <a:pPr marL="400050" lvl="1" indent="-285750">
              <a:buFont typeface="Arial" panose="020B0604020202020204" pitchFamily="34" charset="0"/>
              <a:buChar char="•"/>
            </a:pPr>
            <a:r>
              <a:rPr lang="en-GB" sz="1200" dirty="0">
                <a:latin typeface="+mn-lt"/>
              </a:rPr>
              <a:t>You/ your adviser may have done this when you first set up the scheme</a:t>
            </a:r>
          </a:p>
          <a:p>
            <a:pPr marL="400050" lvl="1" indent="-285750">
              <a:buFont typeface="Arial" panose="020B0604020202020204" pitchFamily="34" charset="0"/>
              <a:buChar char="•"/>
            </a:pPr>
            <a:r>
              <a:rPr lang="en-GB" sz="1200" dirty="0">
                <a:latin typeface="+mn-lt"/>
              </a:rPr>
              <a:t>Or you may have gone into a ‘default’ fund (for people who can’t or don’t want to make their own investment choices)</a:t>
            </a:r>
          </a:p>
          <a:p>
            <a:pPr lvl="1"/>
            <a:r>
              <a:rPr lang="en-GB" sz="1200" dirty="0">
                <a:latin typeface="+mn-lt"/>
              </a:rPr>
              <a:t>Most pension schemes involve an </a:t>
            </a:r>
            <a:r>
              <a:rPr lang="en-GB" sz="1200" b="1" dirty="0">
                <a:latin typeface="+mn-lt"/>
              </a:rPr>
              <a:t>element of risk </a:t>
            </a:r>
            <a:r>
              <a:rPr lang="en-GB" sz="1200" dirty="0">
                <a:latin typeface="+mn-lt"/>
              </a:rPr>
              <a:t>as the value of investments can go down as well as up</a:t>
            </a:r>
          </a:p>
          <a:p>
            <a:pPr lvl="1"/>
            <a:r>
              <a:rPr lang="en-GB" sz="1200" dirty="0">
                <a:latin typeface="+mn-lt"/>
              </a:rPr>
              <a:t>However, they are typically long term (20+ years), so the general trend is for them to grow…</a:t>
            </a:r>
          </a:p>
        </p:txBody>
      </p:sp>
      <p:sp>
        <p:nvSpPr>
          <p:cNvPr id="29" name="Text Placeholder 1">
            <a:extLst>
              <a:ext uri="{FF2B5EF4-FFF2-40B4-BE49-F238E27FC236}">
                <a16:creationId xmlns:a16="http://schemas.microsoft.com/office/drawing/2014/main" id="{9FB0D317-FB5C-4205-853B-D0C58F28F8AD}"/>
              </a:ext>
            </a:extLst>
          </p:cNvPr>
          <p:cNvSpPr txBox="1">
            <a:spLocks/>
          </p:cNvSpPr>
          <p:nvPr/>
        </p:nvSpPr>
        <p:spPr>
          <a:xfrm>
            <a:off x="729808" y="2991760"/>
            <a:ext cx="3099769" cy="271863"/>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p:txBody>
      </p:sp>
      <p:sp>
        <p:nvSpPr>
          <p:cNvPr id="21" name="Content Placeholder 6">
            <a:extLst>
              <a:ext uri="{FF2B5EF4-FFF2-40B4-BE49-F238E27FC236}">
                <a16:creationId xmlns:a16="http://schemas.microsoft.com/office/drawing/2014/main" id="{3C748409-9BC0-4038-97C4-E415E0C732FE}"/>
              </a:ext>
            </a:extLst>
          </p:cNvPr>
          <p:cNvSpPr txBox="1">
            <a:spLocks/>
          </p:cNvSpPr>
          <p:nvPr/>
        </p:nvSpPr>
        <p:spPr>
          <a:xfrm>
            <a:off x="459216" y="335226"/>
            <a:ext cx="7721533" cy="905340"/>
          </a:xfrm>
          <a:prstGeom prst="rect">
            <a:avLst/>
          </a:prstGeom>
        </p:spPr>
        <p:txBody>
          <a:bodyPr vert="horz" lIns="0" tIns="0" rIns="0" bIns="0" rtlCol="0" anchor="t" anchorCtr="0">
            <a:normAutofit/>
          </a:bodyPr>
          <a:lstStyle>
            <a:defPPr>
              <a:defRPr lang="en-US"/>
            </a:defPPr>
            <a:lvl1pPr>
              <a:lnSpc>
                <a:spcPts val="3000"/>
              </a:lnSpc>
              <a:spcBef>
                <a:spcPct val="0"/>
              </a:spcBef>
              <a:buNone/>
              <a:defRPr sz="2600" b="1">
                <a:latin typeface="+mj-lt"/>
                <a:ea typeface="+mj-ea"/>
                <a:cs typeface="+mj-cs"/>
              </a:defRPr>
            </a:lvl1pPr>
            <a:lvl2pPr marL="195263" indent="-195263">
              <a:lnSpc>
                <a:spcPts val="3000"/>
              </a:lnSpc>
              <a:spcBef>
                <a:spcPts val="0"/>
              </a:spcBef>
              <a:spcAft>
                <a:spcPts val="600"/>
              </a:spcAft>
              <a:buFont typeface="Arial" panose="020B0604020202020204" pitchFamily="34" charset="0"/>
              <a:buChar char="•"/>
              <a:defRPr sz="2800">
                <a:latin typeface="+mj-lt"/>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lvl="1" indent="0">
              <a:buNone/>
            </a:pPr>
            <a:r>
              <a:rPr lang="en-GB" sz="2600" dirty="0"/>
              <a:t>Managing your pension investment</a:t>
            </a:r>
          </a:p>
        </p:txBody>
      </p:sp>
      <p:sp>
        <p:nvSpPr>
          <p:cNvPr id="32" name="Text Placeholder 1">
            <a:extLst>
              <a:ext uri="{FF2B5EF4-FFF2-40B4-BE49-F238E27FC236}">
                <a16:creationId xmlns:a16="http://schemas.microsoft.com/office/drawing/2014/main" id="{EEA0DC66-A31C-4313-A6E2-15DC2A1F6B90}"/>
              </a:ext>
            </a:extLst>
          </p:cNvPr>
          <p:cNvSpPr txBox="1">
            <a:spLocks/>
          </p:cNvSpPr>
          <p:nvPr/>
        </p:nvSpPr>
        <p:spPr>
          <a:xfrm>
            <a:off x="4880356" y="1235806"/>
            <a:ext cx="3812794" cy="4275385"/>
          </a:xfrm>
          <a:prstGeom prst="rect">
            <a:avLst/>
          </a:prstGeom>
          <a:solidFill>
            <a:schemeClr val="bg1">
              <a:lumMod val="95000"/>
            </a:schemeClr>
          </a:solidFill>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sz="1200" dirty="0"/>
              <a:t>A pension fund is made up of a portfolio of assets – stocks, shares, bonds, cash, property – the mix of these varies across different funds</a:t>
            </a:r>
          </a:p>
          <a:p>
            <a:pPr lvl="1"/>
            <a:r>
              <a:rPr lang="en-GB" sz="1200" b="1" dirty="0"/>
              <a:t>Monitoring your pension fund is important </a:t>
            </a:r>
            <a:r>
              <a:rPr lang="en-GB" sz="1200" dirty="0"/>
              <a:t>to make the most of your investment - how is your money invested, and is it diversified to manage risk/ reflect your risk profile or preferences (e.g. ethical investments)?</a:t>
            </a:r>
          </a:p>
          <a:p>
            <a:pPr lvl="1"/>
            <a:r>
              <a:rPr lang="en-GB" sz="1200" dirty="0"/>
              <a:t>Normally good to have a </a:t>
            </a:r>
            <a:r>
              <a:rPr lang="en-GB" sz="1200" b="1" dirty="0"/>
              <a:t>blend of assets </a:t>
            </a:r>
            <a:r>
              <a:rPr lang="en-GB" sz="1200" dirty="0"/>
              <a:t>– you can choose as many or as few funds as you like </a:t>
            </a:r>
          </a:p>
          <a:p>
            <a:pPr lvl="1"/>
            <a:r>
              <a:rPr lang="en-GB" sz="1200" dirty="0"/>
              <a:t>Typically you will be offered </a:t>
            </a:r>
          </a:p>
          <a:p>
            <a:pPr marL="285750" lvl="1" indent="-171450">
              <a:buFont typeface="Arial" panose="020B0604020202020204" pitchFamily="34" charset="0"/>
              <a:buChar char="•"/>
            </a:pPr>
            <a:r>
              <a:rPr lang="en-GB" sz="1200" dirty="0"/>
              <a:t>Funds that specialise in specific assets – geographical, ethical funds, risk adjusted funds etc</a:t>
            </a:r>
          </a:p>
          <a:p>
            <a:pPr marL="285750" lvl="1" indent="-171450">
              <a:buFont typeface="Arial" panose="020B0604020202020204" pitchFamily="34" charset="0"/>
              <a:buChar char="•"/>
            </a:pPr>
            <a:r>
              <a:rPr lang="en-GB" sz="1200" dirty="0"/>
              <a:t>Fund that invest in a broad range of different assets </a:t>
            </a:r>
          </a:p>
          <a:p>
            <a:pPr lvl="1"/>
            <a:r>
              <a:rPr lang="en-GB" sz="1200" dirty="0"/>
              <a:t>Often pension companies offer ‘lifestyle funds’ – alter risk profile as you approach a target date</a:t>
            </a:r>
          </a:p>
          <a:p>
            <a:pPr lvl="1"/>
            <a:endParaRPr lang="en-GB" sz="1200" dirty="0"/>
          </a:p>
          <a:p>
            <a:pPr lvl="1"/>
            <a:endParaRPr lang="en-GB" sz="1200" dirty="0"/>
          </a:p>
        </p:txBody>
      </p:sp>
      <p:sp>
        <p:nvSpPr>
          <p:cNvPr id="2" name="Content Placeholder 6">
            <a:extLst>
              <a:ext uri="{FF2B5EF4-FFF2-40B4-BE49-F238E27FC236}">
                <a16:creationId xmlns:a16="http://schemas.microsoft.com/office/drawing/2014/main" id="{7FC1BD6F-3E15-352F-AE16-0F441C1C593E}"/>
              </a:ext>
            </a:extLst>
          </p:cNvPr>
          <p:cNvSpPr txBox="1">
            <a:spLocks/>
          </p:cNvSpPr>
          <p:nvPr/>
        </p:nvSpPr>
        <p:spPr>
          <a:xfrm>
            <a:off x="339988" y="5777110"/>
            <a:ext cx="8464024" cy="432099"/>
          </a:xfrm>
          <a:prstGeom prst="rect">
            <a:avLst/>
          </a:prstGeom>
          <a:ln>
            <a:solidFill>
              <a:schemeClr val="accent1"/>
            </a:solidFill>
          </a:ln>
        </p:spPr>
        <p:txBody>
          <a:bodyPr/>
          <a:lstStyle>
            <a:defPPr>
              <a:defRPr lang="en-US"/>
            </a:defPPr>
            <a:lvl1pPr lvl="0" indent="0">
              <a:lnSpc>
                <a:spcPts val="1800"/>
              </a:lnSpc>
              <a:spcBef>
                <a:spcPts val="0"/>
              </a:spcBef>
              <a:spcAft>
                <a:spcPts val="600"/>
              </a:spcAft>
              <a:buFont typeface="Arial" panose="020B0604020202020204" pitchFamily="34" charset="0"/>
              <a:buNone/>
              <a:defRPr kumimoji="0" sz="1400" b="1" i="0" u="none" strike="noStrike" cap="none" spc="0" normalizeH="0" baseline="0">
                <a:ln>
                  <a:noFill/>
                </a:ln>
                <a:solidFill>
                  <a:schemeClr val="accent1"/>
                </a:solidFill>
                <a:effectLst/>
                <a:uLnTx/>
                <a:uFillTx/>
                <a:latin typeface="Arial"/>
                <a:cs typeface="Arial"/>
              </a:defRPr>
            </a:lvl1pPr>
            <a:lvl2pPr marL="0" lvl="1" indent="0" algn="ctr">
              <a:lnSpc>
                <a:spcPts val="1800"/>
              </a:lnSpc>
              <a:spcBef>
                <a:spcPts val="0"/>
              </a:spcBef>
              <a:spcAft>
                <a:spcPts val="600"/>
              </a:spcAft>
              <a:buFont typeface="Arial" panose="020B0604020202020204" pitchFamily="34" charset="0"/>
              <a:buNone/>
              <a:defRPr sz="1400" b="1">
                <a:solidFill>
                  <a:schemeClr val="accent1"/>
                </a:solidFill>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sz="1200" dirty="0"/>
              <a:t>How have your funds performed in the past?  Have you reviewed your funds recently?  What are the charges?</a:t>
            </a:r>
          </a:p>
          <a:p>
            <a:pPr lvl="1"/>
            <a:endParaRPr lang="en-GB" sz="1200" dirty="0"/>
          </a:p>
        </p:txBody>
      </p:sp>
    </p:spTree>
    <p:extLst>
      <p:ext uri="{BB962C8B-B14F-4D97-AF65-F5344CB8AC3E}">
        <p14:creationId xmlns:p14="http://schemas.microsoft.com/office/powerpoint/2010/main" val="399985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pPr>
              <a:defRPr/>
            </a:pPr>
            <a:r>
              <a:rPr lang="en-US">
                <a:solidFill>
                  <a:srgbClr val="414042"/>
                </a:solidFill>
                <a:latin typeface="Arial"/>
                <a:cs typeface="Arial"/>
              </a:rPr>
              <a:t>ICG Confidential</a:t>
            </a:r>
            <a:endParaRPr lang="en-GB" dirty="0">
              <a:solidFill>
                <a:srgbClr val="414042"/>
              </a:solidFill>
              <a:latin typeface="Arial"/>
              <a:cs typeface="Arial"/>
            </a:endParaRPr>
          </a:p>
        </p:txBody>
      </p:sp>
      <p:sp>
        <p:nvSpPr>
          <p:cNvPr id="9" name="Footer Placeholder 8"/>
          <p:cNvSpPr>
            <a:spLocks noGrp="1"/>
          </p:cNvSpPr>
          <p:nvPr>
            <p:ph type="ftr" sz="quarter" idx="11"/>
          </p:nvPr>
        </p:nvSpPr>
        <p:spPr/>
        <p:txBody>
          <a:bodyPr/>
          <a:lstStyle/>
          <a:p>
            <a:pPr>
              <a:defRPr/>
            </a:pPr>
            <a:r>
              <a:rPr lang="en-GB">
                <a:solidFill>
                  <a:srgbClr val="414042"/>
                </a:solidFill>
                <a:latin typeface="Arial"/>
                <a:cs typeface="Arial"/>
              </a:rPr>
              <a:t>Pensions 101</a:t>
            </a:r>
            <a:endParaRPr lang="en-GB" dirty="0">
              <a:solidFill>
                <a:srgbClr val="414042"/>
              </a:solidFill>
              <a:latin typeface="Arial"/>
              <a:cs typeface="Arial"/>
            </a:endParaRPr>
          </a:p>
        </p:txBody>
      </p:sp>
      <p:sp>
        <p:nvSpPr>
          <p:cNvPr id="10" name="Slide Number Placeholder 9"/>
          <p:cNvSpPr>
            <a:spLocks noGrp="1"/>
          </p:cNvSpPr>
          <p:nvPr>
            <p:ph type="sldNum" sz="quarter" idx="12"/>
          </p:nvPr>
        </p:nvSpPr>
        <p:spPr/>
        <p:txBody>
          <a:bodyPr/>
          <a:lstStyle/>
          <a:p>
            <a:pPr>
              <a:defRPr/>
            </a:pPr>
            <a:r>
              <a:rPr lang="en-GB" dirty="0">
                <a:solidFill>
                  <a:srgbClr val="414042"/>
                </a:solidFill>
                <a:latin typeface="Arial"/>
                <a:cs typeface="Arial"/>
              </a:rPr>
              <a:t>Page </a:t>
            </a:r>
            <a:fld id="{B13B5175-59AA-4FF7-8920-C0EC6C0A998F}" type="slidenum">
              <a:rPr lang="en-GB">
                <a:solidFill>
                  <a:srgbClr val="414042"/>
                </a:solidFill>
                <a:latin typeface="Arial"/>
                <a:cs typeface="Arial"/>
              </a:rPr>
              <a:pPr>
                <a:defRPr/>
              </a:pPr>
              <a:t>8</a:t>
            </a:fld>
            <a:endParaRPr lang="en-GB" dirty="0">
              <a:solidFill>
                <a:srgbClr val="414042"/>
              </a:solidFill>
              <a:latin typeface="Arial"/>
              <a:cs typeface="Arial"/>
            </a:endParaRPr>
          </a:p>
        </p:txBody>
      </p:sp>
      <p:sp>
        <p:nvSpPr>
          <p:cNvPr id="19" name="Content Placeholder 6"/>
          <p:cNvSpPr txBox="1">
            <a:spLocks/>
          </p:cNvSpPr>
          <p:nvPr/>
        </p:nvSpPr>
        <p:spPr>
          <a:xfrm>
            <a:off x="5076056" y="5702782"/>
            <a:ext cx="3456384" cy="1368152"/>
          </a:xfrm>
          <a:prstGeom prst="rect">
            <a:avLst/>
          </a:prstGeom>
        </p:spPr>
        <p:txBody>
          <a:bodyPr vert="horz" lIns="0" tIns="0" rIns="0" bIns="0" rtlCol="0" anchor="t" anchorCtr="0">
            <a:noAutofit/>
          </a:bodyPr>
          <a:lstStyle>
            <a:lvl1pPr marL="0" indent="0" algn="l" defTabSz="914400" rtl="0" eaLnBrk="1" latinLnBrk="0" hangingPunct="1">
              <a:lnSpc>
                <a:spcPts val="3000"/>
              </a:lnSpc>
              <a:spcBef>
                <a:spcPts val="0"/>
              </a:spcBef>
              <a:spcAft>
                <a:spcPts val="600"/>
              </a:spcAft>
              <a:buFont typeface="Arial" panose="020B0604020202020204" pitchFamily="34" charset="0"/>
              <a:buNone/>
              <a:defRPr sz="2800" kern="1200">
                <a:solidFill>
                  <a:schemeClr val="tx1"/>
                </a:solidFill>
                <a:latin typeface="+mj-lt"/>
                <a:ea typeface="+mn-ea"/>
                <a:cs typeface="+mn-cs"/>
              </a:defRPr>
            </a:lvl1pPr>
            <a:lvl2pPr marL="195263" indent="-195263" algn="l" defTabSz="914400" rtl="0" eaLnBrk="1" latinLnBrk="0" hangingPunct="1">
              <a:lnSpc>
                <a:spcPts val="3000"/>
              </a:lnSpc>
              <a:spcBef>
                <a:spcPts val="1200"/>
              </a:spcBef>
              <a:spcAft>
                <a:spcPts val="600"/>
              </a:spcAft>
              <a:buFont typeface="Arial" panose="020B0604020202020204" pitchFamily="34" charset="0"/>
              <a:buChar char="•"/>
              <a:defRPr sz="2800" kern="1200">
                <a:solidFill>
                  <a:schemeClr val="tx1"/>
                </a:solidFill>
                <a:latin typeface="+mj-lt"/>
                <a:ea typeface="+mn-ea"/>
                <a:cs typeface="+mn-cs"/>
              </a:defRPr>
            </a:lvl2pPr>
            <a:lvl3pPr marL="419100" indent="-20796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3pPr>
            <a:lvl4pPr marL="646113" indent="-223838"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4pPr>
            <a:lvl5pPr marL="841375" indent="-17621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nSpc>
                <a:spcPts val="1800"/>
              </a:lnSpc>
              <a:spcBef>
                <a:spcPts val="0"/>
              </a:spcBef>
              <a:buNone/>
              <a:defRPr/>
            </a:pPr>
            <a:endParaRPr lang="en-GB" sz="1200" dirty="0">
              <a:solidFill>
                <a:prstClr val="black"/>
              </a:solidFill>
              <a:latin typeface="Arial"/>
              <a:cs typeface="Arial"/>
            </a:endParaRPr>
          </a:p>
        </p:txBody>
      </p:sp>
      <p:sp>
        <p:nvSpPr>
          <p:cNvPr id="15" name="Text Placeholder 1">
            <a:extLst>
              <a:ext uri="{FF2B5EF4-FFF2-40B4-BE49-F238E27FC236}">
                <a16:creationId xmlns:a16="http://schemas.microsoft.com/office/drawing/2014/main" id="{802A8FC7-DCE2-4676-9F07-9BA6A9C487C3}"/>
              </a:ext>
            </a:extLst>
          </p:cNvPr>
          <p:cNvSpPr txBox="1">
            <a:spLocks/>
          </p:cNvSpPr>
          <p:nvPr/>
        </p:nvSpPr>
        <p:spPr>
          <a:xfrm>
            <a:off x="729808" y="3619691"/>
            <a:ext cx="3099769" cy="308467"/>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p:txBody>
      </p:sp>
      <p:sp>
        <p:nvSpPr>
          <p:cNvPr id="11" name="Text Placeholder 1">
            <a:extLst>
              <a:ext uri="{FF2B5EF4-FFF2-40B4-BE49-F238E27FC236}">
                <a16:creationId xmlns:a16="http://schemas.microsoft.com/office/drawing/2014/main" id="{F2A4E6FC-2046-4708-B238-0E3002908304}"/>
              </a:ext>
            </a:extLst>
          </p:cNvPr>
          <p:cNvSpPr txBox="1">
            <a:spLocks/>
          </p:cNvSpPr>
          <p:nvPr/>
        </p:nvSpPr>
        <p:spPr>
          <a:xfrm>
            <a:off x="3772565" y="5065905"/>
            <a:ext cx="3099769" cy="193605"/>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p:txBody>
      </p:sp>
      <p:sp>
        <p:nvSpPr>
          <p:cNvPr id="20" name="Text Placeholder 1">
            <a:extLst>
              <a:ext uri="{FF2B5EF4-FFF2-40B4-BE49-F238E27FC236}">
                <a16:creationId xmlns:a16="http://schemas.microsoft.com/office/drawing/2014/main" id="{A70E9A0C-0C3E-481E-9F82-43CC8A3BB693}"/>
              </a:ext>
            </a:extLst>
          </p:cNvPr>
          <p:cNvSpPr txBox="1">
            <a:spLocks/>
          </p:cNvSpPr>
          <p:nvPr/>
        </p:nvSpPr>
        <p:spPr>
          <a:xfrm>
            <a:off x="232088" y="1258880"/>
            <a:ext cx="4339912" cy="1709651"/>
          </a:xfrm>
          <a:prstGeom prst="rect">
            <a:avLst/>
          </a:prstGeom>
          <a:solidFill>
            <a:schemeClr val="bg1">
              <a:lumMod val="95000"/>
            </a:schemeClr>
          </a:solidFill>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sz="1200" b="1" dirty="0">
                <a:latin typeface="+mn-lt"/>
              </a:rPr>
              <a:t>Income tax</a:t>
            </a:r>
          </a:p>
          <a:p>
            <a:pPr lvl="1"/>
            <a:r>
              <a:rPr lang="en-GB" sz="1200" dirty="0">
                <a:latin typeface="+mn-lt"/>
              </a:rPr>
              <a:t>Personal allowance £12,570 = 0% tax</a:t>
            </a:r>
          </a:p>
          <a:p>
            <a:pPr lvl="1"/>
            <a:r>
              <a:rPr lang="en-GB" sz="1200" dirty="0">
                <a:latin typeface="+mn-lt"/>
              </a:rPr>
              <a:t>Basic rate tax £12,571 - £50,270 = 20% tax</a:t>
            </a:r>
          </a:p>
          <a:p>
            <a:pPr lvl="1"/>
            <a:r>
              <a:rPr lang="en-GB" sz="1200" dirty="0">
                <a:latin typeface="+mn-lt"/>
              </a:rPr>
              <a:t>Higher rate tax £50,271-150,000 = 40% tax</a:t>
            </a:r>
          </a:p>
          <a:p>
            <a:pPr lvl="1"/>
            <a:r>
              <a:rPr lang="en-GB" sz="1200" dirty="0">
                <a:latin typeface="+mn-lt"/>
              </a:rPr>
              <a:t>Additional rate tax over £150,000 = 45% tax </a:t>
            </a:r>
          </a:p>
        </p:txBody>
      </p:sp>
      <p:sp>
        <p:nvSpPr>
          <p:cNvPr id="29" name="Text Placeholder 1">
            <a:extLst>
              <a:ext uri="{FF2B5EF4-FFF2-40B4-BE49-F238E27FC236}">
                <a16:creationId xmlns:a16="http://schemas.microsoft.com/office/drawing/2014/main" id="{9FB0D317-FB5C-4205-853B-D0C58F28F8AD}"/>
              </a:ext>
            </a:extLst>
          </p:cNvPr>
          <p:cNvSpPr txBox="1">
            <a:spLocks/>
          </p:cNvSpPr>
          <p:nvPr/>
        </p:nvSpPr>
        <p:spPr>
          <a:xfrm>
            <a:off x="729808" y="2991760"/>
            <a:ext cx="3099769" cy="271863"/>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p:txBody>
      </p:sp>
      <p:sp>
        <p:nvSpPr>
          <p:cNvPr id="21" name="Content Placeholder 6">
            <a:extLst>
              <a:ext uri="{FF2B5EF4-FFF2-40B4-BE49-F238E27FC236}">
                <a16:creationId xmlns:a16="http://schemas.microsoft.com/office/drawing/2014/main" id="{3C748409-9BC0-4038-97C4-E415E0C732FE}"/>
              </a:ext>
            </a:extLst>
          </p:cNvPr>
          <p:cNvSpPr txBox="1">
            <a:spLocks/>
          </p:cNvSpPr>
          <p:nvPr/>
        </p:nvSpPr>
        <p:spPr>
          <a:xfrm>
            <a:off x="459216" y="335226"/>
            <a:ext cx="7721533" cy="588076"/>
          </a:xfrm>
          <a:prstGeom prst="rect">
            <a:avLst/>
          </a:prstGeom>
        </p:spPr>
        <p:txBody>
          <a:bodyPr vert="horz" lIns="0" tIns="0" rIns="0" bIns="0" rtlCol="0" anchor="t" anchorCtr="0">
            <a:normAutofit fontScale="92500"/>
          </a:bodyPr>
          <a:lstStyle>
            <a:defPPr>
              <a:defRPr lang="en-US"/>
            </a:defPPr>
            <a:lvl1pPr>
              <a:lnSpc>
                <a:spcPts val="3000"/>
              </a:lnSpc>
              <a:spcBef>
                <a:spcPct val="0"/>
              </a:spcBef>
              <a:buNone/>
              <a:defRPr sz="2600" b="1">
                <a:latin typeface="+mj-lt"/>
                <a:ea typeface="+mj-ea"/>
                <a:cs typeface="+mj-cs"/>
              </a:defRPr>
            </a:lvl1pPr>
            <a:lvl2pPr marL="195263" indent="-195263">
              <a:lnSpc>
                <a:spcPts val="3000"/>
              </a:lnSpc>
              <a:spcBef>
                <a:spcPts val="0"/>
              </a:spcBef>
              <a:spcAft>
                <a:spcPts val="600"/>
              </a:spcAft>
              <a:buFont typeface="Arial" panose="020B0604020202020204" pitchFamily="34" charset="0"/>
              <a:buChar char="•"/>
              <a:defRPr sz="2800">
                <a:latin typeface="+mj-lt"/>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lvl="1" indent="0">
              <a:buNone/>
            </a:pPr>
            <a:r>
              <a:rPr lang="en-GB" sz="2600" dirty="0"/>
              <a:t>Pensions and tax/ deductions:  Some key definitions …</a:t>
            </a:r>
          </a:p>
        </p:txBody>
      </p:sp>
      <p:sp>
        <p:nvSpPr>
          <p:cNvPr id="32" name="Text Placeholder 1">
            <a:extLst>
              <a:ext uri="{FF2B5EF4-FFF2-40B4-BE49-F238E27FC236}">
                <a16:creationId xmlns:a16="http://schemas.microsoft.com/office/drawing/2014/main" id="{EEA0DC66-A31C-4313-A6E2-15DC2A1F6B90}"/>
              </a:ext>
            </a:extLst>
          </p:cNvPr>
          <p:cNvSpPr txBox="1">
            <a:spLocks/>
          </p:cNvSpPr>
          <p:nvPr/>
        </p:nvSpPr>
        <p:spPr>
          <a:xfrm>
            <a:off x="232088" y="3154077"/>
            <a:ext cx="4339912" cy="2209062"/>
          </a:xfrm>
          <a:prstGeom prst="rect">
            <a:avLst/>
          </a:prstGeom>
          <a:solidFill>
            <a:schemeClr val="bg1">
              <a:lumMod val="95000"/>
            </a:schemeClr>
          </a:solidFill>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sz="1200" b="1" dirty="0">
                <a:latin typeface="+mn-lt"/>
              </a:rPr>
              <a:t>National insurance contributions (payable on PAYE income)</a:t>
            </a:r>
          </a:p>
          <a:p>
            <a:pPr lvl="1"/>
            <a:r>
              <a:rPr lang="en-GB" sz="1200" dirty="0">
                <a:latin typeface="+mn-lt"/>
              </a:rPr>
              <a:t>Employees:  Class 2 @13.25% on income above £11,908</a:t>
            </a:r>
          </a:p>
          <a:p>
            <a:pPr lvl="1"/>
            <a:r>
              <a:rPr lang="en-GB" sz="1200" dirty="0">
                <a:latin typeface="+mn-lt"/>
              </a:rPr>
              <a:t>Employers: Class 1 15.05% on income above £9,100 </a:t>
            </a:r>
          </a:p>
          <a:p>
            <a:pPr lvl="1"/>
            <a:r>
              <a:rPr lang="en-GB" sz="1200" dirty="0">
                <a:latin typeface="+mn-lt"/>
              </a:rPr>
              <a:t>Self employed:  10.25% </a:t>
            </a:r>
          </a:p>
          <a:p>
            <a:pPr lvl="1">
              <a:lnSpc>
                <a:spcPts val="1100"/>
              </a:lnSpc>
            </a:pPr>
            <a:r>
              <a:rPr lang="en-GB" sz="1000" dirty="0">
                <a:latin typeface="+mn-lt"/>
              </a:rPr>
              <a:t>Taking a salary* where the director pays 0% NIC ensures you qualify for pension, sickness and other benefits</a:t>
            </a:r>
          </a:p>
          <a:p>
            <a:pPr lvl="1">
              <a:lnSpc>
                <a:spcPts val="1100"/>
              </a:lnSpc>
            </a:pPr>
            <a:r>
              <a:rPr lang="en-GB" sz="1000" dirty="0">
                <a:latin typeface="+mn-lt"/>
              </a:rPr>
              <a:t>These figures include the 2022/23 NI additional Health and Social Care Levy of 1.25% (which will be charged separately from April 2023)</a:t>
            </a:r>
          </a:p>
        </p:txBody>
      </p:sp>
      <p:sp>
        <p:nvSpPr>
          <p:cNvPr id="2" name="Text Placeholder 1">
            <a:extLst>
              <a:ext uri="{FF2B5EF4-FFF2-40B4-BE49-F238E27FC236}">
                <a16:creationId xmlns:a16="http://schemas.microsoft.com/office/drawing/2014/main" id="{7030C3C7-F639-7158-7582-B6E3C139E253}"/>
              </a:ext>
            </a:extLst>
          </p:cNvPr>
          <p:cNvSpPr txBox="1">
            <a:spLocks/>
          </p:cNvSpPr>
          <p:nvPr/>
        </p:nvSpPr>
        <p:spPr>
          <a:xfrm>
            <a:off x="4685940" y="1258880"/>
            <a:ext cx="4155261" cy="2004743"/>
          </a:xfrm>
          <a:prstGeom prst="rect">
            <a:avLst/>
          </a:prstGeom>
          <a:solidFill>
            <a:schemeClr val="bg1">
              <a:lumMod val="95000"/>
            </a:schemeClr>
          </a:solidFill>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sz="1200" b="1" dirty="0">
                <a:latin typeface="+mn-lt"/>
              </a:rPr>
              <a:t>Dividend tax</a:t>
            </a:r>
          </a:p>
          <a:p>
            <a:pPr lvl="1"/>
            <a:r>
              <a:rPr lang="en-GB" sz="1200" dirty="0">
                <a:latin typeface="+mn-lt"/>
              </a:rPr>
              <a:t>The company must be making a profit (after tax) in order to pay a dividend</a:t>
            </a:r>
          </a:p>
          <a:p>
            <a:pPr lvl="1"/>
            <a:r>
              <a:rPr lang="en-GB" sz="1200" dirty="0">
                <a:latin typeface="+mn-lt"/>
              </a:rPr>
              <a:t>Dividend allowance £2,000 = 0% tax</a:t>
            </a:r>
          </a:p>
          <a:p>
            <a:pPr lvl="1"/>
            <a:r>
              <a:rPr lang="en-GB" sz="1200" dirty="0">
                <a:latin typeface="+mn-lt"/>
              </a:rPr>
              <a:t>Basic rate = 8.75% tax</a:t>
            </a:r>
          </a:p>
          <a:p>
            <a:pPr lvl="1"/>
            <a:r>
              <a:rPr lang="en-GB" sz="1200" dirty="0">
                <a:latin typeface="+mn-lt"/>
              </a:rPr>
              <a:t>Higher rate tax = 33.75% tax</a:t>
            </a:r>
          </a:p>
          <a:p>
            <a:pPr lvl="1"/>
            <a:r>
              <a:rPr lang="en-GB" sz="1200" dirty="0">
                <a:latin typeface="+mn-lt"/>
              </a:rPr>
              <a:t>Additional rate = 39.35% tax </a:t>
            </a:r>
          </a:p>
        </p:txBody>
      </p:sp>
      <p:sp>
        <p:nvSpPr>
          <p:cNvPr id="3" name="Text Placeholder 1">
            <a:extLst>
              <a:ext uri="{FF2B5EF4-FFF2-40B4-BE49-F238E27FC236}">
                <a16:creationId xmlns:a16="http://schemas.microsoft.com/office/drawing/2014/main" id="{8481CA4B-CEC2-5738-C536-88EA6D7462EF}"/>
              </a:ext>
            </a:extLst>
          </p:cNvPr>
          <p:cNvSpPr txBox="1">
            <a:spLocks/>
          </p:cNvSpPr>
          <p:nvPr/>
        </p:nvSpPr>
        <p:spPr>
          <a:xfrm>
            <a:off x="243360" y="5804014"/>
            <a:ext cx="8597841" cy="483004"/>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lnSpc>
                <a:spcPts val="1000"/>
              </a:lnSpc>
              <a:spcAft>
                <a:spcPts val="0"/>
              </a:spcAft>
            </a:pPr>
            <a:r>
              <a:rPr lang="en-GB" sz="700" dirty="0">
                <a:latin typeface="+mn-lt"/>
              </a:rPr>
              <a:t>Rates related to the 22/23 financial year – which is a funny one due to the levy and some other mid-year changes made by the Government to align the NIC/ Dividend/ Income tax thresholds …these figures are ‘typical’ but your details may be marginally different to this.  * To qualify your salary needs to be above the lower earnings limit (£533 per month) – but keep it below the Primary/ Secondary thresholds to avoid NIC</a:t>
            </a:r>
          </a:p>
        </p:txBody>
      </p:sp>
      <p:sp>
        <p:nvSpPr>
          <p:cNvPr id="4" name="Text Placeholder 1">
            <a:extLst>
              <a:ext uri="{FF2B5EF4-FFF2-40B4-BE49-F238E27FC236}">
                <a16:creationId xmlns:a16="http://schemas.microsoft.com/office/drawing/2014/main" id="{6EEAA36B-A167-2C7C-CF83-4B18DB41EE26}"/>
              </a:ext>
            </a:extLst>
          </p:cNvPr>
          <p:cNvSpPr txBox="1">
            <a:spLocks/>
          </p:cNvSpPr>
          <p:nvPr/>
        </p:nvSpPr>
        <p:spPr>
          <a:xfrm>
            <a:off x="4682898" y="3653488"/>
            <a:ext cx="4095210" cy="1709651"/>
          </a:xfrm>
          <a:prstGeom prst="rect">
            <a:avLst/>
          </a:prstGeom>
          <a:solidFill>
            <a:schemeClr val="bg1">
              <a:lumMod val="95000"/>
            </a:schemeClr>
          </a:solidFill>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sz="1200" b="1" dirty="0">
                <a:latin typeface="+mn-lt"/>
              </a:rPr>
              <a:t>Corporation tax</a:t>
            </a:r>
          </a:p>
          <a:p>
            <a:pPr lvl="1"/>
            <a:r>
              <a:rPr lang="en-GB" sz="1200" dirty="0">
                <a:latin typeface="+mn-lt"/>
              </a:rPr>
              <a:t>19% payable on company profits</a:t>
            </a:r>
          </a:p>
          <a:p>
            <a:pPr lvl="1"/>
            <a:r>
              <a:rPr lang="en-GB" sz="1200" dirty="0">
                <a:latin typeface="+mn-lt"/>
              </a:rPr>
              <a:t>This rate is going up to 25% 2023/24 financial year</a:t>
            </a:r>
          </a:p>
          <a:p>
            <a:pPr lvl="1"/>
            <a:r>
              <a:rPr lang="en-GB" sz="1200" dirty="0">
                <a:latin typeface="+mn-lt"/>
              </a:rPr>
              <a:t>(Note:  sole traders/ self employed pay income tax on the profits that the business makes assessed through self assessment tax return)</a:t>
            </a:r>
          </a:p>
        </p:txBody>
      </p:sp>
    </p:spTree>
    <p:extLst>
      <p:ext uri="{BB962C8B-B14F-4D97-AF65-F5344CB8AC3E}">
        <p14:creationId xmlns:p14="http://schemas.microsoft.com/office/powerpoint/2010/main" val="9684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2" grpId="0" animBg="1"/>
      <p:bldP spid="2" grpId="0" animBg="1"/>
      <p:bldP spid="3"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pPr>
              <a:defRPr/>
            </a:pPr>
            <a:r>
              <a:rPr lang="en-US">
                <a:solidFill>
                  <a:srgbClr val="414042"/>
                </a:solidFill>
                <a:latin typeface="Arial"/>
                <a:cs typeface="Arial"/>
              </a:rPr>
              <a:t>ICG Confidential</a:t>
            </a:r>
            <a:endParaRPr lang="en-GB" dirty="0">
              <a:solidFill>
                <a:srgbClr val="414042"/>
              </a:solidFill>
              <a:latin typeface="Arial"/>
              <a:cs typeface="Arial"/>
            </a:endParaRPr>
          </a:p>
        </p:txBody>
      </p:sp>
      <p:sp>
        <p:nvSpPr>
          <p:cNvPr id="9" name="Footer Placeholder 8"/>
          <p:cNvSpPr>
            <a:spLocks noGrp="1"/>
          </p:cNvSpPr>
          <p:nvPr>
            <p:ph type="ftr" sz="quarter" idx="11"/>
          </p:nvPr>
        </p:nvSpPr>
        <p:spPr/>
        <p:txBody>
          <a:bodyPr/>
          <a:lstStyle/>
          <a:p>
            <a:pPr>
              <a:defRPr/>
            </a:pPr>
            <a:r>
              <a:rPr lang="en-GB">
                <a:solidFill>
                  <a:srgbClr val="414042"/>
                </a:solidFill>
                <a:latin typeface="Arial"/>
                <a:cs typeface="Arial"/>
              </a:rPr>
              <a:t>Pensions 101</a:t>
            </a:r>
            <a:endParaRPr lang="en-GB" dirty="0">
              <a:solidFill>
                <a:srgbClr val="414042"/>
              </a:solidFill>
              <a:latin typeface="Arial"/>
              <a:cs typeface="Arial"/>
            </a:endParaRPr>
          </a:p>
        </p:txBody>
      </p:sp>
      <p:sp>
        <p:nvSpPr>
          <p:cNvPr id="10" name="Slide Number Placeholder 9"/>
          <p:cNvSpPr>
            <a:spLocks noGrp="1"/>
          </p:cNvSpPr>
          <p:nvPr>
            <p:ph type="sldNum" sz="quarter" idx="12"/>
          </p:nvPr>
        </p:nvSpPr>
        <p:spPr/>
        <p:txBody>
          <a:bodyPr/>
          <a:lstStyle/>
          <a:p>
            <a:pPr>
              <a:defRPr/>
            </a:pPr>
            <a:r>
              <a:rPr lang="en-GB" dirty="0">
                <a:solidFill>
                  <a:srgbClr val="414042"/>
                </a:solidFill>
                <a:latin typeface="Arial"/>
                <a:cs typeface="Arial"/>
              </a:rPr>
              <a:t>Page </a:t>
            </a:r>
            <a:fld id="{B13B5175-59AA-4FF7-8920-C0EC6C0A998F}" type="slidenum">
              <a:rPr lang="en-GB">
                <a:solidFill>
                  <a:srgbClr val="414042"/>
                </a:solidFill>
                <a:latin typeface="Arial"/>
                <a:cs typeface="Arial"/>
              </a:rPr>
              <a:pPr>
                <a:defRPr/>
              </a:pPr>
              <a:t>9</a:t>
            </a:fld>
            <a:endParaRPr lang="en-GB" dirty="0">
              <a:solidFill>
                <a:srgbClr val="414042"/>
              </a:solidFill>
              <a:latin typeface="Arial"/>
              <a:cs typeface="Arial"/>
            </a:endParaRPr>
          </a:p>
        </p:txBody>
      </p:sp>
      <p:sp>
        <p:nvSpPr>
          <p:cNvPr id="19" name="Content Placeholder 6"/>
          <p:cNvSpPr txBox="1">
            <a:spLocks/>
          </p:cNvSpPr>
          <p:nvPr/>
        </p:nvSpPr>
        <p:spPr>
          <a:xfrm>
            <a:off x="5076056" y="5702782"/>
            <a:ext cx="3456384" cy="1368152"/>
          </a:xfrm>
          <a:prstGeom prst="rect">
            <a:avLst/>
          </a:prstGeom>
        </p:spPr>
        <p:txBody>
          <a:bodyPr vert="horz" lIns="0" tIns="0" rIns="0" bIns="0" rtlCol="0" anchor="t" anchorCtr="0">
            <a:noAutofit/>
          </a:bodyPr>
          <a:lstStyle>
            <a:lvl1pPr marL="0" indent="0" algn="l" defTabSz="914400" rtl="0" eaLnBrk="1" latinLnBrk="0" hangingPunct="1">
              <a:lnSpc>
                <a:spcPts val="3000"/>
              </a:lnSpc>
              <a:spcBef>
                <a:spcPts val="0"/>
              </a:spcBef>
              <a:spcAft>
                <a:spcPts val="600"/>
              </a:spcAft>
              <a:buFont typeface="Arial" panose="020B0604020202020204" pitchFamily="34" charset="0"/>
              <a:buNone/>
              <a:defRPr sz="2800" kern="1200">
                <a:solidFill>
                  <a:schemeClr val="tx1"/>
                </a:solidFill>
                <a:latin typeface="+mj-lt"/>
                <a:ea typeface="+mn-ea"/>
                <a:cs typeface="+mn-cs"/>
              </a:defRPr>
            </a:lvl1pPr>
            <a:lvl2pPr marL="195263" indent="-195263" algn="l" defTabSz="914400" rtl="0" eaLnBrk="1" latinLnBrk="0" hangingPunct="1">
              <a:lnSpc>
                <a:spcPts val="3000"/>
              </a:lnSpc>
              <a:spcBef>
                <a:spcPts val="1200"/>
              </a:spcBef>
              <a:spcAft>
                <a:spcPts val="600"/>
              </a:spcAft>
              <a:buFont typeface="Arial" panose="020B0604020202020204" pitchFamily="34" charset="0"/>
              <a:buChar char="•"/>
              <a:defRPr sz="2800" kern="1200">
                <a:solidFill>
                  <a:schemeClr val="tx1"/>
                </a:solidFill>
                <a:latin typeface="+mj-lt"/>
                <a:ea typeface="+mn-ea"/>
                <a:cs typeface="+mn-cs"/>
              </a:defRPr>
            </a:lvl2pPr>
            <a:lvl3pPr marL="419100" indent="-20796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3pPr>
            <a:lvl4pPr marL="646113" indent="-223838"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4pPr>
            <a:lvl5pPr marL="841375" indent="-176213" algn="l" defTabSz="914400" rtl="0" eaLnBrk="1" latinLnBrk="0" hangingPunct="1">
              <a:lnSpc>
                <a:spcPts val="2000"/>
              </a:lnSpc>
              <a:spcBef>
                <a:spcPts val="0"/>
              </a:spcBef>
              <a:spcAft>
                <a:spcPts val="600"/>
              </a:spcAft>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nSpc>
                <a:spcPts val="1800"/>
              </a:lnSpc>
              <a:spcBef>
                <a:spcPts val="0"/>
              </a:spcBef>
              <a:buNone/>
              <a:defRPr/>
            </a:pPr>
            <a:endParaRPr lang="en-GB" sz="1200" dirty="0">
              <a:solidFill>
                <a:prstClr val="black"/>
              </a:solidFill>
              <a:latin typeface="Arial"/>
              <a:cs typeface="Arial"/>
            </a:endParaRPr>
          </a:p>
        </p:txBody>
      </p:sp>
      <p:sp>
        <p:nvSpPr>
          <p:cNvPr id="15" name="Text Placeholder 1">
            <a:extLst>
              <a:ext uri="{FF2B5EF4-FFF2-40B4-BE49-F238E27FC236}">
                <a16:creationId xmlns:a16="http://schemas.microsoft.com/office/drawing/2014/main" id="{802A8FC7-DCE2-4676-9F07-9BA6A9C487C3}"/>
              </a:ext>
            </a:extLst>
          </p:cNvPr>
          <p:cNvSpPr txBox="1">
            <a:spLocks/>
          </p:cNvSpPr>
          <p:nvPr/>
        </p:nvSpPr>
        <p:spPr>
          <a:xfrm>
            <a:off x="729808" y="3619691"/>
            <a:ext cx="3099769" cy="308467"/>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p:txBody>
      </p:sp>
      <p:sp>
        <p:nvSpPr>
          <p:cNvPr id="11" name="Text Placeholder 1">
            <a:extLst>
              <a:ext uri="{FF2B5EF4-FFF2-40B4-BE49-F238E27FC236}">
                <a16:creationId xmlns:a16="http://schemas.microsoft.com/office/drawing/2014/main" id="{F2A4E6FC-2046-4708-B238-0E3002908304}"/>
              </a:ext>
            </a:extLst>
          </p:cNvPr>
          <p:cNvSpPr txBox="1">
            <a:spLocks/>
          </p:cNvSpPr>
          <p:nvPr/>
        </p:nvSpPr>
        <p:spPr>
          <a:xfrm>
            <a:off x="3772565" y="5065905"/>
            <a:ext cx="3099769" cy="193605"/>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p:txBody>
      </p:sp>
      <p:sp>
        <p:nvSpPr>
          <p:cNvPr id="20" name="Text Placeholder 1">
            <a:extLst>
              <a:ext uri="{FF2B5EF4-FFF2-40B4-BE49-F238E27FC236}">
                <a16:creationId xmlns:a16="http://schemas.microsoft.com/office/drawing/2014/main" id="{A70E9A0C-0C3E-481E-9F82-43CC8A3BB693}"/>
              </a:ext>
            </a:extLst>
          </p:cNvPr>
          <p:cNvSpPr txBox="1">
            <a:spLocks/>
          </p:cNvSpPr>
          <p:nvPr/>
        </p:nvSpPr>
        <p:spPr>
          <a:xfrm>
            <a:off x="372875" y="1466768"/>
            <a:ext cx="8320275" cy="2678512"/>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latin typeface="+mn-lt"/>
            </a:endParaRPr>
          </a:p>
        </p:txBody>
      </p:sp>
      <p:sp>
        <p:nvSpPr>
          <p:cNvPr id="29" name="Text Placeholder 1">
            <a:extLst>
              <a:ext uri="{FF2B5EF4-FFF2-40B4-BE49-F238E27FC236}">
                <a16:creationId xmlns:a16="http://schemas.microsoft.com/office/drawing/2014/main" id="{9FB0D317-FB5C-4205-853B-D0C58F28F8AD}"/>
              </a:ext>
            </a:extLst>
          </p:cNvPr>
          <p:cNvSpPr txBox="1">
            <a:spLocks/>
          </p:cNvSpPr>
          <p:nvPr/>
        </p:nvSpPr>
        <p:spPr>
          <a:xfrm>
            <a:off x="729808" y="2991760"/>
            <a:ext cx="3099769" cy="271863"/>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endParaRPr lang="en-GB" dirty="0"/>
          </a:p>
        </p:txBody>
      </p:sp>
      <p:sp>
        <p:nvSpPr>
          <p:cNvPr id="21" name="Content Placeholder 6">
            <a:extLst>
              <a:ext uri="{FF2B5EF4-FFF2-40B4-BE49-F238E27FC236}">
                <a16:creationId xmlns:a16="http://schemas.microsoft.com/office/drawing/2014/main" id="{3C748409-9BC0-4038-97C4-E415E0C732FE}"/>
              </a:ext>
            </a:extLst>
          </p:cNvPr>
          <p:cNvSpPr txBox="1">
            <a:spLocks/>
          </p:cNvSpPr>
          <p:nvPr/>
        </p:nvSpPr>
        <p:spPr>
          <a:xfrm>
            <a:off x="459216" y="335226"/>
            <a:ext cx="7721533" cy="905340"/>
          </a:xfrm>
          <a:prstGeom prst="rect">
            <a:avLst/>
          </a:prstGeom>
        </p:spPr>
        <p:txBody>
          <a:bodyPr vert="horz" lIns="0" tIns="0" rIns="0" bIns="0" rtlCol="0" anchor="t" anchorCtr="0">
            <a:normAutofit/>
          </a:bodyPr>
          <a:lstStyle>
            <a:defPPr>
              <a:defRPr lang="en-US"/>
            </a:defPPr>
            <a:lvl1pPr>
              <a:lnSpc>
                <a:spcPts val="3000"/>
              </a:lnSpc>
              <a:spcBef>
                <a:spcPct val="0"/>
              </a:spcBef>
              <a:buNone/>
              <a:defRPr sz="2600" b="1">
                <a:latin typeface="+mj-lt"/>
                <a:ea typeface="+mj-ea"/>
                <a:cs typeface="+mj-cs"/>
              </a:defRPr>
            </a:lvl1pPr>
            <a:lvl2pPr marL="195263" indent="-195263">
              <a:lnSpc>
                <a:spcPts val="3000"/>
              </a:lnSpc>
              <a:spcBef>
                <a:spcPts val="0"/>
              </a:spcBef>
              <a:spcAft>
                <a:spcPts val="600"/>
              </a:spcAft>
              <a:buFont typeface="Arial" panose="020B0604020202020204" pitchFamily="34" charset="0"/>
              <a:buChar char="•"/>
              <a:defRPr sz="2800">
                <a:latin typeface="+mj-lt"/>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lvl="1" indent="0">
              <a:buNone/>
            </a:pPr>
            <a:r>
              <a:rPr lang="en-GB" sz="2600" dirty="0"/>
              <a:t>Making personal contributions and claiming tax relief</a:t>
            </a:r>
          </a:p>
        </p:txBody>
      </p:sp>
      <p:sp>
        <p:nvSpPr>
          <p:cNvPr id="2" name="Text Placeholder 1">
            <a:extLst>
              <a:ext uri="{FF2B5EF4-FFF2-40B4-BE49-F238E27FC236}">
                <a16:creationId xmlns:a16="http://schemas.microsoft.com/office/drawing/2014/main" id="{B8142232-C7EF-3884-7B0E-1CB066D50FFF}"/>
              </a:ext>
            </a:extLst>
          </p:cNvPr>
          <p:cNvSpPr txBox="1">
            <a:spLocks/>
          </p:cNvSpPr>
          <p:nvPr/>
        </p:nvSpPr>
        <p:spPr>
          <a:xfrm>
            <a:off x="525346" y="2593537"/>
            <a:ext cx="3468168" cy="3424085"/>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dirty="0">
                <a:latin typeface="+mn-lt"/>
              </a:rPr>
              <a:t>The maximum you can pay into your pension from your personal funds during a single tax year and get tax relief is the lower of:</a:t>
            </a:r>
          </a:p>
          <a:p>
            <a:pPr marL="400050" lvl="1" indent="-285750">
              <a:buFont typeface="Arial" panose="020B0604020202020204" pitchFamily="34" charset="0"/>
              <a:buChar char="•"/>
            </a:pPr>
            <a:r>
              <a:rPr lang="en-GB" dirty="0">
                <a:latin typeface="+mn-lt"/>
              </a:rPr>
              <a:t>100% of your PAYE salary/ ‘relevant earnings’ (potentially a limitation for owner/ directors of small limited companies)</a:t>
            </a:r>
          </a:p>
          <a:p>
            <a:pPr marL="400050" lvl="1" indent="-285750">
              <a:buFont typeface="Arial" panose="020B0604020202020204" pitchFamily="34" charset="0"/>
              <a:buChar char="•"/>
            </a:pPr>
            <a:r>
              <a:rPr lang="en-GB" dirty="0">
                <a:latin typeface="+mn-lt"/>
              </a:rPr>
              <a:t>£40,000 (the annual allowance)</a:t>
            </a:r>
          </a:p>
          <a:p>
            <a:pPr lvl="1"/>
            <a:r>
              <a:rPr lang="en-GB" dirty="0">
                <a:latin typeface="+mn-lt"/>
              </a:rPr>
              <a:t>You can pay in more than £40,000/ your PAYE salary, but you will not be able to claim tax relief on this (subject to carry-over rules)</a:t>
            </a:r>
          </a:p>
          <a:p>
            <a:pPr lvl="1"/>
            <a:endParaRPr lang="en-GB" dirty="0">
              <a:latin typeface="+mn-lt"/>
            </a:endParaRPr>
          </a:p>
          <a:p>
            <a:pPr lvl="1"/>
            <a:endParaRPr lang="en-GB" dirty="0">
              <a:latin typeface="+mn-lt"/>
            </a:endParaRPr>
          </a:p>
          <a:p>
            <a:pPr lvl="1"/>
            <a:endParaRPr lang="en-GB" dirty="0">
              <a:latin typeface="+mn-lt"/>
            </a:endParaRPr>
          </a:p>
        </p:txBody>
      </p:sp>
      <p:sp>
        <p:nvSpPr>
          <p:cNvPr id="3" name="Content Placeholder 6">
            <a:extLst>
              <a:ext uri="{FF2B5EF4-FFF2-40B4-BE49-F238E27FC236}">
                <a16:creationId xmlns:a16="http://schemas.microsoft.com/office/drawing/2014/main" id="{CADC28BF-34D0-5FA1-EFE7-B8544CC455F1}"/>
              </a:ext>
            </a:extLst>
          </p:cNvPr>
          <p:cNvSpPr txBox="1">
            <a:spLocks/>
          </p:cNvSpPr>
          <p:nvPr/>
        </p:nvSpPr>
        <p:spPr>
          <a:xfrm>
            <a:off x="459216" y="1330119"/>
            <a:ext cx="8081590" cy="588209"/>
          </a:xfrm>
          <a:prstGeom prst="rect">
            <a:avLst/>
          </a:prstGeom>
          <a:ln>
            <a:solidFill>
              <a:schemeClr val="accent1"/>
            </a:solidFill>
          </a:ln>
        </p:spPr>
        <p:txBody>
          <a:bodyPr/>
          <a:lstStyle>
            <a:defPPr>
              <a:defRPr lang="en-US"/>
            </a:defPPr>
            <a:lvl1pPr lvl="0" indent="0">
              <a:lnSpc>
                <a:spcPts val="1800"/>
              </a:lnSpc>
              <a:spcBef>
                <a:spcPts val="0"/>
              </a:spcBef>
              <a:spcAft>
                <a:spcPts val="600"/>
              </a:spcAft>
              <a:buFont typeface="Arial" panose="020B0604020202020204" pitchFamily="34" charset="0"/>
              <a:buNone/>
              <a:defRPr kumimoji="0" sz="1400" b="1" i="0" u="none" strike="noStrike" cap="none" spc="0" normalizeH="0" baseline="0">
                <a:ln>
                  <a:noFill/>
                </a:ln>
                <a:solidFill>
                  <a:schemeClr val="accent1"/>
                </a:solidFill>
                <a:effectLst/>
                <a:uLnTx/>
                <a:uFillTx/>
                <a:latin typeface="Arial"/>
                <a:cs typeface="Arial"/>
              </a:defRPr>
            </a:lvl1pPr>
            <a:lvl2pPr marL="195263" indent="-195263">
              <a:lnSpc>
                <a:spcPts val="3000"/>
              </a:lnSpc>
              <a:spcBef>
                <a:spcPts val="0"/>
              </a:spcBef>
              <a:spcAft>
                <a:spcPts val="600"/>
              </a:spcAft>
              <a:buFont typeface="Arial" panose="020B0604020202020204" pitchFamily="34" charset="0"/>
              <a:buChar char="•"/>
              <a:defRPr sz="2800">
                <a:latin typeface="+mj-lt"/>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lvl="1" indent="0" algn="ctr">
              <a:lnSpc>
                <a:spcPts val="1800"/>
              </a:lnSpc>
              <a:buNone/>
              <a:defRPr/>
            </a:pPr>
            <a:r>
              <a:rPr lang="en-GB" sz="1400" b="1" dirty="0">
                <a:solidFill>
                  <a:schemeClr val="accent1"/>
                </a:solidFill>
                <a:latin typeface="Arial"/>
                <a:cs typeface="Arial"/>
              </a:rPr>
              <a:t>You cannot claim tax relief on pension contributions based on dividend income – so if you pay yourself a smaller salary and larger dividend, your tax relief will be proportionally low</a:t>
            </a:r>
          </a:p>
        </p:txBody>
      </p:sp>
      <p:sp>
        <p:nvSpPr>
          <p:cNvPr id="4" name="Text Placeholder 1">
            <a:extLst>
              <a:ext uri="{FF2B5EF4-FFF2-40B4-BE49-F238E27FC236}">
                <a16:creationId xmlns:a16="http://schemas.microsoft.com/office/drawing/2014/main" id="{C00C6D0E-9769-E28D-4C77-54D6DAD8C98C}"/>
              </a:ext>
            </a:extLst>
          </p:cNvPr>
          <p:cNvSpPr txBox="1">
            <a:spLocks/>
          </p:cNvSpPr>
          <p:nvPr/>
        </p:nvSpPr>
        <p:spPr>
          <a:xfrm>
            <a:off x="4319982" y="2440097"/>
            <a:ext cx="4220824" cy="1709651"/>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b="1" dirty="0">
                <a:latin typeface="+mn-lt"/>
              </a:rPr>
              <a:t>Basic tax relief of 20% </a:t>
            </a:r>
            <a:r>
              <a:rPr lang="en-GB" dirty="0">
                <a:latin typeface="+mn-lt"/>
              </a:rPr>
              <a:t>– typically automatic </a:t>
            </a:r>
          </a:p>
          <a:p>
            <a:pPr marL="400050" lvl="1" indent="-285750">
              <a:buFont typeface="Arial" panose="020B0604020202020204" pitchFamily="34" charset="0"/>
              <a:buChar char="•"/>
            </a:pPr>
            <a:r>
              <a:rPr lang="en-GB" dirty="0">
                <a:latin typeface="+mn-lt"/>
              </a:rPr>
              <a:t>Workplace pension:  taken out of your pay by your employer before deductions for income tax are made</a:t>
            </a:r>
          </a:p>
          <a:p>
            <a:pPr marL="400050" lvl="1" indent="-285750">
              <a:buFont typeface="Arial" panose="020B0604020202020204" pitchFamily="34" charset="0"/>
              <a:buChar char="•"/>
            </a:pPr>
            <a:r>
              <a:rPr lang="en-GB" dirty="0">
                <a:latin typeface="+mn-lt"/>
              </a:rPr>
              <a:t>Otherwise your pension provider will claim it as tax relief and add it to your pension pot (relief at source)</a:t>
            </a:r>
          </a:p>
        </p:txBody>
      </p:sp>
      <p:sp>
        <p:nvSpPr>
          <p:cNvPr id="7" name="Text Placeholder 1">
            <a:extLst>
              <a:ext uri="{FF2B5EF4-FFF2-40B4-BE49-F238E27FC236}">
                <a16:creationId xmlns:a16="http://schemas.microsoft.com/office/drawing/2014/main" id="{7876499E-7060-8CB4-5F82-E75448B82257}"/>
              </a:ext>
            </a:extLst>
          </p:cNvPr>
          <p:cNvSpPr txBox="1">
            <a:spLocks/>
          </p:cNvSpPr>
          <p:nvPr/>
        </p:nvSpPr>
        <p:spPr>
          <a:xfrm>
            <a:off x="4397830" y="4820489"/>
            <a:ext cx="4220824" cy="1217360"/>
          </a:xfrm>
          <a:prstGeom prst="rect">
            <a:avLst/>
          </a:prstGeom>
        </p:spPr>
        <p:txBody>
          <a:bodyPr vert="horz" lIns="0" tIns="0" rIns="0" bIns="0" rtlCol="0" anchor="t" anchorCtr="0">
            <a:noAutofit/>
          </a:bodyPr>
          <a:lstStyle>
            <a:defPPr>
              <a:defRPr lang="en-US"/>
            </a:defPPr>
            <a:lvl1pPr indent="0">
              <a:lnSpc>
                <a:spcPts val="3000"/>
              </a:lnSpc>
              <a:spcBef>
                <a:spcPts val="0"/>
              </a:spcBef>
              <a:spcAft>
                <a:spcPts val="600"/>
              </a:spcAft>
              <a:buFont typeface="Arial" panose="020B0604020202020204" pitchFamily="34" charset="0"/>
              <a:buNone/>
              <a:defRPr sz="2800">
                <a:latin typeface="+mj-lt"/>
              </a:defRPr>
            </a:lvl1pPr>
            <a:lvl2pPr marL="114300" marR="0" lvl="1" indent="0" fontAlgn="auto">
              <a:lnSpc>
                <a:spcPts val="1800"/>
              </a:lnSpc>
              <a:spcBef>
                <a:spcPts val="0"/>
              </a:spcBef>
              <a:spcAft>
                <a:spcPts val="600"/>
              </a:spcAft>
              <a:buClrTx/>
              <a:buSzTx/>
              <a:buFont typeface="Arial" panose="020B0604020202020204" pitchFamily="34" charset="0"/>
              <a:buNone/>
              <a:tabLst/>
              <a:defRPr sz="1400">
                <a:latin typeface="Arial"/>
                <a:cs typeface="Arial"/>
              </a:defRPr>
            </a:lvl2pPr>
            <a:lvl3pPr marL="419100" indent="-207963">
              <a:lnSpc>
                <a:spcPts val="2000"/>
              </a:lnSpc>
              <a:spcBef>
                <a:spcPts val="0"/>
              </a:spcBef>
              <a:spcAft>
                <a:spcPts val="600"/>
              </a:spcAft>
              <a:buFont typeface="Arial" panose="020B0604020202020204" pitchFamily="34" charset="0"/>
              <a:buChar char="–"/>
              <a:defRPr>
                <a:latin typeface="+mj-lt"/>
              </a:defRPr>
            </a:lvl3pPr>
            <a:lvl4pPr marL="646113" indent="-223838">
              <a:lnSpc>
                <a:spcPts val="2000"/>
              </a:lnSpc>
              <a:spcBef>
                <a:spcPts val="0"/>
              </a:spcBef>
              <a:spcAft>
                <a:spcPts val="600"/>
              </a:spcAft>
              <a:buFont typeface="Arial" panose="020B0604020202020204" pitchFamily="34" charset="0"/>
              <a:buChar char="–"/>
              <a:defRPr>
                <a:latin typeface="+mj-lt"/>
              </a:defRPr>
            </a:lvl4pPr>
            <a:lvl5pPr marL="841375" indent="-176213">
              <a:lnSpc>
                <a:spcPts val="2000"/>
              </a:lnSpc>
              <a:spcBef>
                <a:spcPts val="0"/>
              </a:spcBef>
              <a:spcAft>
                <a:spcPts val="600"/>
              </a:spcAft>
              <a:buFont typeface="Arial" panose="020B0604020202020204" pitchFamily="34" charset="0"/>
              <a:buChar char="»"/>
              <a:defRPr>
                <a:latin typeface="+mj-lt"/>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r>
              <a:rPr lang="en-GB" b="1" dirty="0">
                <a:latin typeface="+mn-lt"/>
              </a:rPr>
              <a:t>Higher rate tax payer?</a:t>
            </a:r>
          </a:p>
          <a:p>
            <a:pPr marL="400050" lvl="1" indent="-285750">
              <a:buFont typeface="Arial" panose="020B0604020202020204" pitchFamily="34" charset="0"/>
              <a:buChar char="•"/>
            </a:pPr>
            <a:r>
              <a:rPr lang="en-GB" dirty="0">
                <a:latin typeface="+mn-lt"/>
              </a:rPr>
              <a:t>You can claim an additional 20% (or if you are a top rate tax payer, 25%) through your self assessment tax return</a:t>
            </a:r>
          </a:p>
        </p:txBody>
      </p:sp>
      <p:cxnSp>
        <p:nvCxnSpPr>
          <p:cNvPr id="13" name="Connector: Elbow 12">
            <a:extLst>
              <a:ext uri="{FF2B5EF4-FFF2-40B4-BE49-F238E27FC236}">
                <a16:creationId xmlns:a16="http://schemas.microsoft.com/office/drawing/2014/main" id="{5680D952-8FC8-6275-535D-7C42B47366CB}"/>
              </a:ext>
            </a:extLst>
          </p:cNvPr>
          <p:cNvCxnSpPr>
            <a:stCxn id="2" idx="3"/>
            <a:endCxn id="4" idx="1"/>
          </p:cNvCxnSpPr>
          <p:nvPr/>
        </p:nvCxnSpPr>
        <p:spPr>
          <a:xfrm flipV="1">
            <a:off x="3993514" y="3294923"/>
            <a:ext cx="326468" cy="1010657"/>
          </a:xfrm>
          <a:prstGeom prst="bentConnector3">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51400C79-3240-F634-14BF-BFDC3434B7B2}"/>
              </a:ext>
            </a:extLst>
          </p:cNvPr>
          <p:cNvCxnSpPr>
            <a:cxnSpLocks/>
            <a:stCxn id="2" idx="3"/>
            <a:endCxn id="7" idx="1"/>
          </p:cNvCxnSpPr>
          <p:nvPr/>
        </p:nvCxnSpPr>
        <p:spPr>
          <a:xfrm>
            <a:off x="3993514" y="4305580"/>
            <a:ext cx="404316" cy="1123589"/>
          </a:xfrm>
          <a:prstGeom prst="bentConnector3">
            <a:avLst>
              <a:gd name="adj1" fmla="val 3948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925704"/>
      </p:ext>
    </p:extLst>
  </p:cSld>
  <p:clrMapOvr>
    <a:masterClrMapping/>
  </p:clrMapOvr>
</p:sld>
</file>

<file path=ppt/theme/theme1.xml><?xml version="1.0" encoding="utf-8"?>
<a:theme xmlns:a="http://schemas.openxmlformats.org/drawingml/2006/main" name="Office Theme">
  <a:themeElements>
    <a:clrScheme name="Stricktly Financial Theme Colours">
      <a:dk1>
        <a:sysClr val="windowText" lastClr="000000"/>
      </a:dk1>
      <a:lt1>
        <a:sysClr val="window" lastClr="FFFFFF"/>
      </a:lt1>
      <a:dk2>
        <a:srgbClr val="414042"/>
      </a:dk2>
      <a:lt2>
        <a:srgbClr val="BEB6AC"/>
      </a:lt2>
      <a:accent1>
        <a:srgbClr val="D71920"/>
      </a:accent1>
      <a:accent2>
        <a:srgbClr val="9E004F"/>
      </a:accent2>
      <a:accent3>
        <a:srgbClr val="C31D65"/>
      </a:accent3>
      <a:accent4>
        <a:srgbClr val="998B7D"/>
      </a:accent4>
      <a:accent5>
        <a:srgbClr val="BEB6AC"/>
      </a:accent5>
      <a:accent6>
        <a:srgbClr val="E9E3DB"/>
      </a:accent6>
      <a:hlink>
        <a:srgbClr val="D8D8D8"/>
      </a:hlink>
      <a:folHlink>
        <a:srgbClr val="414042"/>
      </a:folHlink>
    </a:clrScheme>
    <a:fontScheme name="SF Theme Fon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lIns="216000" tIns="216000" bIns="0" rtlCol="0" anchor="t" anchorCtr="0"/>
      <a:lstStyle>
        <a:defPPr>
          <a:defRPr sz="2800" b="1"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F_Presentation" id="{97A80E1F-461C-4177-B47B-DA1142F87DB8}" vid="{69BAFC03-5DC2-44E5-B8CB-60A91F05CD01}"/>
    </a:ext>
  </a:extLst>
</a:theme>
</file>

<file path=ppt/theme/theme2.xml><?xml version="1.0" encoding="utf-8"?>
<a:theme xmlns:a="http://schemas.openxmlformats.org/drawingml/2006/main" name="1_Office Theme">
  <a:themeElements>
    <a:clrScheme name="Stricktly Financial Theme Colours">
      <a:dk1>
        <a:sysClr val="windowText" lastClr="000000"/>
      </a:dk1>
      <a:lt1>
        <a:sysClr val="window" lastClr="FFFFFF"/>
      </a:lt1>
      <a:dk2>
        <a:srgbClr val="414042"/>
      </a:dk2>
      <a:lt2>
        <a:srgbClr val="BEB6AC"/>
      </a:lt2>
      <a:accent1>
        <a:srgbClr val="D71920"/>
      </a:accent1>
      <a:accent2>
        <a:srgbClr val="9E004F"/>
      </a:accent2>
      <a:accent3>
        <a:srgbClr val="C31D65"/>
      </a:accent3>
      <a:accent4>
        <a:srgbClr val="998B7D"/>
      </a:accent4>
      <a:accent5>
        <a:srgbClr val="BEB6AC"/>
      </a:accent5>
      <a:accent6>
        <a:srgbClr val="E9E3DB"/>
      </a:accent6>
      <a:hlink>
        <a:srgbClr val="D8D8D8"/>
      </a:hlink>
      <a:folHlink>
        <a:srgbClr val="414042"/>
      </a:folHlink>
    </a:clrScheme>
    <a:fontScheme name="SF Theme Fon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lIns="216000" tIns="216000" bIns="0" rtlCol="0" anchor="t" anchorCtr="0"/>
      <a:lstStyle>
        <a:defPPr>
          <a:defRPr sz="2800" b="1"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lalire's charts" id="{2167FB52-D19D-4519-BD73-BB83B891781E}" vid="{B637D076-C8EB-43A7-B6C3-4A92744D12B3}"/>
    </a:ext>
  </a:extLst>
</a:theme>
</file>

<file path=ppt/theme/theme3.xml><?xml version="1.0" encoding="utf-8"?>
<a:theme xmlns:a="http://schemas.openxmlformats.org/drawingml/2006/main" name="2_Office Theme">
  <a:themeElements>
    <a:clrScheme name="Stricktly Financial Theme Colours">
      <a:dk1>
        <a:sysClr val="windowText" lastClr="000000"/>
      </a:dk1>
      <a:lt1>
        <a:sysClr val="window" lastClr="FFFFFF"/>
      </a:lt1>
      <a:dk2>
        <a:srgbClr val="414042"/>
      </a:dk2>
      <a:lt2>
        <a:srgbClr val="BEB6AC"/>
      </a:lt2>
      <a:accent1>
        <a:srgbClr val="D71920"/>
      </a:accent1>
      <a:accent2>
        <a:srgbClr val="9E004F"/>
      </a:accent2>
      <a:accent3>
        <a:srgbClr val="C31D65"/>
      </a:accent3>
      <a:accent4>
        <a:srgbClr val="998B7D"/>
      </a:accent4>
      <a:accent5>
        <a:srgbClr val="BEB6AC"/>
      </a:accent5>
      <a:accent6>
        <a:srgbClr val="E9E3DB"/>
      </a:accent6>
      <a:hlink>
        <a:srgbClr val="D8D8D8"/>
      </a:hlink>
      <a:folHlink>
        <a:srgbClr val="414042"/>
      </a:folHlink>
    </a:clrScheme>
    <a:fontScheme name="SF Theme Fon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lIns="216000" tIns="216000" bIns="0" rtlCol="0" anchor="t" anchorCtr="0"/>
      <a:lstStyle>
        <a:defPPr>
          <a:defRPr sz="2800" b="1"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F_Presentation" id="{97A80E1F-461C-4177-B47B-DA1142F87DB8}" vid="{69BAFC03-5DC2-44E5-B8CB-60A91F05CD01}"/>
    </a:ext>
  </a:extLst>
</a:theme>
</file>

<file path=ppt/theme/theme4.xml><?xml version="1.0" encoding="utf-8"?>
<a:theme xmlns:a="http://schemas.openxmlformats.org/drawingml/2006/main" name="3_Office Theme">
  <a:themeElements>
    <a:clrScheme name="Stricktly Financial Theme Colours">
      <a:dk1>
        <a:sysClr val="windowText" lastClr="000000"/>
      </a:dk1>
      <a:lt1>
        <a:sysClr val="window" lastClr="FFFFFF"/>
      </a:lt1>
      <a:dk2>
        <a:srgbClr val="414042"/>
      </a:dk2>
      <a:lt2>
        <a:srgbClr val="BEB6AC"/>
      </a:lt2>
      <a:accent1>
        <a:srgbClr val="D71920"/>
      </a:accent1>
      <a:accent2>
        <a:srgbClr val="9E004F"/>
      </a:accent2>
      <a:accent3>
        <a:srgbClr val="C31D65"/>
      </a:accent3>
      <a:accent4>
        <a:srgbClr val="998B7D"/>
      </a:accent4>
      <a:accent5>
        <a:srgbClr val="BEB6AC"/>
      </a:accent5>
      <a:accent6>
        <a:srgbClr val="E9E3DB"/>
      </a:accent6>
      <a:hlink>
        <a:srgbClr val="D8D8D8"/>
      </a:hlink>
      <a:folHlink>
        <a:srgbClr val="414042"/>
      </a:folHlink>
    </a:clrScheme>
    <a:fontScheme name="SF Theme Fon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lIns="216000" tIns="216000" bIns="0" rtlCol="0" anchor="t" anchorCtr="0"/>
      <a:lstStyle>
        <a:defPPr>
          <a:defRPr sz="2800" b="1"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15-1053 RBS Fraud Communications Debrief" id="{476700DB-463F-4F3F-94C2-5027BD4653B0}" vid="{22E510F4-6D91-4FF4-9E52-E274A25BC948}"/>
    </a:ext>
  </a:extLst>
</a:theme>
</file>

<file path=ppt/theme/theme5.xml><?xml version="1.0" encoding="utf-8"?>
<a:theme xmlns:a="http://schemas.openxmlformats.org/drawingml/2006/main" name="7_Office Theme">
  <a:themeElements>
    <a:clrScheme name="Stricktly Financial Theme Colours">
      <a:dk1>
        <a:sysClr val="windowText" lastClr="000000"/>
      </a:dk1>
      <a:lt1>
        <a:sysClr val="window" lastClr="FFFFFF"/>
      </a:lt1>
      <a:dk2>
        <a:srgbClr val="414042"/>
      </a:dk2>
      <a:lt2>
        <a:srgbClr val="BEB6AC"/>
      </a:lt2>
      <a:accent1>
        <a:srgbClr val="D71920"/>
      </a:accent1>
      <a:accent2>
        <a:srgbClr val="9E004F"/>
      </a:accent2>
      <a:accent3>
        <a:srgbClr val="C31D65"/>
      </a:accent3>
      <a:accent4>
        <a:srgbClr val="998B7D"/>
      </a:accent4>
      <a:accent5>
        <a:srgbClr val="BEB6AC"/>
      </a:accent5>
      <a:accent6>
        <a:srgbClr val="E9E3DB"/>
      </a:accent6>
      <a:hlink>
        <a:srgbClr val="D8D8D8"/>
      </a:hlink>
      <a:folHlink>
        <a:srgbClr val="414042"/>
      </a:folHlink>
    </a:clrScheme>
    <a:fontScheme name="SF Theme Fon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lIns="216000" tIns="216000" bIns="0" rtlCol="0" anchor="t" anchorCtr="0"/>
      <a:lstStyle>
        <a:defPPr>
          <a:defRPr sz="2800" b="1"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F_Presentation" id="{97A80E1F-461C-4177-B47B-DA1142F87DB8}" vid="{69BAFC03-5DC2-44E5-B8CB-60A91F05CD01}"/>
    </a:ext>
  </a:extLst>
</a:theme>
</file>

<file path=ppt/theme/theme6.xml><?xml version="1.0" encoding="utf-8"?>
<a:theme xmlns:a="http://schemas.openxmlformats.org/drawingml/2006/main" name="4_Office Theme">
  <a:themeElements>
    <a:clrScheme name="Stricktly Financial Theme Colours">
      <a:dk1>
        <a:sysClr val="windowText" lastClr="000000"/>
      </a:dk1>
      <a:lt1>
        <a:sysClr val="window" lastClr="FFFFFF"/>
      </a:lt1>
      <a:dk2>
        <a:srgbClr val="414042"/>
      </a:dk2>
      <a:lt2>
        <a:srgbClr val="BEB6AC"/>
      </a:lt2>
      <a:accent1>
        <a:srgbClr val="D71920"/>
      </a:accent1>
      <a:accent2>
        <a:srgbClr val="9E004F"/>
      </a:accent2>
      <a:accent3>
        <a:srgbClr val="C31D65"/>
      </a:accent3>
      <a:accent4>
        <a:srgbClr val="998B7D"/>
      </a:accent4>
      <a:accent5>
        <a:srgbClr val="BEB6AC"/>
      </a:accent5>
      <a:accent6>
        <a:srgbClr val="E9E3DB"/>
      </a:accent6>
      <a:hlink>
        <a:srgbClr val="D8D8D8"/>
      </a:hlink>
      <a:folHlink>
        <a:srgbClr val="414042"/>
      </a:folHlink>
    </a:clrScheme>
    <a:fontScheme name="SF Theme Fon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lIns="216000" tIns="216000" bIns="0" rtlCol="0" anchor="t" anchorCtr="0"/>
      <a:lstStyle>
        <a:defPPr>
          <a:defRPr sz="2800" b="1"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F_Presentation" id="{97A80E1F-461C-4177-B47B-DA1142F87DB8}" vid="{69BAFC03-5DC2-44E5-B8CB-60A91F05CD01}"/>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a8f198e-4646-437d-a727-5752644d30c8">
      <UserInfo>
        <DisplayName>Dave Skelsey</DisplayName>
        <AccountId>11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3CD0228D871D740B7B4E5AE6BECB709" ma:contentTypeVersion="7" ma:contentTypeDescription="Create a new document." ma:contentTypeScope="" ma:versionID="5ee37bfeb1a6e4bb7eb87cf3bfb4c41e">
  <xsd:schema xmlns:xsd="http://www.w3.org/2001/XMLSchema" xmlns:xs="http://www.w3.org/2001/XMLSchema" xmlns:p="http://schemas.microsoft.com/office/2006/metadata/properties" xmlns:ns2="aa8f198e-4646-437d-a727-5752644d30c8" xmlns:ns3="df18e069-9c04-45c6-ae8a-af9381bbb2b4" targetNamespace="http://schemas.microsoft.com/office/2006/metadata/properties" ma:root="true" ma:fieldsID="b1cf01fbdbe5e1cc31e98a393c5de315" ns2:_="" ns3:_="">
    <xsd:import namespace="aa8f198e-4646-437d-a727-5752644d30c8"/>
    <xsd:import namespace="df18e069-9c04-45c6-ae8a-af9381bbb2b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8f198e-4646-437d-a727-5752644d30c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18e069-9c04-45c6-ae8a-af9381bbb2b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271E4F-F2E2-4E24-8F3A-5E9482C3E08A}">
  <ds:schemaRefs>
    <ds:schemaRef ds:uri="http://schemas.microsoft.com/office/2006/metadata/properties"/>
    <ds:schemaRef ds:uri="http://purl.org/dc/elements/1.1/"/>
    <ds:schemaRef ds:uri="aa8f198e-4646-437d-a727-5752644d30c8"/>
    <ds:schemaRef ds:uri="http://schemas.openxmlformats.org/package/2006/metadata/core-properties"/>
    <ds:schemaRef ds:uri="df18e069-9c04-45c6-ae8a-af9381bbb2b4"/>
    <ds:schemaRef ds:uri="http://purl.org/dc/terms/"/>
    <ds:schemaRef ds:uri="http://schemas.microsoft.com/office/infopath/2007/PartnerControl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FCA7CC64-52E6-4EB3-B67C-CE752F5E76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8f198e-4646-437d-a727-5752644d30c8"/>
    <ds:schemaRef ds:uri="df18e069-9c04-45c6-ae8a-af9381bbb2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B4E426-8969-4F59-80C8-DF516A8608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12044</TotalTime>
  <Words>4239</Words>
  <Application>Microsoft Office PowerPoint</Application>
  <PresentationFormat>On-screen Show (4:3)</PresentationFormat>
  <Paragraphs>337</Paragraphs>
  <Slides>22</Slides>
  <Notes>1</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22</vt:i4>
      </vt:variant>
    </vt:vector>
  </HeadingPairs>
  <TitlesOfParts>
    <vt:vector size="31" baseType="lpstr">
      <vt:lpstr>Arial</vt:lpstr>
      <vt:lpstr>Calibri</vt:lpstr>
      <vt:lpstr>Times New Roman</vt:lpstr>
      <vt:lpstr>Office Theme</vt:lpstr>
      <vt:lpstr>1_Office Theme</vt:lpstr>
      <vt:lpstr>2_Office Theme</vt:lpstr>
      <vt:lpstr>3_Office Theme</vt:lpstr>
      <vt:lpstr>7_Office Theme</vt:lpstr>
      <vt:lpstr>4_Office Theme</vt:lpstr>
      <vt:lpstr>Pensions 101 A basic explanation of pensions, and how they work  </vt:lpstr>
      <vt:lpstr>PowerPoint Presentation</vt:lpstr>
      <vt:lpstr>What is a pension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Dave Skelsey</dc:creator>
  <cp:lastModifiedBy>Claire Labrum</cp:lastModifiedBy>
  <cp:revision>238</cp:revision>
  <dcterms:modified xsi:type="dcterms:W3CDTF">2022-09-15T07:18:19Z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0x010100D3CD0228D871D740B7B4E5AE6BECB709</vt:lpwstr>
  </property>
</Properties>
</file>