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</p:sldIdLst>
  <p:sldSz cy="5143500" cx="9144000"/>
  <p:notesSz cx="6858000" cy="9144000"/>
  <p:embeddedFontLst>
    <p:embeddedFont>
      <p:font typeface="Lato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boldItalic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Lato-regular.fntdata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font" Target="fonts/Lato-italic.fntdata"/><Relationship Id="rId16" Type="http://schemas.openxmlformats.org/officeDocument/2006/relationships/slide" Target="slides/slide10.xml"/><Relationship Id="rId38" Type="http://schemas.openxmlformats.org/officeDocument/2006/relationships/font" Target="fonts/Lato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37eff89f8a_2_2:notes"/>
          <p:cNvSpPr/>
          <p:nvPr>
            <p:ph idx="2" type="sldImg"/>
          </p:nvPr>
        </p:nvSpPr>
        <p:spPr>
          <a:xfrm>
            <a:off x="914400" y="1143000"/>
            <a:ext cx="7315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" name="Google Shape;54;g137eff89f8a_2_2:notes"/>
          <p:cNvSpPr txBox="1"/>
          <p:nvPr>
            <p:ph idx="1" type="body"/>
          </p:nvPr>
        </p:nvSpPr>
        <p:spPr>
          <a:xfrm>
            <a:off x="914400" y="4400550"/>
            <a:ext cx="73152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Char char="●"/>
            </a:pPr>
            <a:r>
              <a:t/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" name="Google Shape;55;g137eff89f8a_2_2:notes"/>
          <p:cNvSpPr txBox="1"/>
          <p:nvPr>
            <p:ph idx="12" type="sldNum"/>
          </p:nvPr>
        </p:nvSpPr>
        <p:spPr>
          <a:xfrm>
            <a:off x="5179484" y="8685213"/>
            <a:ext cx="39624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37eff89f8a_2_61:notes"/>
          <p:cNvSpPr/>
          <p:nvPr>
            <p:ph idx="2" type="sldImg"/>
          </p:nvPr>
        </p:nvSpPr>
        <p:spPr>
          <a:xfrm>
            <a:off x="914400" y="1143000"/>
            <a:ext cx="7315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g137eff89f8a_2_61:notes"/>
          <p:cNvSpPr txBox="1"/>
          <p:nvPr>
            <p:ph idx="1" type="body"/>
          </p:nvPr>
        </p:nvSpPr>
        <p:spPr>
          <a:xfrm>
            <a:off x="914400" y="4400550"/>
            <a:ext cx="73152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6" name="Google Shape;176;g137eff89f8a_2_61:notes"/>
          <p:cNvSpPr txBox="1"/>
          <p:nvPr>
            <p:ph idx="12" type="sldNum"/>
          </p:nvPr>
        </p:nvSpPr>
        <p:spPr>
          <a:xfrm>
            <a:off x="5179484" y="8685213"/>
            <a:ext cx="39624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38000782ba_0_22:notes"/>
          <p:cNvSpPr/>
          <p:nvPr>
            <p:ph idx="2" type="sldImg"/>
          </p:nvPr>
        </p:nvSpPr>
        <p:spPr>
          <a:xfrm>
            <a:off x="914400" y="1143000"/>
            <a:ext cx="7315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138000782ba_0_22:notes"/>
          <p:cNvSpPr txBox="1"/>
          <p:nvPr>
            <p:ph idx="1" type="body"/>
          </p:nvPr>
        </p:nvSpPr>
        <p:spPr>
          <a:xfrm>
            <a:off x="914400" y="4400550"/>
            <a:ext cx="73152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/>
              <a:buChar char="●"/>
            </a:pPr>
            <a:r>
              <a:t/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9" name="Google Shape;189;g138000782ba_0_22:notes"/>
          <p:cNvSpPr txBox="1"/>
          <p:nvPr>
            <p:ph idx="12" type="sldNum"/>
          </p:nvPr>
        </p:nvSpPr>
        <p:spPr>
          <a:xfrm>
            <a:off x="5179484" y="8685213"/>
            <a:ext cx="39624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37eff89f8a_2_73:notes"/>
          <p:cNvSpPr/>
          <p:nvPr>
            <p:ph idx="2" type="sldImg"/>
          </p:nvPr>
        </p:nvSpPr>
        <p:spPr>
          <a:xfrm>
            <a:off x="914400" y="1143000"/>
            <a:ext cx="7315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g137eff89f8a_2_73:notes"/>
          <p:cNvSpPr txBox="1"/>
          <p:nvPr>
            <p:ph idx="1" type="body"/>
          </p:nvPr>
        </p:nvSpPr>
        <p:spPr>
          <a:xfrm>
            <a:off x="914400" y="4400550"/>
            <a:ext cx="73152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7" name="Google Shape;207;g137eff89f8a_2_73:notes"/>
          <p:cNvSpPr txBox="1"/>
          <p:nvPr>
            <p:ph idx="12" type="sldNum"/>
          </p:nvPr>
        </p:nvSpPr>
        <p:spPr>
          <a:xfrm>
            <a:off x="5179484" y="8685213"/>
            <a:ext cx="39624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37eff89f8a_2_84:notes"/>
          <p:cNvSpPr/>
          <p:nvPr>
            <p:ph idx="2" type="sldImg"/>
          </p:nvPr>
        </p:nvSpPr>
        <p:spPr>
          <a:xfrm>
            <a:off x="914400" y="1143000"/>
            <a:ext cx="7315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g137eff89f8a_2_84:notes"/>
          <p:cNvSpPr txBox="1"/>
          <p:nvPr>
            <p:ph idx="1" type="body"/>
          </p:nvPr>
        </p:nvSpPr>
        <p:spPr>
          <a:xfrm>
            <a:off x="914400" y="4400550"/>
            <a:ext cx="73152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0" name="Google Shape;220;g137eff89f8a_2_84:notes"/>
          <p:cNvSpPr txBox="1"/>
          <p:nvPr>
            <p:ph idx="12" type="sldNum"/>
          </p:nvPr>
        </p:nvSpPr>
        <p:spPr>
          <a:xfrm>
            <a:off x="5179484" y="8685213"/>
            <a:ext cx="39624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37eff89f8a_2_95:notes"/>
          <p:cNvSpPr/>
          <p:nvPr>
            <p:ph idx="2" type="sldImg"/>
          </p:nvPr>
        </p:nvSpPr>
        <p:spPr>
          <a:xfrm>
            <a:off x="914400" y="1143000"/>
            <a:ext cx="7315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g137eff89f8a_2_95:notes"/>
          <p:cNvSpPr txBox="1"/>
          <p:nvPr>
            <p:ph idx="1" type="body"/>
          </p:nvPr>
        </p:nvSpPr>
        <p:spPr>
          <a:xfrm>
            <a:off x="914400" y="4400550"/>
            <a:ext cx="73152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 u="sng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2" name="Google Shape;232;g137eff89f8a_2_95:notes"/>
          <p:cNvSpPr txBox="1"/>
          <p:nvPr>
            <p:ph idx="12" type="sldNum"/>
          </p:nvPr>
        </p:nvSpPr>
        <p:spPr>
          <a:xfrm>
            <a:off x="5179484" y="8685213"/>
            <a:ext cx="39624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490308f4cb_0_3:notes"/>
          <p:cNvSpPr/>
          <p:nvPr>
            <p:ph idx="2" type="sldImg"/>
          </p:nvPr>
        </p:nvSpPr>
        <p:spPr>
          <a:xfrm>
            <a:off x="914400" y="1143000"/>
            <a:ext cx="7315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g1490308f4cb_0_3:notes"/>
          <p:cNvSpPr txBox="1"/>
          <p:nvPr>
            <p:ph idx="1" type="body"/>
          </p:nvPr>
        </p:nvSpPr>
        <p:spPr>
          <a:xfrm>
            <a:off x="914400" y="4400550"/>
            <a:ext cx="73152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 u="sng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6" name="Google Shape;246;g1490308f4cb_0_3:notes"/>
          <p:cNvSpPr txBox="1"/>
          <p:nvPr>
            <p:ph idx="12" type="sldNum"/>
          </p:nvPr>
        </p:nvSpPr>
        <p:spPr>
          <a:xfrm>
            <a:off x="5179484" y="8685213"/>
            <a:ext cx="39624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380ab8a38b_0_180:notes"/>
          <p:cNvSpPr/>
          <p:nvPr>
            <p:ph idx="2" type="sldImg"/>
          </p:nvPr>
        </p:nvSpPr>
        <p:spPr>
          <a:xfrm>
            <a:off x="914400" y="1143000"/>
            <a:ext cx="7315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g1380ab8a38b_0_180:notes"/>
          <p:cNvSpPr txBox="1"/>
          <p:nvPr>
            <p:ph idx="1" type="body"/>
          </p:nvPr>
        </p:nvSpPr>
        <p:spPr>
          <a:xfrm>
            <a:off x="914400" y="4400550"/>
            <a:ext cx="73152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9" name="Google Shape;259;g1380ab8a38b_0_180:notes"/>
          <p:cNvSpPr txBox="1"/>
          <p:nvPr>
            <p:ph idx="12" type="sldNum"/>
          </p:nvPr>
        </p:nvSpPr>
        <p:spPr>
          <a:xfrm>
            <a:off x="5179484" y="8685213"/>
            <a:ext cx="39624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37eff89f8a_2_121:notes"/>
          <p:cNvSpPr/>
          <p:nvPr>
            <p:ph idx="2" type="sldImg"/>
          </p:nvPr>
        </p:nvSpPr>
        <p:spPr>
          <a:xfrm>
            <a:off x="914400" y="1143000"/>
            <a:ext cx="7315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g137eff89f8a_2_121:notes"/>
          <p:cNvSpPr txBox="1"/>
          <p:nvPr>
            <p:ph idx="1" type="body"/>
          </p:nvPr>
        </p:nvSpPr>
        <p:spPr>
          <a:xfrm>
            <a:off x="914400" y="4400550"/>
            <a:ext cx="73152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Lato"/>
              <a:buChar char="●"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2" name="Google Shape;272;g137eff89f8a_2_121:notes"/>
          <p:cNvSpPr txBox="1"/>
          <p:nvPr>
            <p:ph idx="12" type="sldNum"/>
          </p:nvPr>
        </p:nvSpPr>
        <p:spPr>
          <a:xfrm>
            <a:off x="5179484" y="8685213"/>
            <a:ext cx="39624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38000782ba_0_0:notes"/>
          <p:cNvSpPr/>
          <p:nvPr>
            <p:ph idx="2" type="sldImg"/>
          </p:nvPr>
        </p:nvSpPr>
        <p:spPr>
          <a:xfrm>
            <a:off x="914400" y="1143000"/>
            <a:ext cx="7315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g138000782ba_0_0:notes"/>
          <p:cNvSpPr txBox="1"/>
          <p:nvPr>
            <p:ph idx="1" type="body"/>
          </p:nvPr>
        </p:nvSpPr>
        <p:spPr>
          <a:xfrm>
            <a:off x="914400" y="4400550"/>
            <a:ext cx="73152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/>
              <a:buChar char="●"/>
            </a:pPr>
            <a:r>
              <a:t/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4" name="Google Shape;284;g138000782ba_0_0:notes"/>
          <p:cNvSpPr txBox="1"/>
          <p:nvPr>
            <p:ph idx="12" type="sldNum"/>
          </p:nvPr>
        </p:nvSpPr>
        <p:spPr>
          <a:xfrm>
            <a:off x="5179484" y="8685213"/>
            <a:ext cx="39624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381f75d7c6_0_0:notes"/>
          <p:cNvSpPr/>
          <p:nvPr>
            <p:ph idx="2" type="sldImg"/>
          </p:nvPr>
        </p:nvSpPr>
        <p:spPr>
          <a:xfrm>
            <a:off x="914400" y="1143000"/>
            <a:ext cx="7315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5" name="Google Shape;295;g1381f75d7c6_0_0:notes"/>
          <p:cNvSpPr txBox="1"/>
          <p:nvPr>
            <p:ph idx="1" type="body"/>
          </p:nvPr>
        </p:nvSpPr>
        <p:spPr>
          <a:xfrm>
            <a:off x="914400" y="4400550"/>
            <a:ext cx="73152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6" name="Google Shape;296;g1381f75d7c6_0_0:notes"/>
          <p:cNvSpPr txBox="1"/>
          <p:nvPr>
            <p:ph idx="12" type="sldNum"/>
          </p:nvPr>
        </p:nvSpPr>
        <p:spPr>
          <a:xfrm>
            <a:off x="5179484" y="8685213"/>
            <a:ext cx="39624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380ab8a38b_0_27:notes"/>
          <p:cNvSpPr/>
          <p:nvPr>
            <p:ph idx="2" type="sldImg"/>
          </p:nvPr>
        </p:nvSpPr>
        <p:spPr>
          <a:xfrm>
            <a:off x="914400" y="1143000"/>
            <a:ext cx="7315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g1380ab8a38b_0_27:notes"/>
          <p:cNvSpPr txBox="1"/>
          <p:nvPr>
            <p:ph idx="1" type="body"/>
          </p:nvPr>
        </p:nvSpPr>
        <p:spPr>
          <a:xfrm>
            <a:off x="914400" y="4400550"/>
            <a:ext cx="73152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3" name="Google Shape;63;g1380ab8a38b_0_27:notes"/>
          <p:cNvSpPr txBox="1"/>
          <p:nvPr>
            <p:ph idx="12" type="sldNum"/>
          </p:nvPr>
        </p:nvSpPr>
        <p:spPr>
          <a:xfrm>
            <a:off x="5179484" y="8685213"/>
            <a:ext cx="39624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37eff89f8a_2_132:notes"/>
          <p:cNvSpPr/>
          <p:nvPr>
            <p:ph idx="2" type="sldImg"/>
          </p:nvPr>
        </p:nvSpPr>
        <p:spPr>
          <a:xfrm>
            <a:off x="914400" y="1143000"/>
            <a:ext cx="7315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" name="Google Shape;308;g137eff89f8a_2_132:notes"/>
          <p:cNvSpPr txBox="1"/>
          <p:nvPr>
            <p:ph idx="1" type="body"/>
          </p:nvPr>
        </p:nvSpPr>
        <p:spPr>
          <a:xfrm>
            <a:off x="914400" y="4400550"/>
            <a:ext cx="73152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/>
              <a:buChar char="●"/>
            </a:pPr>
            <a:r>
              <a:t/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9" name="Google Shape;309;g137eff89f8a_2_132:notes"/>
          <p:cNvSpPr txBox="1"/>
          <p:nvPr>
            <p:ph idx="12" type="sldNum"/>
          </p:nvPr>
        </p:nvSpPr>
        <p:spPr>
          <a:xfrm>
            <a:off x="5179484" y="8685213"/>
            <a:ext cx="39624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37eff89f8a_2_143:notes"/>
          <p:cNvSpPr/>
          <p:nvPr>
            <p:ph idx="2" type="sldImg"/>
          </p:nvPr>
        </p:nvSpPr>
        <p:spPr>
          <a:xfrm>
            <a:off x="914400" y="1143000"/>
            <a:ext cx="7315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0" name="Google Shape;320;g137eff89f8a_2_143:notes"/>
          <p:cNvSpPr txBox="1"/>
          <p:nvPr>
            <p:ph idx="1" type="body"/>
          </p:nvPr>
        </p:nvSpPr>
        <p:spPr>
          <a:xfrm>
            <a:off x="914400" y="4400550"/>
            <a:ext cx="73152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1" name="Google Shape;321;g137eff89f8a_2_143:notes"/>
          <p:cNvSpPr txBox="1"/>
          <p:nvPr>
            <p:ph idx="12" type="sldNum"/>
          </p:nvPr>
        </p:nvSpPr>
        <p:spPr>
          <a:xfrm>
            <a:off x="5179484" y="8685213"/>
            <a:ext cx="39624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37eff89f8a_2_159:notes"/>
          <p:cNvSpPr/>
          <p:nvPr>
            <p:ph idx="2" type="sldImg"/>
          </p:nvPr>
        </p:nvSpPr>
        <p:spPr>
          <a:xfrm>
            <a:off x="914400" y="1143000"/>
            <a:ext cx="7315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7" name="Google Shape;337;g137eff89f8a_2_159:notes"/>
          <p:cNvSpPr txBox="1"/>
          <p:nvPr>
            <p:ph idx="1" type="body"/>
          </p:nvPr>
        </p:nvSpPr>
        <p:spPr>
          <a:xfrm>
            <a:off x="914400" y="4400550"/>
            <a:ext cx="73152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8" name="Google Shape;338;g137eff89f8a_2_159:notes"/>
          <p:cNvSpPr txBox="1"/>
          <p:nvPr>
            <p:ph idx="12" type="sldNum"/>
          </p:nvPr>
        </p:nvSpPr>
        <p:spPr>
          <a:xfrm>
            <a:off x="5179484" y="8685213"/>
            <a:ext cx="39624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381f75d7c6_0_12:notes"/>
          <p:cNvSpPr/>
          <p:nvPr>
            <p:ph idx="2" type="sldImg"/>
          </p:nvPr>
        </p:nvSpPr>
        <p:spPr>
          <a:xfrm>
            <a:off x="914400" y="1143000"/>
            <a:ext cx="7315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1" name="Google Shape;351;g1381f75d7c6_0_12:notes"/>
          <p:cNvSpPr txBox="1"/>
          <p:nvPr>
            <p:ph idx="1" type="body"/>
          </p:nvPr>
        </p:nvSpPr>
        <p:spPr>
          <a:xfrm>
            <a:off x="914400" y="4400550"/>
            <a:ext cx="73152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2" name="Google Shape;352;g1381f75d7c6_0_12:notes"/>
          <p:cNvSpPr txBox="1"/>
          <p:nvPr>
            <p:ph idx="12" type="sldNum"/>
          </p:nvPr>
        </p:nvSpPr>
        <p:spPr>
          <a:xfrm>
            <a:off x="5179484" y="8685213"/>
            <a:ext cx="39624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37eff89f8a_2_172:notes"/>
          <p:cNvSpPr/>
          <p:nvPr>
            <p:ph idx="2" type="sldImg"/>
          </p:nvPr>
        </p:nvSpPr>
        <p:spPr>
          <a:xfrm>
            <a:off x="914400" y="1143000"/>
            <a:ext cx="7315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4" name="Google Shape;364;g137eff89f8a_2_172:notes"/>
          <p:cNvSpPr txBox="1"/>
          <p:nvPr>
            <p:ph idx="1" type="body"/>
          </p:nvPr>
        </p:nvSpPr>
        <p:spPr>
          <a:xfrm>
            <a:off x="914400" y="4400550"/>
            <a:ext cx="73152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5" name="Google Shape;365;g137eff89f8a_2_172:notes"/>
          <p:cNvSpPr txBox="1"/>
          <p:nvPr>
            <p:ph idx="12" type="sldNum"/>
          </p:nvPr>
        </p:nvSpPr>
        <p:spPr>
          <a:xfrm>
            <a:off x="5179484" y="8685213"/>
            <a:ext cx="39624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1381f75d7c6_0_59:notes"/>
          <p:cNvSpPr/>
          <p:nvPr>
            <p:ph idx="2" type="sldImg"/>
          </p:nvPr>
        </p:nvSpPr>
        <p:spPr>
          <a:xfrm>
            <a:off x="914400" y="1143000"/>
            <a:ext cx="7315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6" name="Google Shape;376;g1381f75d7c6_0_59:notes"/>
          <p:cNvSpPr txBox="1"/>
          <p:nvPr>
            <p:ph idx="1" type="body"/>
          </p:nvPr>
        </p:nvSpPr>
        <p:spPr>
          <a:xfrm>
            <a:off x="914400" y="4400550"/>
            <a:ext cx="73152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7" name="Google Shape;377;g1381f75d7c6_0_59:notes"/>
          <p:cNvSpPr txBox="1"/>
          <p:nvPr>
            <p:ph idx="12" type="sldNum"/>
          </p:nvPr>
        </p:nvSpPr>
        <p:spPr>
          <a:xfrm>
            <a:off x="5179484" y="8685213"/>
            <a:ext cx="39624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1381f75d7c6_0_37:notes"/>
          <p:cNvSpPr/>
          <p:nvPr>
            <p:ph idx="2" type="sldImg"/>
          </p:nvPr>
        </p:nvSpPr>
        <p:spPr>
          <a:xfrm>
            <a:off x="914400" y="1143000"/>
            <a:ext cx="7315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8" name="Google Shape;388;g1381f75d7c6_0_37:notes"/>
          <p:cNvSpPr txBox="1"/>
          <p:nvPr>
            <p:ph idx="1" type="body"/>
          </p:nvPr>
        </p:nvSpPr>
        <p:spPr>
          <a:xfrm>
            <a:off x="914400" y="4400550"/>
            <a:ext cx="73152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9" name="Google Shape;389;g1381f75d7c6_0_37:notes"/>
          <p:cNvSpPr txBox="1"/>
          <p:nvPr>
            <p:ph idx="12" type="sldNum"/>
          </p:nvPr>
        </p:nvSpPr>
        <p:spPr>
          <a:xfrm>
            <a:off x="5179484" y="8685213"/>
            <a:ext cx="39624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1381f75d7c6_0_24:notes"/>
          <p:cNvSpPr/>
          <p:nvPr>
            <p:ph idx="2" type="sldImg"/>
          </p:nvPr>
        </p:nvSpPr>
        <p:spPr>
          <a:xfrm>
            <a:off x="914400" y="1143000"/>
            <a:ext cx="7315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0" name="Google Shape;400;g1381f75d7c6_0_24:notes"/>
          <p:cNvSpPr txBox="1"/>
          <p:nvPr>
            <p:ph idx="1" type="body"/>
          </p:nvPr>
        </p:nvSpPr>
        <p:spPr>
          <a:xfrm>
            <a:off x="914400" y="4400550"/>
            <a:ext cx="73152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1" name="Google Shape;401;g1381f75d7c6_0_24:notes"/>
          <p:cNvSpPr txBox="1"/>
          <p:nvPr>
            <p:ph idx="12" type="sldNum"/>
          </p:nvPr>
        </p:nvSpPr>
        <p:spPr>
          <a:xfrm>
            <a:off x="5179484" y="8685213"/>
            <a:ext cx="39624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137eff89f8a_2_183:notes"/>
          <p:cNvSpPr/>
          <p:nvPr>
            <p:ph idx="2" type="sldImg"/>
          </p:nvPr>
        </p:nvSpPr>
        <p:spPr>
          <a:xfrm>
            <a:off x="914400" y="1143000"/>
            <a:ext cx="7315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2" name="Google Shape;412;g137eff89f8a_2_183:notes"/>
          <p:cNvSpPr txBox="1"/>
          <p:nvPr>
            <p:ph idx="1" type="body"/>
          </p:nvPr>
        </p:nvSpPr>
        <p:spPr>
          <a:xfrm>
            <a:off x="914400" y="4400550"/>
            <a:ext cx="73152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3" name="Google Shape;413;g137eff89f8a_2_183:notes"/>
          <p:cNvSpPr txBox="1"/>
          <p:nvPr>
            <p:ph idx="12" type="sldNum"/>
          </p:nvPr>
        </p:nvSpPr>
        <p:spPr>
          <a:xfrm>
            <a:off x="5179484" y="8685213"/>
            <a:ext cx="39624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137eff89f8a_2_195:notes"/>
          <p:cNvSpPr/>
          <p:nvPr>
            <p:ph idx="2" type="sldImg"/>
          </p:nvPr>
        </p:nvSpPr>
        <p:spPr>
          <a:xfrm>
            <a:off x="914400" y="1143000"/>
            <a:ext cx="7315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5" name="Google Shape;425;g137eff89f8a_2_195:notes"/>
          <p:cNvSpPr txBox="1"/>
          <p:nvPr>
            <p:ph idx="1" type="body"/>
          </p:nvPr>
        </p:nvSpPr>
        <p:spPr>
          <a:xfrm>
            <a:off x="914400" y="4400550"/>
            <a:ext cx="73152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6" name="Google Shape;426;g137eff89f8a_2_195:notes"/>
          <p:cNvSpPr txBox="1"/>
          <p:nvPr>
            <p:ph idx="12" type="sldNum"/>
          </p:nvPr>
        </p:nvSpPr>
        <p:spPr>
          <a:xfrm>
            <a:off x="5179484" y="8685213"/>
            <a:ext cx="39624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380ab8a38b_0_49:notes"/>
          <p:cNvSpPr/>
          <p:nvPr>
            <p:ph idx="2" type="sldImg"/>
          </p:nvPr>
        </p:nvSpPr>
        <p:spPr>
          <a:xfrm>
            <a:off x="914400" y="1143000"/>
            <a:ext cx="7315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g1380ab8a38b_0_49:notes"/>
          <p:cNvSpPr txBox="1"/>
          <p:nvPr>
            <p:ph idx="1" type="body"/>
          </p:nvPr>
        </p:nvSpPr>
        <p:spPr>
          <a:xfrm>
            <a:off x="914400" y="4400550"/>
            <a:ext cx="73152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4" name="Google Shape;74;g1380ab8a38b_0_49:notes"/>
          <p:cNvSpPr txBox="1"/>
          <p:nvPr>
            <p:ph idx="12" type="sldNum"/>
          </p:nvPr>
        </p:nvSpPr>
        <p:spPr>
          <a:xfrm>
            <a:off x="5179484" y="8685213"/>
            <a:ext cx="39624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137eff89f8a_2_207:notes"/>
          <p:cNvSpPr/>
          <p:nvPr>
            <p:ph idx="2" type="sldImg"/>
          </p:nvPr>
        </p:nvSpPr>
        <p:spPr>
          <a:xfrm>
            <a:off x="914400" y="1143000"/>
            <a:ext cx="7315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8" name="Google Shape;438;g137eff89f8a_2_207:notes"/>
          <p:cNvSpPr txBox="1"/>
          <p:nvPr>
            <p:ph idx="1" type="body"/>
          </p:nvPr>
        </p:nvSpPr>
        <p:spPr>
          <a:xfrm>
            <a:off x="914400" y="4400550"/>
            <a:ext cx="73152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9" name="Google Shape;439;g137eff89f8a_2_207:notes"/>
          <p:cNvSpPr txBox="1"/>
          <p:nvPr>
            <p:ph idx="12" type="sldNum"/>
          </p:nvPr>
        </p:nvSpPr>
        <p:spPr>
          <a:xfrm>
            <a:off x="5179484" y="8685213"/>
            <a:ext cx="39624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380ab8a38b_0_111:notes"/>
          <p:cNvSpPr/>
          <p:nvPr>
            <p:ph idx="2" type="sldImg"/>
          </p:nvPr>
        </p:nvSpPr>
        <p:spPr>
          <a:xfrm>
            <a:off x="914400" y="1143000"/>
            <a:ext cx="7315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g1380ab8a38b_0_111:notes"/>
          <p:cNvSpPr txBox="1"/>
          <p:nvPr>
            <p:ph idx="1" type="body"/>
          </p:nvPr>
        </p:nvSpPr>
        <p:spPr>
          <a:xfrm>
            <a:off x="914400" y="4400550"/>
            <a:ext cx="73152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8" name="Google Shape;88;g1380ab8a38b_0_111:notes"/>
          <p:cNvSpPr txBox="1"/>
          <p:nvPr>
            <p:ph idx="12" type="sldNum"/>
          </p:nvPr>
        </p:nvSpPr>
        <p:spPr>
          <a:xfrm>
            <a:off x="5179484" y="8685213"/>
            <a:ext cx="39624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380ab8a38b_0_123:notes"/>
          <p:cNvSpPr/>
          <p:nvPr>
            <p:ph idx="2" type="sldImg"/>
          </p:nvPr>
        </p:nvSpPr>
        <p:spPr>
          <a:xfrm>
            <a:off x="914400" y="1143000"/>
            <a:ext cx="7315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g1380ab8a38b_0_123:notes"/>
          <p:cNvSpPr txBox="1"/>
          <p:nvPr>
            <p:ph idx="1" type="body"/>
          </p:nvPr>
        </p:nvSpPr>
        <p:spPr>
          <a:xfrm>
            <a:off x="914400" y="4400550"/>
            <a:ext cx="73152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ato"/>
              <a:buChar char="●"/>
            </a:pPr>
            <a:r>
              <a:t/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g1380ab8a38b_0_123:notes"/>
          <p:cNvSpPr txBox="1"/>
          <p:nvPr>
            <p:ph idx="12" type="sldNum"/>
          </p:nvPr>
        </p:nvSpPr>
        <p:spPr>
          <a:xfrm>
            <a:off x="5179484" y="8685213"/>
            <a:ext cx="39624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380ab8a38b_0_135:notes"/>
          <p:cNvSpPr/>
          <p:nvPr>
            <p:ph idx="2" type="sldImg"/>
          </p:nvPr>
        </p:nvSpPr>
        <p:spPr>
          <a:xfrm>
            <a:off x="914400" y="1143000"/>
            <a:ext cx="7315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g1380ab8a38b_0_135:notes"/>
          <p:cNvSpPr txBox="1"/>
          <p:nvPr>
            <p:ph idx="1" type="body"/>
          </p:nvPr>
        </p:nvSpPr>
        <p:spPr>
          <a:xfrm>
            <a:off x="914400" y="4400550"/>
            <a:ext cx="73152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t/>
            </a:r>
            <a:endParaRPr/>
          </a:p>
        </p:txBody>
      </p:sp>
      <p:sp>
        <p:nvSpPr>
          <p:cNvPr id="120" name="Google Shape;120;g1380ab8a38b_0_135:notes"/>
          <p:cNvSpPr txBox="1"/>
          <p:nvPr>
            <p:ph idx="12" type="sldNum"/>
          </p:nvPr>
        </p:nvSpPr>
        <p:spPr>
          <a:xfrm>
            <a:off x="5179484" y="8685213"/>
            <a:ext cx="39624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37eff89f8a_2_21:notes"/>
          <p:cNvSpPr/>
          <p:nvPr>
            <p:ph idx="2" type="sldImg"/>
          </p:nvPr>
        </p:nvSpPr>
        <p:spPr>
          <a:xfrm>
            <a:off x="914400" y="1143000"/>
            <a:ext cx="7315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g137eff89f8a_2_21:notes"/>
          <p:cNvSpPr txBox="1"/>
          <p:nvPr>
            <p:ph idx="1" type="body"/>
          </p:nvPr>
        </p:nvSpPr>
        <p:spPr>
          <a:xfrm>
            <a:off x="914400" y="4400550"/>
            <a:ext cx="73152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4" name="Google Shape;134;g137eff89f8a_2_21:notes"/>
          <p:cNvSpPr txBox="1"/>
          <p:nvPr>
            <p:ph idx="12" type="sldNum"/>
          </p:nvPr>
        </p:nvSpPr>
        <p:spPr>
          <a:xfrm>
            <a:off x="5179484" y="8685213"/>
            <a:ext cx="39624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37eff89f8a_2_34:notes"/>
          <p:cNvSpPr/>
          <p:nvPr>
            <p:ph idx="2" type="sldImg"/>
          </p:nvPr>
        </p:nvSpPr>
        <p:spPr>
          <a:xfrm>
            <a:off x="914400" y="1143000"/>
            <a:ext cx="7315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g137eff89f8a_2_34:notes"/>
          <p:cNvSpPr txBox="1"/>
          <p:nvPr>
            <p:ph idx="1" type="body"/>
          </p:nvPr>
        </p:nvSpPr>
        <p:spPr>
          <a:xfrm>
            <a:off x="914400" y="4400550"/>
            <a:ext cx="73152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8" name="Google Shape;148;g137eff89f8a_2_34:notes"/>
          <p:cNvSpPr txBox="1"/>
          <p:nvPr>
            <p:ph idx="12" type="sldNum"/>
          </p:nvPr>
        </p:nvSpPr>
        <p:spPr>
          <a:xfrm>
            <a:off x="5179484" y="8685213"/>
            <a:ext cx="39624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37eff89f8a_2_46:notes"/>
          <p:cNvSpPr/>
          <p:nvPr>
            <p:ph idx="2" type="sldImg"/>
          </p:nvPr>
        </p:nvSpPr>
        <p:spPr>
          <a:xfrm>
            <a:off x="914400" y="1143000"/>
            <a:ext cx="7315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g137eff89f8a_2_46:notes"/>
          <p:cNvSpPr txBox="1"/>
          <p:nvPr>
            <p:ph idx="1" type="body"/>
          </p:nvPr>
        </p:nvSpPr>
        <p:spPr>
          <a:xfrm>
            <a:off x="914400" y="4400550"/>
            <a:ext cx="73152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1" name="Google Shape;161;g137eff89f8a_2_46:notes"/>
          <p:cNvSpPr txBox="1"/>
          <p:nvPr>
            <p:ph idx="12" type="sldNum"/>
          </p:nvPr>
        </p:nvSpPr>
        <p:spPr>
          <a:xfrm>
            <a:off x="5179484" y="8685213"/>
            <a:ext cx="39624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jp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.png"/><Relationship Id="rId7" Type="http://schemas.openxmlformats.org/officeDocument/2006/relationships/image" Target="../media/image2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27.png"/><Relationship Id="rId5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27.png"/><Relationship Id="rId6" Type="http://schemas.openxmlformats.org/officeDocument/2006/relationships/image" Target="../media/image2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27.png"/><Relationship Id="rId6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Relationship Id="rId4" Type="http://schemas.openxmlformats.org/officeDocument/2006/relationships/image" Target="../media/image31.png"/><Relationship Id="rId5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Relationship Id="rId4" Type="http://schemas.openxmlformats.org/officeDocument/2006/relationships/image" Target="../media/image31.png"/><Relationship Id="rId5" Type="http://schemas.openxmlformats.org/officeDocument/2006/relationships/image" Target="../media/image1.png"/><Relationship Id="rId6" Type="http://schemas.openxmlformats.org/officeDocument/2006/relationships/image" Target="../media/image3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1.jpg"/><Relationship Id="rId5" Type="http://schemas.openxmlformats.org/officeDocument/2006/relationships/image" Target="../media/image2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38.jpg"/><Relationship Id="rId6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34.jpg"/><Relationship Id="rId6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png"/><Relationship Id="rId4" Type="http://schemas.openxmlformats.org/officeDocument/2006/relationships/image" Target="../media/image36.png"/><Relationship Id="rId5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.png"/><Relationship Id="rId4" Type="http://schemas.openxmlformats.org/officeDocument/2006/relationships/image" Target="../media/image36.png"/><Relationship Id="rId5" Type="http://schemas.openxmlformats.org/officeDocument/2006/relationships/image" Target="../media/image1.png"/><Relationship Id="rId6" Type="http://schemas.openxmlformats.org/officeDocument/2006/relationships/image" Target="../media/image30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.png"/><Relationship Id="rId4" Type="http://schemas.openxmlformats.org/officeDocument/2006/relationships/image" Target="../media/image36.png"/><Relationship Id="rId5" Type="http://schemas.openxmlformats.org/officeDocument/2006/relationships/image" Target="../media/image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.png"/><Relationship Id="rId4" Type="http://schemas.openxmlformats.org/officeDocument/2006/relationships/image" Target="../media/image37.png"/><Relationship Id="rId5" Type="http://schemas.openxmlformats.org/officeDocument/2006/relationships/image" Target="../media/image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3.png"/><Relationship Id="rId4" Type="http://schemas.openxmlformats.org/officeDocument/2006/relationships/image" Target="../media/image6.png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hyperlink" Target="http://www.prolific.co/ref/icgweb" TargetMode="External"/><Relationship Id="rId5" Type="http://schemas.openxmlformats.org/officeDocument/2006/relationships/image" Target="../media/image1.png"/><Relationship Id="rId6" Type="http://schemas.openxmlformats.org/officeDocument/2006/relationships/hyperlink" Target="http://www.prolific.co" TargetMode="External"/><Relationship Id="rId7" Type="http://schemas.openxmlformats.org/officeDocument/2006/relationships/hyperlink" Target="http://www.prolific.co" TargetMode="External"/><Relationship Id="rId8" Type="http://schemas.openxmlformats.org/officeDocument/2006/relationships/image" Target="../media/image3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9.png"/><Relationship Id="rId7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25.png"/><Relationship Id="rId5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25.png"/><Relationship Id="rId5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25.png"/><Relationship Id="rId5" Type="http://schemas.openxmlformats.org/officeDocument/2006/relationships/image" Target="../media/image1.png"/><Relationship Id="rId6" Type="http://schemas.openxmlformats.org/officeDocument/2006/relationships/image" Target="../media/image19.jpg"/><Relationship Id="rId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/>
          <p:nvPr/>
        </p:nvSpPr>
        <p:spPr>
          <a:xfrm>
            <a:off x="266700" y="263325"/>
            <a:ext cx="39501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Bad data causes bad decisions: </a:t>
            </a:r>
            <a:endParaRPr b="1" i="0" sz="30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30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How to solve the problem of data quality in your</a:t>
            </a:r>
            <a:r>
              <a:rPr lang="en" sz="3000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 online </a:t>
            </a:r>
            <a:r>
              <a:rPr b="0" i="0" lang="en" sz="30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research</a:t>
            </a:r>
            <a:endParaRPr b="0" i="0" sz="30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8" name="Google Shape;5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700" y="4755593"/>
            <a:ext cx="982025" cy="260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00501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/>
          <p:nvPr/>
        </p:nvSpPr>
        <p:spPr>
          <a:xfrm>
            <a:off x="2867850" y="148925"/>
            <a:ext cx="62763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32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Where does low data quality come from?</a:t>
            </a:r>
            <a:endParaRPr b="1" i="0" sz="32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79" name="Google Shape;179;p24"/>
          <p:cNvCxnSpPr/>
          <p:nvPr/>
        </p:nvCxnSpPr>
        <p:spPr>
          <a:xfrm>
            <a:off x="2944058" y="744600"/>
            <a:ext cx="332100" cy="0"/>
          </a:xfrm>
          <a:prstGeom prst="straightConnector1">
            <a:avLst/>
          </a:prstGeom>
          <a:noFill/>
          <a:ln cap="flat" cmpd="sng" w="38100">
            <a:solidFill>
              <a:srgbClr val="08375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80" name="Google Shape;180;p24"/>
          <p:cNvPicPr preferRelativeResize="0"/>
          <p:nvPr/>
        </p:nvPicPr>
        <p:blipFill rotWithShape="1">
          <a:blip r:embed="rId3">
            <a:alphaModFix/>
          </a:blip>
          <a:srcRect b="0" l="0" r="0" t="24783"/>
          <a:stretch/>
        </p:blipFill>
        <p:spPr>
          <a:xfrm>
            <a:off x="6050" y="0"/>
            <a:ext cx="2785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4"/>
          <p:cNvSpPr txBox="1"/>
          <p:nvPr/>
        </p:nvSpPr>
        <p:spPr>
          <a:xfrm>
            <a:off x="3135300" y="1444200"/>
            <a:ext cx="5719800" cy="35240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758"/>
              </a:buClr>
              <a:buSzPts val="1800"/>
              <a:buFont typeface="Lato"/>
              <a:buChar char="●"/>
            </a:pPr>
            <a:r>
              <a:rPr b="0" i="0" lang="en" sz="1800" u="none" cap="none" strike="noStrike">
                <a:solidFill>
                  <a:srgbClr val="083758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Low quality data is often due to low quality inputs</a:t>
            </a:r>
            <a:endParaRPr b="0" i="0" sz="1800" u="none" cap="none" strike="noStrike">
              <a:solidFill>
                <a:srgbClr val="083758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83758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83758"/>
              </a:buClr>
              <a:buSzPts val="1800"/>
              <a:buFont typeface="Lato"/>
              <a:buChar char="●"/>
            </a:pPr>
            <a:r>
              <a:rPr b="1" i="0" lang="en" sz="1800" u="none" cap="none" strike="noStrike">
                <a:solidFill>
                  <a:srgbClr val="083758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Who </a:t>
            </a:r>
            <a:r>
              <a:rPr b="0" i="0" lang="en" sz="1800" u="none" cap="none" strike="noStrike">
                <a:solidFill>
                  <a:srgbClr val="083758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are you testing?</a:t>
            </a:r>
            <a:endParaRPr b="0" i="0" sz="1800" u="none" cap="none" strike="noStrike">
              <a:solidFill>
                <a:srgbClr val="083758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Up to 46% of all opt-in panel respondents are bogus </a:t>
            </a:r>
            <a:r>
              <a:rPr b="0" baseline="30000" i="0" lang="en" sz="14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6,7</a:t>
            </a:r>
            <a:endParaRPr b="0" baseline="30000" i="0" sz="1400" u="none" cap="none" strike="noStrike">
              <a:solidFill>
                <a:srgbClr val="083758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83758"/>
              </a:buClr>
              <a:buSzPts val="1800"/>
              <a:buFont typeface="Lato"/>
              <a:buChar char="●"/>
            </a:pPr>
            <a:r>
              <a:rPr b="1" i="0" lang="en" sz="1800" u="none" cap="none" strike="noStrike">
                <a:solidFill>
                  <a:srgbClr val="083758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How </a:t>
            </a:r>
            <a:r>
              <a:rPr b="0" i="0" lang="en" sz="1800" u="none" cap="none" strike="noStrike">
                <a:solidFill>
                  <a:srgbClr val="083758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are you testing them?</a:t>
            </a:r>
            <a:endParaRPr b="0" i="0" sz="1800" u="none" cap="none" strike="noStrike">
              <a:solidFill>
                <a:srgbClr val="083758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95% of researchers eliminate speeders and 90% use CAPTCHAs to filter out survey bots </a:t>
            </a:r>
            <a:r>
              <a:rPr b="0" baseline="30000" i="0" lang="en" sz="14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6</a:t>
            </a:r>
            <a:r>
              <a:rPr b="0" i="0" lang="en" sz="17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 - but that's it!</a:t>
            </a:r>
            <a:endParaRPr b="0" i="0" sz="1800" u="none" cap="none" strike="noStrike">
              <a:solidFill>
                <a:srgbClr val="083758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2" name="Google Shape;182;p24"/>
          <p:cNvSpPr/>
          <p:nvPr/>
        </p:nvSpPr>
        <p:spPr>
          <a:xfrm>
            <a:off x="-114175" y="0"/>
            <a:ext cx="2905800" cy="51435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25" y="1636500"/>
            <a:ext cx="2703351" cy="350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73075" y="4755593"/>
            <a:ext cx="982025" cy="260482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4"/>
          <p:cNvSpPr txBox="1"/>
          <p:nvPr/>
        </p:nvSpPr>
        <p:spPr>
          <a:xfrm>
            <a:off x="-57800" y="0"/>
            <a:ext cx="2849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baseline="30000" i="0" lang="en" sz="1200" u="none" cap="none" strike="noStrike">
                <a:solidFill>
                  <a:srgbClr val="3B5977"/>
                </a:solidFill>
                <a:latin typeface="Lato"/>
                <a:ea typeface="Lato"/>
                <a:cs typeface="Lato"/>
                <a:sym typeface="Lato"/>
              </a:rPr>
              <a:t>6</a:t>
            </a:r>
            <a:r>
              <a:rPr b="0" i="0" lang="en" sz="1200" u="none" cap="none" strike="noStrike">
                <a:solidFill>
                  <a:srgbClr val="3B5977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0" i="0" lang="en" sz="12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Harmon Research and Grey Matter Research (2020)</a:t>
            </a:r>
            <a:endParaRPr b="0" i="0" sz="12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baseline="30000" i="0" lang="en" sz="12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7</a:t>
            </a:r>
            <a:r>
              <a:rPr b="0" i="0" lang="en" sz="12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 PEW Research (2019)</a:t>
            </a:r>
            <a:endParaRPr b="0" i="0" sz="12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3313" y="2933150"/>
            <a:ext cx="4416553" cy="1892808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5"/>
          <p:cNvSpPr txBox="1"/>
          <p:nvPr/>
        </p:nvSpPr>
        <p:spPr>
          <a:xfrm>
            <a:off x="2867850" y="148925"/>
            <a:ext cx="62763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32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Where does low data quality come from?</a:t>
            </a:r>
            <a:endParaRPr b="1" i="0" sz="32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93" name="Google Shape;193;p25"/>
          <p:cNvCxnSpPr/>
          <p:nvPr/>
        </p:nvCxnSpPr>
        <p:spPr>
          <a:xfrm>
            <a:off x="2944058" y="744600"/>
            <a:ext cx="332100" cy="0"/>
          </a:xfrm>
          <a:prstGeom prst="straightConnector1">
            <a:avLst/>
          </a:prstGeom>
          <a:noFill/>
          <a:ln cap="flat" cmpd="sng" w="38100">
            <a:solidFill>
              <a:srgbClr val="08375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94" name="Google Shape;194;p25"/>
          <p:cNvPicPr preferRelativeResize="0"/>
          <p:nvPr/>
        </p:nvPicPr>
        <p:blipFill rotWithShape="1">
          <a:blip r:embed="rId4">
            <a:alphaModFix/>
          </a:blip>
          <a:srcRect b="0" l="0" r="0" t="24783"/>
          <a:stretch/>
        </p:blipFill>
        <p:spPr>
          <a:xfrm>
            <a:off x="6050" y="0"/>
            <a:ext cx="2785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5"/>
          <p:cNvSpPr/>
          <p:nvPr/>
        </p:nvSpPr>
        <p:spPr>
          <a:xfrm>
            <a:off x="-114175" y="0"/>
            <a:ext cx="2905800" cy="51435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25" y="1636500"/>
            <a:ext cx="2703351" cy="350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73075" y="4755593"/>
            <a:ext cx="982025" cy="260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13775" y="1277751"/>
            <a:ext cx="4412825" cy="18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/>
          <p:nvPr/>
        </p:nvSpPr>
        <p:spPr>
          <a:xfrm>
            <a:off x="7627850" y="1925000"/>
            <a:ext cx="245100" cy="315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A86E8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5"/>
          <p:cNvSpPr/>
          <p:nvPr/>
        </p:nvSpPr>
        <p:spPr>
          <a:xfrm>
            <a:off x="7627850" y="3711725"/>
            <a:ext cx="245100" cy="315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A86E8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5"/>
          <p:cNvSpPr txBox="1"/>
          <p:nvPr/>
        </p:nvSpPr>
        <p:spPr>
          <a:xfrm>
            <a:off x="7904075" y="1774700"/>
            <a:ext cx="981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Actual Data</a:t>
            </a:r>
            <a:endParaRPr/>
          </a:p>
        </p:txBody>
      </p:sp>
      <p:sp>
        <p:nvSpPr>
          <p:cNvPr id="202" name="Google Shape;202;p25"/>
          <p:cNvSpPr txBox="1"/>
          <p:nvPr/>
        </p:nvSpPr>
        <p:spPr>
          <a:xfrm>
            <a:off x="7884650" y="3592925"/>
            <a:ext cx="1255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Straightliners added</a:t>
            </a:r>
            <a:endParaRPr/>
          </a:p>
        </p:txBody>
      </p:sp>
      <p:sp>
        <p:nvSpPr>
          <p:cNvPr id="203" name="Google Shape;203;p25"/>
          <p:cNvSpPr txBox="1"/>
          <p:nvPr/>
        </p:nvSpPr>
        <p:spPr>
          <a:xfrm>
            <a:off x="-38100" y="0"/>
            <a:ext cx="2785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200" u="none" cap="none" strike="noStrike">
                <a:solidFill>
                  <a:srgbClr val="3B5977"/>
                </a:solidFill>
                <a:latin typeface="Lato"/>
                <a:ea typeface="Lato"/>
                <a:cs typeface="Lato"/>
                <a:sym typeface="Lato"/>
              </a:rPr>
              <a:t>Consumer Perceptions of </a:t>
            </a:r>
            <a:r>
              <a:rPr lang="en" sz="1200">
                <a:solidFill>
                  <a:srgbClr val="3B5977"/>
                </a:solidFill>
                <a:latin typeface="Lato"/>
                <a:ea typeface="Lato"/>
                <a:cs typeface="Lato"/>
                <a:sym typeface="Lato"/>
              </a:rPr>
              <a:t>Trading Platforms</a:t>
            </a:r>
            <a:r>
              <a:rPr b="0" i="0" lang="en" sz="1200" u="none" cap="none" strike="noStrike">
                <a:solidFill>
                  <a:srgbClr val="3B5977"/>
                </a:solidFill>
                <a:latin typeface="Lato"/>
                <a:ea typeface="Lato"/>
                <a:cs typeface="Lato"/>
                <a:sym typeface="Lato"/>
              </a:rPr>
              <a:t> (Prolific, 2022)</a:t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/>
          <p:nvPr/>
        </p:nvSpPr>
        <p:spPr>
          <a:xfrm>
            <a:off x="266700" y="148925"/>
            <a:ext cx="58776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32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How to improve your data quality</a:t>
            </a:r>
            <a:endParaRPr b="1" i="0" sz="32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10" name="Google Shape;210;p26"/>
          <p:cNvCxnSpPr/>
          <p:nvPr/>
        </p:nvCxnSpPr>
        <p:spPr>
          <a:xfrm>
            <a:off x="355125" y="744600"/>
            <a:ext cx="332100" cy="0"/>
          </a:xfrm>
          <a:prstGeom prst="straightConnector1">
            <a:avLst/>
          </a:prstGeom>
          <a:noFill/>
          <a:ln cap="flat" cmpd="sng" w="38100">
            <a:solidFill>
              <a:srgbClr val="08375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11" name="Google Shape;21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21019" y="4800600"/>
            <a:ext cx="718181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6"/>
          <p:cNvSpPr/>
          <p:nvPr/>
        </p:nvSpPr>
        <p:spPr>
          <a:xfrm>
            <a:off x="6362700" y="-13125"/>
            <a:ext cx="27855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40225" y="3064026"/>
            <a:ext cx="2374450" cy="195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6700" y="4755593"/>
            <a:ext cx="982025" cy="260482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6"/>
          <p:cNvSpPr txBox="1"/>
          <p:nvPr/>
        </p:nvSpPr>
        <p:spPr>
          <a:xfrm>
            <a:off x="349050" y="1466050"/>
            <a:ext cx="5913600" cy="30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3758"/>
              </a:buClr>
              <a:buSzPts val="1800"/>
              <a:buFont typeface="Lato"/>
              <a:buAutoNum type="arabicPeriod"/>
            </a:pPr>
            <a:r>
              <a:rPr b="0" i="0" lang="en" sz="18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Pick the </a:t>
            </a:r>
            <a:r>
              <a:rPr b="1" i="0" lang="en" sz="18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platform</a:t>
            </a:r>
            <a:r>
              <a:rPr b="0" i="0" lang="en" sz="18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 with the strongest pool</a:t>
            </a:r>
            <a:endParaRPr b="0" i="0" sz="18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3758"/>
              </a:buClr>
              <a:buSzPts val="1800"/>
              <a:buFont typeface="Lato"/>
              <a:buAutoNum type="arabicPeriod"/>
            </a:pPr>
            <a:r>
              <a:rPr b="1" i="0" lang="en" sz="18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Validate </a:t>
            </a:r>
            <a:r>
              <a:rPr b="0" i="0" lang="en" sz="18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your participants yourself</a:t>
            </a:r>
            <a:endParaRPr b="0" i="0" sz="18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3758"/>
              </a:buClr>
              <a:buSzPts val="1800"/>
              <a:buFont typeface="Lato"/>
              <a:buAutoNum type="arabicPeriod"/>
            </a:pPr>
            <a:r>
              <a:rPr b="0" i="0" lang="en" sz="18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Choose the </a:t>
            </a:r>
            <a:r>
              <a:rPr b="1" i="0" lang="en" sz="18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right sample</a:t>
            </a:r>
            <a:r>
              <a:rPr b="0" i="0" lang="en" sz="18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 to answer your question</a:t>
            </a:r>
            <a:endParaRPr b="0" i="0" sz="18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3758"/>
              </a:buClr>
              <a:buSzPts val="1800"/>
              <a:buFont typeface="Lato"/>
              <a:buAutoNum type="arabicPeriod"/>
            </a:pPr>
            <a:r>
              <a:rPr b="0" i="0" lang="en" sz="18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Design your study to </a:t>
            </a:r>
            <a:r>
              <a:rPr b="1" i="0" lang="en" sz="18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eliminate bad actors</a:t>
            </a:r>
            <a:endParaRPr b="1" i="0" sz="18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3758"/>
              </a:buClr>
              <a:buSzPts val="1800"/>
              <a:buFont typeface="Lato"/>
              <a:buAutoNum type="arabicPeriod"/>
            </a:pPr>
            <a:r>
              <a:rPr b="0" i="0" lang="en" sz="18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Treat your participants </a:t>
            </a:r>
            <a:r>
              <a:rPr b="1" i="0" lang="en" sz="18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fairly</a:t>
            </a:r>
            <a:endParaRPr b="1" i="0" sz="18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6" name="Google Shape;216;p26"/>
          <p:cNvSpPr/>
          <p:nvPr/>
        </p:nvSpPr>
        <p:spPr>
          <a:xfrm>
            <a:off x="271250" y="1985500"/>
            <a:ext cx="5817000" cy="2624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/>
          <p:nvPr/>
        </p:nvSpPr>
        <p:spPr>
          <a:xfrm>
            <a:off x="266700" y="148925"/>
            <a:ext cx="58776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32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Pick the platform with the strongest pool</a:t>
            </a:r>
            <a:endParaRPr b="1" i="0" sz="32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23" name="Google Shape;223;p27"/>
          <p:cNvCxnSpPr/>
          <p:nvPr/>
        </p:nvCxnSpPr>
        <p:spPr>
          <a:xfrm>
            <a:off x="355125" y="744600"/>
            <a:ext cx="332100" cy="0"/>
          </a:xfrm>
          <a:prstGeom prst="straightConnector1">
            <a:avLst/>
          </a:prstGeom>
          <a:noFill/>
          <a:ln cap="flat" cmpd="sng" w="38100">
            <a:solidFill>
              <a:srgbClr val="08375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24" name="Google Shape;22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21019" y="4800600"/>
            <a:ext cx="718181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7"/>
          <p:cNvSpPr/>
          <p:nvPr/>
        </p:nvSpPr>
        <p:spPr>
          <a:xfrm>
            <a:off x="6362700" y="-13125"/>
            <a:ext cx="27855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21424" y="3106002"/>
            <a:ext cx="1868075" cy="186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6700" y="4755593"/>
            <a:ext cx="982025" cy="260482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7"/>
          <p:cNvSpPr txBox="1"/>
          <p:nvPr/>
        </p:nvSpPr>
        <p:spPr>
          <a:xfrm>
            <a:off x="349050" y="1466050"/>
            <a:ext cx="5913600" cy="26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758"/>
              </a:buClr>
              <a:buSzPts val="1700"/>
              <a:buFont typeface="Lato"/>
              <a:buChar char="●"/>
            </a:pPr>
            <a:r>
              <a:rPr b="0" i="0" lang="en" sz="17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Not all research platforms were created equal. Things to check are:</a:t>
            </a:r>
            <a:endParaRPr b="0" i="0" sz="17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3758"/>
              </a:buClr>
              <a:buSzPts val="1700"/>
              <a:buFont typeface="Lato"/>
              <a:buChar char="○"/>
            </a:pPr>
            <a:r>
              <a:rPr b="0" i="0" lang="en" sz="17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Participant </a:t>
            </a:r>
            <a:r>
              <a:rPr b="1" i="0" lang="en" sz="17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verification</a:t>
            </a:r>
            <a:endParaRPr b="1" i="0" sz="17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3758"/>
              </a:buClr>
              <a:buSzPts val="1700"/>
              <a:buFont typeface="Lato"/>
              <a:buChar char="○"/>
            </a:pPr>
            <a:r>
              <a:rPr b="0" i="0" lang="en" sz="17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Level of </a:t>
            </a:r>
            <a:r>
              <a:rPr b="1" i="0" lang="en" sz="17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quality control</a:t>
            </a:r>
            <a:r>
              <a:rPr b="0" i="0" lang="en" sz="17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 on the pool</a:t>
            </a:r>
            <a:endParaRPr b="0" i="0" sz="17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3758"/>
              </a:buClr>
              <a:buSzPts val="1700"/>
              <a:buFont typeface="Lato"/>
              <a:buChar char="○"/>
            </a:pPr>
            <a:r>
              <a:rPr b="1" i="0" lang="en" sz="17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Active size </a:t>
            </a:r>
            <a:r>
              <a:rPr b="0" i="0" lang="en" sz="17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of the pool </a:t>
            </a:r>
            <a:endParaRPr b="0" i="0" sz="17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758"/>
              </a:buClr>
              <a:buSzPts val="1700"/>
              <a:buFont typeface="Lato"/>
              <a:buChar char="●"/>
            </a:pPr>
            <a:r>
              <a:rPr b="0" i="0" lang="en" sz="17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Underlying ‘pool’ quality has been shown to vary greatly between the major providers, meaning that overall data quality also differs significantly</a:t>
            </a:r>
            <a:endParaRPr b="0" i="0" sz="17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4" name="Google Shape;234;p28"/>
          <p:cNvCxnSpPr/>
          <p:nvPr/>
        </p:nvCxnSpPr>
        <p:spPr>
          <a:xfrm>
            <a:off x="355125" y="744600"/>
            <a:ext cx="332100" cy="0"/>
          </a:xfrm>
          <a:prstGeom prst="straightConnector1">
            <a:avLst/>
          </a:prstGeom>
          <a:noFill/>
          <a:ln cap="flat" cmpd="sng" w="38100">
            <a:solidFill>
              <a:srgbClr val="08375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35" name="Google Shape;23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21019" y="4800600"/>
            <a:ext cx="718181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8"/>
          <p:cNvSpPr/>
          <p:nvPr/>
        </p:nvSpPr>
        <p:spPr>
          <a:xfrm>
            <a:off x="6362700" y="75"/>
            <a:ext cx="27855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" name="Google Shape;237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6700" y="4755593"/>
            <a:ext cx="982025" cy="260482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8"/>
          <p:cNvSpPr txBox="1"/>
          <p:nvPr/>
        </p:nvSpPr>
        <p:spPr>
          <a:xfrm>
            <a:off x="6358500" y="-13125"/>
            <a:ext cx="2514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baseline="30000" i="0" lang="en" sz="1200" u="none" cap="none" strike="noStrike">
                <a:solidFill>
                  <a:srgbClr val="3B5977"/>
                </a:solidFill>
                <a:latin typeface="Lato"/>
                <a:ea typeface="Lato"/>
                <a:cs typeface="Lato"/>
                <a:sym typeface="Lato"/>
              </a:rPr>
              <a:t>8</a:t>
            </a:r>
            <a:r>
              <a:rPr b="0" i="0" lang="en" sz="1200" u="none" cap="none" strike="noStrike">
                <a:solidFill>
                  <a:srgbClr val="3B5977"/>
                </a:solidFill>
                <a:latin typeface="Lato"/>
                <a:ea typeface="Lato"/>
                <a:cs typeface="Lato"/>
                <a:sym typeface="Lato"/>
              </a:rPr>
              <a:t> Peer et al., 2021</a:t>
            </a:r>
            <a:endParaRPr b="0" i="0" sz="12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9" name="Google Shape;239;p28"/>
          <p:cNvSpPr txBox="1"/>
          <p:nvPr/>
        </p:nvSpPr>
        <p:spPr>
          <a:xfrm>
            <a:off x="266700" y="148925"/>
            <a:ext cx="58776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32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Pick the platform with the strongest pool</a:t>
            </a:r>
            <a:endParaRPr b="1" i="0" sz="32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0" name="Google Shape;240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21424" y="3106002"/>
            <a:ext cx="1868075" cy="186807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8"/>
          <p:cNvSpPr txBox="1"/>
          <p:nvPr/>
        </p:nvSpPr>
        <p:spPr>
          <a:xfrm>
            <a:off x="248700" y="1415988"/>
            <a:ext cx="5913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2" name="Google Shape;242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" y="1786188"/>
            <a:ext cx="5644928" cy="2588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8" name="Google Shape;248;p29"/>
          <p:cNvCxnSpPr/>
          <p:nvPr/>
        </p:nvCxnSpPr>
        <p:spPr>
          <a:xfrm>
            <a:off x="355125" y="744600"/>
            <a:ext cx="332100" cy="0"/>
          </a:xfrm>
          <a:prstGeom prst="straightConnector1">
            <a:avLst/>
          </a:prstGeom>
          <a:noFill/>
          <a:ln cap="flat" cmpd="sng" w="38100">
            <a:solidFill>
              <a:srgbClr val="08375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49" name="Google Shape;24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21019" y="4800600"/>
            <a:ext cx="718181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9"/>
          <p:cNvSpPr/>
          <p:nvPr/>
        </p:nvSpPr>
        <p:spPr>
          <a:xfrm>
            <a:off x="6362700" y="75"/>
            <a:ext cx="27855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6700" y="4755593"/>
            <a:ext cx="982025" cy="260482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9"/>
          <p:cNvSpPr txBox="1"/>
          <p:nvPr/>
        </p:nvSpPr>
        <p:spPr>
          <a:xfrm>
            <a:off x="266700" y="148925"/>
            <a:ext cx="58776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32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Pick the platform with the strongest pool</a:t>
            </a:r>
            <a:endParaRPr b="1" i="0" sz="32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53" name="Google Shape;253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21424" y="3106002"/>
            <a:ext cx="1868075" cy="186807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9"/>
          <p:cNvSpPr txBox="1"/>
          <p:nvPr/>
        </p:nvSpPr>
        <p:spPr>
          <a:xfrm>
            <a:off x="248700" y="1415988"/>
            <a:ext cx="5913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55" name="Google Shape;255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11705" y="1739696"/>
            <a:ext cx="3927699" cy="230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0"/>
          <p:cNvSpPr txBox="1"/>
          <p:nvPr/>
        </p:nvSpPr>
        <p:spPr>
          <a:xfrm>
            <a:off x="266700" y="148925"/>
            <a:ext cx="58776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32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How to improve your data quality</a:t>
            </a:r>
            <a:endParaRPr b="1" i="0" sz="32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62" name="Google Shape;262;p30"/>
          <p:cNvCxnSpPr/>
          <p:nvPr/>
        </p:nvCxnSpPr>
        <p:spPr>
          <a:xfrm>
            <a:off x="355125" y="744600"/>
            <a:ext cx="332100" cy="0"/>
          </a:xfrm>
          <a:prstGeom prst="straightConnector1">
            <a:avLst/>
          </a:prstGeom>
          <a:noFill/>
          <a:ln cap="flat" cmpd="sng" w="38100">
            <a:solidFill>
              <a:srgbClr val="08375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63" name="Google Shape;26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21019" y="4800600"/>
            <a:ext cx="718181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0"/>
          <p:cNvSpPr/>
          <p:nvPr/>
        </p:nvSpPr>
        <p:spPr>
          <a:xfrm>
            <a:off x="6362700" y="-13125"/>
            <a:ext cx="27855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5" name="Google Shape;265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40225" y="3064026"/>
            <a:ext cx="2374450" cy="195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6700" y="4755593"/>
            <a:ext cx="982025" cy="260482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0"/>
          <p:cNvSpPr txBox="1"/>
          <p:nvPr/>
        </p:nvSpPr>
        <p:spPr>
          <a:xfrm>
            <a:off x="349050" y="1466050"/>
            <a:ext cx="5913600" cy="30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3758"/>
              </a:buClr>
              <a:buSzPts val="1800"/>
              <a:buFont typeface="Lato"/>
              <a:buAutoNum type="arabicPeriod"/>
            </a:pPr>
            <a:r>
              <a:rPr b="0" i="0" lang="en" sz="18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Pick the </a:t>
            </a:r>
            <a:r>
              <a:rPr b="1" i="0" lang="en" sz="18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platform</a:t>
            </a:r>
            <a:r>
              <a:rPr b="0" i="0" lang="en" sz="18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 with the strongest pool</a:t>
            </a:r>
            <a:endParaRPr b="0" i="0" sz="18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3758"/>
              </a:buClr>
              <a:buSzPts val="1800"/>
              <a:buFont typeface="Lato"/>
              <a:buAutoNum type="arabicPeriod"/>
            </a:pPr>
            <a:r>
              <a:rPr b="1" i="0" lang="en" sz="18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Validate </a:t>
            </a:r>
            <a:r>
              <a:rPr b="0" i="0" lang="en" sz="18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your participants yourself</a:t>
            </a:r>
            <a:endParaRPr b="0" i="0" sz="18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3758"/>
              </a:buClr>
              <a:buSzPts val="1800"/>
              <a:buFont typeface="Lato"/>
              <a:buAutoNum type="arabicPeriod"/>
            </a:pPr>
            <a:r>
              <a:rPr b="0" i="0" lang="en" sz="18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Choose the </a:t>
            </a:r>
            <a:r>
              <a:rPr b="1" i="0" lang="en" sz="18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right sample</a:t>
            </a:r>
            <a:r>
              <a:rPr b="0" i="0" lang="en" sz="18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 to answer your question</a:t>
            </a:r>
            <a:endParaRPr b="0" i="0" sz="18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3758"/>
              </a:buClr>
              <a:buSzPts val="1800"/>
              <a:buFont typeface="Lato"/>
              <a:buAutoNum type="arabicPeriod"/>
            </a:pPr>
            <a:r>
              <a:rPr b="0" i="0" lang="en" sz="18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Design your study to </a:t>
            </a:r>
            <a:r>
              <a:rPr b="1" i="0" lang="en" sz="18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eliminate bad actors</a:t>
            </a:r>
            <a:endParaRPr b="1" i="0" sz="18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3758"/>
              </a:buClr>
              <a:buSzPts val="1800"/>
              <a:buFont typeface="Lato"/>
              <a:buAutoNum type="arabicPeriod"/>
            </a:pPr>
            <a:r>
              <a:rPr b="0" i="0" lang="en" sz="18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Treat your participants </a:t>
            </a:r>
            <a:r>
              <a:rPr b="1" i="0" lang="en" sz="18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fairly</a:t>
            </a:r>
            <a:endParaRPr b="1" i="0" sz="18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8" name="Google Shape;268;p30"/>
          <p:cNvSpPr/>
          <p:nvPr/>
        </p:nvSpPr>
        <p:spPr>
          <a:xfrm>
            <a:off x="271250" y="2571750"/>
            <a:ext cx="5817000" cy="2037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1"/>
          <p:cNvSpPr txBox="1"/>
          <p:nvPr/>
        </p:nvSpPr>
        <p:spPr>
          <a:xfrm>
            <a:off x="266700" y="148925"/>
            <a:ext cx="58776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32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Validate your participants yourself</a:t>
            </a:r>
            <a:endParaRPr b="1" i="0" sz="32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75" name="Google Shape;275;p31"/>
          <p:cNvCxnSpPr/>
          <p:nvPr/>
        </p:nvCxnSpPr>
        <p:spPr>
          <a:xfrm>
            <a:off x="355125" y="744600"/>
            <a:ext cx="332100" cy="0"/>
          </a:xfrm>
          <a:prstGeom prst="straightConnector1">
            <a:avLst/>
          </a:prstGeom>
          <a:noFill/>
          <a:ln cap="flat" cmpd="sng" w="38100">
            <a:solidFill>
              <a:srgbClr val="08375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76" name="Google Shape;27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21019" y="4800600"/>
            <a:ext cx="718181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1"/>
          <p:cNvSpPr/>
          <p:nvPr/>
        </p:nvSpPr>
        <p:spPr>
          <a:xfrm>
            <a:off x="6362700" y="-13125"/>
            <a:ext cx="27855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" name="Google Shape;278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22754" y="3107363"/>
            <a:ext cx="1865376" cy="1865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6700" y="4755593"/>
            <a:ext cx="982025" cy="260482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1"/>
          <p:cNvSpPr txBox="1"/>
          <p:nvPr/>
        </p:nvSpPr>
        <p:spPr>
          <a:xfrm>
            <a:off x="349050" y="1424500"/>
            <a:ext cx="5913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3758"/>
              </a:buClr>
              <a:buSzPts val="1700"/>
              <a:buFont typeface="Lato"/>
              <a:buChar char="●"/>
            </a:pPr>
            <a:r>
              <a:rPr b="0" i="0" lang="en" sz="17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Within your study, check that your participants </a:t>
            </a:r>
            <a:r>
              <a:rPr b="1" i="0" lang="en" sz="17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are who they say they are </a:t>
            </a:r>
            <a:endParaRPr b="1" i="0" sz="17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3758"/>
              </a:buClr>
              <a:buSzPts val="1700"/>
              <a:buFont typeface="Lato"/>
              <a:buChar char="●"/>
            </a:pPr>
            <a:r>
              <a:rPr b="1" i="0" lang="en" sz="17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Re-ask your screening requirements</a:t>
            </a:r>
            <a:r>
              <a:rPr b="0" i="0" lang="en" sz="17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. This will allow you to confirm that participants’ prescreening responses are accurate and up-to-date</a:t>
            </a:r>
            <a:endParaRPr b="0" i="0" sz="17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3758"/>
              </a:buClr>
              <a:buSzPts val="1700"/>
              <a:buFont typeface="Lato"/>
              <a:buChar char="●"/>
            </a:pPr>
            <a:r>
              <a:rPr b="1" i="0" lang="en" sz="17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Never reveal your required demographics</a:t>
            </a:r>
            <a:r>
              <a:rPr b="0" i="0" lang="en" sz="17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 in your task description</a:t>
            </a:r>
            <a:endParaRPr b="0" i="0" sz="17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2"/>
          <p:cNvSpPr txBox="1"/>
          <p:nvPr/>
        </p:nvSpPr>
        <p:spPr>
          <a:xfrm>
            <a:off x="266700" y="148925"/>
            <a:ext cx="58776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32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Validate your participants yourself</a:t>
            </a:r>
            <a:endParaRPr b="1" i="0" sz="32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87" name="Google Shape;287;p32"/>
          <p:cNvCxnSpPr/>
          <p:nvPr/>
        </p:nvCxnSpPr>
        <p:spPr>
          <a:xfrm>
            <a:off x="355125" y="744600"/>
            <a:ext cx="332100" cy="0"/>
          </a:xfrm>
          <a:prstGeom prst="straightConnector1">
            <a:avLst/>
          </a:prstGeom>
          <a:noFill/>
          <a:ln cap="flat" cmpd="sng" w="38100">
            <a:solidFill>
              <a:srgbClr val="08375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88" name="Google Shape;28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21019" y="4800600"/>
            <a:ext cx="718181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32"/>
          <p:cNvSpPr/>
          <p:nvPr/>
        </p:nvSpPr>
        <p:spPr>
          <a:xfrm>
            <a:off x="6362700" y="-13125"/>
            <a:ext cx="27855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22754" y="3107363"/>
            <a:ext cx="1865376" cy="1865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6700" y="4755593"/>
            <a:ext cx="982025" cy="260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64850" y="1297475"/>
            <a:ext cx="3977697" cy="3690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3"/>
          <p:cNvSpPr txBox="1"/>
          <p:nvPr/>
        </p:nvSpPr>
        <p:spPr>
          <a:xfrm>
            <a:off x="266700" y="148925"/>
            <a:ext cx="58776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32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How to improve your data quality</a:t>
            </a:r>
            <a:endParaRPr b="1" i="0" sz="32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99" name="Google Shape;299;p33"/>
          <p:cNvCxnSpPr/>
          <p:nvPr/>
        </p:nvCxnSpPr>
        <p:spPr>
          <a:xfrm>
            <a:off x="355125" y="744600"/>
            <a:ext cx="332100" cy="0"/>
          </a:xfrm>
          <a:prstGeom prst="straightConnector1">
            <a:avLst/>
          </a:prstGeom>
          <a:noFill/>
          <a:ln cap="flat" cmpd="sng" w="38100">
            <a:solidFill>
              <a:srgbClr val="08375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00" name="Google Shape;30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21019" y="4800600"/>
            <a:ext cx="718181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33"/>
          <p:cNvSpPr/>
          <p:nvPr/>
        </p:nvSpPr>
        <p:spPr>
          <a:xfrm>
            <a:off x="6362700" y="-13125"/>
            <a:ext cx="27855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" name="Google Shape;302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40225" y="3064026"/>
            <a:ext cx="2374450" cy="195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6700" y="4755593"/>
            <a:ext cx="982025" cy="260482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3"/>
          <p:cNvSpPr txBox="1"/>
          <p:nvPr/>
        </p:nvSpPr>
        <p:spPr>
          <a:xfrm>
            <a:off x="349050" y="1466050"/>
            <a:ext cx="5913600" cy="30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3758"/>
              </a:buClr>
              <a:buSzPts val="1800"/>
              <a:buFont typeface="Lato"/>
              <a:buAutoNum type="arabicPeriod"/>
            </a:pPr>
            <a:r>
              <a:rPr b="0" i="0" lang="en" sz="18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Pick the </a:t>
            </a:r>
            <a:r>
              <a:rPr b="1" i="0" lang="en" sz="18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platform</a:t>
            </a:r>
            <a:r>
              <a:rPr b="0" i="0" lang="en" sz="18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 with the strongest pool</a:t>
            </a:r>
            <a:endParaRPr b="0" i="0" sz="18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3758"/>
              </a:buClr>
              <a:buSzPts val="1800"/>
              <a:buFont typeface="Lato"/>
              <a:buAutoNum type="arabicPeriod"/>
            </a:pPr>
            <a:r>
              <a:rPr b="1" i="0" lang="en" sz="18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Validate </a:t>
            </a:r>
            <a:r>
              <a:rPr b="0" i="0" lang="en" sz="18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your participants yourself</a:t>
            </a:r>
            <a:endParaRPr b="0" i="0" sz="18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3758"/>
              </a:buClr>
              <a:buSzPts val="1800"/>
              <a:buFont typeface="Lato"/>
              <a:buAutoNum type="arabicPeriod"/>
            </a:pPr>
            <a:r>
              <a:rPr b="0" i="0" lang="en" sz="18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Choose the </a:t>
            </a:r>
            <a:r>
              <a:rPr b="1" i="0" lang="en" sz="18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right sample</a:t>
            </a:r>
            <a:r>
              <a:rPr b="0" i="0" lang="en" sz="18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 to answer your question</a:t>
            </a:r>
            <a:endParaRPr b="0" i="0" sz="18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3758"/>
              </a:buClr>
              <a:buSzPts val="1800"/>
              <a:buFont typeface="Lato"/>
              <a:buAutoNum type="arabicPeriod"/>
            </a:pPr>
            <a:r>
              <a:rPr b="0" i="0" lang="en" sz="18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Design your study to </a:t>
            </a:r>
            <a:r>
              <a:rPr b="1" i="0" lang="en" sz="18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eliminate bad actors</a:t>
            </a:r>
            <a:endParaRPr b="1" i="0" sz="18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3758"/>
              </a:buClr>
              <a:buSzPts val="1800"/>
              <a:buFont typeface="Lato"/>
              <a:buAutoNum type="arabicPeriod"/>
            </a:pPr>
            <a:r>
              <a:rPr b="0" i="0" lang="en" sz="18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Treat your participants </a:t>
            </a:r>
            <a:r>
              <a:rPr b="1" i="0" lang="en" sz="18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fairly</a:t>
            </a:r>
            <a:endParaRPr b="1" i="0" sz="18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5" name="Google Shape;305;p33"/>
          <p:cNvSpPr/>
          <p:nvPr/>
        </p:nvSpPr>
        <p:spPr>
          <a:xfrm>
            <a:off x="271250" y="3245475"/>
            <a:ext cx="5817000" cy="1364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/>
        </p:nvSpPr>
        <p:spPr>
          <a:xfrm>
            <a:off x="266700" y="148925"/>
            <a:ext cx="4564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32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Meet the Prolific team</a:t>
            </a:r>
            <a:endParaRPr b="1" i="0" sz="32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66" name="Google Shape;66;p16"/>
          <p:cNvCxnSpPr/>
          <p:nvPr/>
        </p:nvCxnSpPr>
        <p:spPr>
          <a:xfrm>
            <a:off x="400775" y="837725"/>
            <a:ext cx="332100" cy="0"/>
          </a:xfrm>
          <a:prstGeom prst="straightConnector1">
            <a:avLst/>
          </a:prstGeom>
          <a:noFill/>
          <a:ln cap="flat" cmpd="sng" w="38100">
            <a:solidFill>
              <a:srgbClr val="08375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7" name="Google Shape;6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73075" y="4755593"/>
            <a:ext cx="982025" cy="260482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6"/>
          <p:cNvSpPr txBox="1"/>
          <p:nvPr/>
        </p:nvSpPr>
        <p:spPr>
          <a:xfrm>
            <a:off x="204608" y="3779425"/>
            <a:ext cx="2703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Andrew Gordon</a:t>
            </a:r>
            <a:endParaRPr b="1" i="0" sz="14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Research Consultant</a:t>
            </a:r>
            <a:endParaRPr b="0" i="0" sz="14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9" name="Google Shape;6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54625" y="900863"/>
            <a:ext cx="5238702" cy="3494173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0" name="Google Shape;7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9500" y="1046425"/>
            <a:ext cx="1753800" cy="26295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4"/>
          <p:cNvSpPr txBox="1"/>
          <p:nvPr/>
        </p:nvSpPr>
        <p:spPr>
          <a:xfrm>
            <a:off x="266700" y="148925"/>
            <a:ext cx="58776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32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Choose the right sample to answer your question</a:t>
            </a:r>
            <a:endParaRPr b="1" i="0" sz="32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2" name="Google Shape;312;p34"/>
          <p:cNvCxnSpPr/>
          <p:nvPr/>
        </p:nvCxnSpPr>
        <p:spPr>
          <a:xfrm>
            <a:off x="355125" y="744600"/>
            <a:ext cx="332100" cy="0"/>
          </a:xfrm>
          <a:prstGeom prst="straightConnector1">
            <a:avLst/>
          </a:prstGeom>
          <a:noFill/>
          <a:ln cap="flat" cmpd="sng" w="38100">
            <a:solidFill>
              <a:srgbClr val="08375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13" name="Google Shape;313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21019" y="4800600"/>
            <a:ext cx="718181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34"/>
          <p:cNvSpPr/>
          <p:nvPr/>
        </p:nvSpPr>
        <p:spPr>
          <a:xfrm>
            <a:off x="6362700" y="-13125"/>
            <a:ext cx="27855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5" name="Google Shape;315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22763" y="3107363"/>
            <a:ext cx="1865376" cy="1865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6700" y="4755593"/>
            <a:ext cx="982025" cy="260482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4"/>
          <p:cNvSpPr txBox="1"/>
          <p:nvPr/>
        </p:nvSpPr>
        <p:spPr>
          <a:xfrm>
            <a:off x="349050" y="1466050"/>
            <a:ext cx="5913600" cy="26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3758"/>
              </a:buClr>
              <a:buSzPts val="1800"/>
              <a:buFont typeface="Lato"/>
              <a:buChar char="●"/>
            </a:pPr>
            <a:r>
              <a:rPr b="0" i="0" lang="en" sz="18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Not all samples can answer all research questions</a:t>
            </a:r>
            <a:endParaRPr b="0" i="0" sz="18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3758"/>
              </a:buClr>
              <a:buSzPts val="1800"/>
              <a:buFont typeface="Lato"/>
              <a:buChar char="●"/>
            </a:pPr>
            <a:r>
              <a:rPr b="0" i="0" lang="en" sz="18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Your choice of respondents will have a huge impact on the quality of the data you receive - </a:t>
            </a:r>
            <a:r>
              <a:rPr b="1" i="0" lang="en" sz="18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What is the aim of your research? </a:t>
            </a:r>
            <a:endParaRPr b="1" i="0" sz="18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3758"/>
              </a:buClr>
              <a:buSzPts val="1800"/>
              <a:buFont typeface="Lato"/>
              <a:buChar char="●"/>
            </a:pPr>
            <a:r>
              <a:rPr b="0" i="0" lang="en" sz="18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Generalisability vs nicheness - </a:t>
            </a:r>
            <a:r>
              <a:rPr b="1" i="0" lang="en" sz="18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which one is more important to you</a:t>
            </a:r>
            <a:r>
              <a:rPr b="0" i="0" lang="en" sz="18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?</a:t>
            </a:r>
            <a:endParaRPr b="0" i="0" sz="18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5"/>
          <p:cNvSpPr txBox="1"/>
          <p:nvPr/>
        </p:nvSpPr>
        <p:spPr>
          <a:xfrm>
            <a:off x="266700" y="148925"/>
            <a:ext cx="58776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32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Choose the right sample to answer your question</a:t>
            </a:r>
            <a:endParaRPr b="1" i="0" sz="32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24" name="Google Shape;324;p35"/>
          <p:cNvCxnSpPr/>
          <p:nvPr/>
        </p:nvCxnSpPr>
        <p:spPr>
          <a:xfrm>
            <a:off x="355125" y="744600"/>
            <a:ext cx="332100" cy="0"/>
          </a:xfrm>
          <a:prstGeom prst="straightConnector1">
            <a:avLst/>
          </a:prstGeom>
          <a:noFill/>
          <a:ln cap="flat" cmpd="sng" w="38100">
            <a:solidFill>
              <a:srgbClr val="08375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25" name="Google Shape;32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21019" y="4800600"/>
            <a:ext cx="718181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5"/>
          <p:cNvSpPr/>
          <p:nvPr/>
        </p:nvSpPr>
        <p:spPr>
          <a:xfrm>
            <a:off x="6362700" y="-13125"/>
            <a:ext cx="27855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7" name="Google Shape;327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6700" y="4755593"/>
            <a:ext cx="982025" cy="260482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35"/>
          <p:cNvSpPr txBox="1"/>
          <p:nvPr/>
        </p:nvSpPr>
        <p:spPr>
          <a:xfrm>
            <a:off x="349050" y="1466050"/>
            <a:ext cx="5913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29" name="Google Shape;329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5600" y="1732100"/>
            <a:ext cx="6019799" cy="2584288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5"/>
          <p:cNvSpPr txBox="1"/>
          <p:nvPr/>
        </p:nvSpPr>
        <p:spPr>
          <a:xfrm>
            <a:off x="6362700" y="0"/>
            <a:ext cx="2785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baseline="30000" i="0" lang="en" sz="1200" u="none" cap="none" strike="noStrike">
                <a:solidFill>
                  <a:srgbClr val="3B5977"/>
                </a:solidFill>
                <a:latin typeface="Lato"/>
                <a:ea typeface="Lato"/>
                <a:cs typeface="Lato"/>
                <a:sym typeface="Lato"/>
              </a:rPr>
              <a:t>9</a:t>
            </a:r>
            <a:r>
              <a:rPr b="0" i="0" lang="en" sz="1200" u="none" cap="none" strike="noStrike">
                <a:solidFill>
                  <a:srgbClr val="3B5977"/>
                </a:solidFill>
                <a:latin typeface="Lato"/>
                <a:ea typeface="Lato"/>
                <a:cs typeface="Lato"/>
                <a:sym typeface="Lato"/>
              </a:rPr>
              <a:t> Consumer Perceptions of Air Travel (Prolific, 2022)</a:t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31" name="Google Shape;331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22763" y="3107363"/>
            <a:ext cx="1865376" cy="1865376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35"/>
          <p:cNvSpPr/>
          <p:nvPr/>
        </p:nvSpPr>
        <p:spPr>
          <a:xfrm>
            <a:off x="1016500" y="3456100"/>
            <a:ext cx="508200" cy="2604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35"/>
          <p:cNvSpPr/>
          <p:nvPr/>
        </p:nvSpPr>
        <p:spPr>
          <a:xfrm>
            <a:off x="3486525" y="3364525"/>
            <a:ext cx="508200" cy="2604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35"/>
          <p:cNvSpPr/>
          <p:nvPr/>
        </p:nvSpPr>
        <p:spPr>
          <a:xfrm>
            <a:off x="246150" y="3024250"/>
            <a:ext cx="6119400" cy="1472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6"/>
          <p:cNvSpPr txBox="1"/>
          <p:nvPr/>
        </p:nvSpPr>
        <p:spPr>
          <a:xfrm>
            <a:off x="266700" y="148925"/>
            <a:ext cx="58776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32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Choose the right sample to answer your question</a:t>
            </a:r>
            <a:endParaRPr b="1" i="0" sz="32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41" name="Google Shape;341;p36"/>
          <p:cNvCxnSpPr/>
          <p:nvPr/>
        </p:nvCxnSpPr>
        <p:spPr>
          <a:xfrm>
            <a:off x="355125" y="744600"/>
            <a:ext cx="332100" cy="0"/>
          </a:xfrm>
          <a:prstGeom prst="straightConnector1">
            <a:avLst/>
          </a:prstGeom>
          <a:noFill/>
          <a:ln cap="flat" cmpd="sng" w="38100">
            <a:solidFill>
              <a:srgbClr val="0837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2" name="Google Shape;342;p36"/>
          <p:cNvSpPr/>
          <p:nvPr/>
        </p:nvSpPr>
        <p:spPr>
          <a:xfrm>
            <a:off x="6362700" y="-13125"/>
            <a:ext cx="27855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3" name="Google Shape;343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21019" y="4800600"/>
            <a:ext cx="718181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6700" y="4755593"/>
            <a:ext cx="982025" cy="260482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36"/>
          <p:cNvSpPr txBox="1"/>
          <p:nvPr/>
        </p:nvSpPr>
        <p:spPr>
          <a:xfrm>
            <a:off x="349050" y="1466050"/>
            <a:ext cx="5913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46" name="Google Shape;346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825" y="1629374"/>
            <a:ext cx="6123124" cy="26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22763" y="3107363"/>
            <a:ext cx="1865376" cy="1865376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36"/>
          <p:cNvSpPr txBox="1"/>
          <p:nvPr/>
        </p:nvSpPr>
        <p:spPr>
          <a:xfrm>
            <a:off x="6362700" y="0"/>
            <a:ext cx="2785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200" u="none" cap="none" strike="noStrike">
                <a:solidFill>
                  <a:srgbClr val="3B5977"/>
                </a:solidFill>
                <a:latin typeface="Lato"/>
                <a:ea typeface="Lato"/>
                <a:cs typeface="Lato"/>
                <a:sym typeface="Lato"/>
              </a:rPr>
              <a:t>Consumer Perceptions of Air Travel (Prolific, 2022)</a:t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7"/>
          <p:cNvSpPr txBox="1"/>
          <p:nvPr/>
        </p:nvSpPr>
        <p:spPr>
          <a:xfrm>
            <a:off x="266700" y="148925"/>
            <a:ext cx="58776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32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How to improve your data quality</a:t>
            </a:r>
            <a:endParaRPr b="1" i="0" sz="32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55" name="Google Shape;355;p37"/>
          <p:cNvCxnSpPr/>
          <p:nvPr/>
        </p:nvCxnSpPr>
        <p:spPr>
          <a:xfrm>
            <a:off x="355125" y="744600"/>
            <a:ext cx="332100" cy="0"/>
          </a:xfrm>
          <a:prstGeom prst="straightConnector1">
            <a:avLst/>
          </a:prstGeom>
          <a:noFill/>
          <a:ln cap="flat" cmpd="sng" w="38100">
            <a:solidFill>
              <a:srgbClr val="08375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56" name="Google Shape;35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21019" y="4800600"/>
            <a:ext cx="718181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37"/>
          <p:cNvSpPr/>
          <p:nvPr/>
        </p:nvSpPr>
        <p:spPr>
          <a:xfrm>
            <a:off x="6362700" y="-13125"/>
            <a:ext cx="27855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8" name="Google Shape;358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40225" y="3064026"/>
            <a:ext cx="2374450" cy="195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6700" y="4755593"/>
            <a:ext cx="982025" cy="260482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37"/>
          <p:cNvSpPr txBox="1"/>
          <p:nvPr/>
        </p:nvSpPr>
        <p:spPr>
          <a:xfrm>
            <a:off x="349050" y="1466050"/>
            <a:ext cx="5913600" cy="33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3758"/>
              </a:buClr>
              <a:buSzPts val="1800"/>
              <a:buFont typeface="Lato"/>
              <a:buAutoNum type="arabicPeriod"/>
            </a:pPr>
            <a:r>
              <a:rPr b="0" i="0" lang="en" sz="18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Pick the </a:t>
            </a:r>
            <a:r>
              <a:rPr b="1" i="0" lang="en" sz="18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platform</a:t>
            </a:r>
            <a:r>
              <a:rPr b="0" i="0" lang="en" sz="18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 with the strongest pool</a:t>
            </a:r>
            <a:endParaRPr b="0" i="0" sz="18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3758"/>
              </a:buClr>
              <a:buSzPts val="1800"/>
              <a:buFont typeface="Lato"/>
              <a:buAutoNum type="arabicPeriod"/>
            </a:pPr>
            <a:r>
              <a:rPr b="1" i="0" lang="en" sz="18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Validate </a:t>
            </a:r>
            <a:r>
              <a:rPr b="0" i="0" lang="en" sz="18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your participants yourself</a:t>
            </a:r>
            <a:endParaRPr b="0" i="0" sz="18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3758"/>
              </a:buClr>
              <a:buSzPts val="1800"/>
              <a:buFont typeface="Lato"/>
              <a:buAutoNum type="arabicPeriod"/>
            </a:pPr>
            <a:r>
              <a:rPr b="0" i="0" lang="en" sz="18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Choose the </a:t>
            </a:r>
            <a:r>
              <a:rPr b="1" i="0" lang="en" sz="18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right sample</a:t>
            </a:r>
            <a:r>
              <a:rPr b="0" i="0" lang="en" sz="18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 to answer your question</a:t>
            </a:r>
            <a:endParaRPr b="0" i="0" sz="18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3758"/>
              </a:buClr>
              <a:buSzPts val="1800"/>
              <a:buFont typeface="Lato"/>
              <a:buAutoNum type="arabicPeriod"/>
            </a:pPr>
            <a:r>
              <a:rPr lang="en" sz="1800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Design your study and analysis to </a:t>
            </a:r>
            <a:r>
              <a:rPr b="1" lang="en" sz="1800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catch bad actors</a:t>
            </a:r>
            <a:endParaRPr b="1" sz="1800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3758"/>
              </a:buClr>
              <a:buSzPts val="1800"/>
              <a:buFont typeface="Lato"/>
              <a:buAutoNum type="arabicPeriod"/>
            </a:pPr>
            <a:r>
              <a:t/>
            </a:r>
            <a:endParaRPr b="1" i="0" sz="18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3758"/>
              </a:buClr>
              <a:buSzPts val="1800"/>
              <a:buFont typeface="Lato"/>
              <a:buAutoNum type="arabicPeriod"/>
            </a:pPr>
            <a:r>
              <a:rPr b="0" i="0" lang="en" sz="18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Treat your participants </a:t>
            </a:r>
            <a:r>
              <a:rPr b="1" i="0" lang="en" sz="18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fairly</a:t>
            </a:r>
            <a:endParaRPr b="1" i="0" sz="18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1" name="Google Shape;361;p37"/>
          <p:cNvSpPr/>
          <p:nvPr/>
        </p:nvSpPr>
        <p:spPr>
          <a:xfrm>
            <a:off x="271250" y="4030925"/>
            <a:ext cx="5817000" cy="731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8"/>
          <p:cNvSpPr txBox="1"/>
          <p:nvPr/>
        </p:nvSpPr>
        <p:spPr>
          <a:xfrm>
            <a:off x="266700" y="148925"/>
            <a:ext cx="5877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en" sz="3200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Study design </a:t>
            </a:r>
            <a:endParaRPr b="1" sz="3200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68" name="Google Shape;368;p38"/>
          <p:cNvCxnSpPr/>
          <p:nvPr/>
        </p:nvCxnSpPr>
        <p:spPr>
          <a:xfrm>
            <a:off x="355125" y="744600"/>
            <a:ext cx="332100" cy="0"/>
          </a:xfrm>
          <a:prstGeom prst="straightConnector1">
            <a:avLst/>
          </a:prstGeom>
          <a:noFill/>
          <a:ln cap="flat" cmpd="sng" w="38100">
            <a:solidFill>
              <a:srgbClr val="08375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69" name="Google Shape;36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21019" y="4800600"/>
            <a:ext cx="718181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38"/>
          <p:cNvSpPr/>
          <p:nvPr/>
        </p:nvSpPr>
        <p:spPr>
          <a:xfrm>
            <a:off x="6362700" y="-13125"/>
            <a:ext cx="27855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1" name="Google Shape;371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22761" y="3107363"/>
            <a:ext cx="1865376" cy="1865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6700" y="4755593"/>
            <a:ext cx="982025" cy="260482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38"/>
          <p:cNvSpPr txBox="1"/>
          <p:nvPr/>
        </p:nvSpPr>
        <p:spPr>
          <a:xfrm>
            <a:off x="349050" y="1466050"/>
            <a:ext cx="5913600" cy="31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758"/>
              </a:buClr>
              <a:buSzPts val="1900"/>
              <a:buFont typeface="Lato"/>
              <a:buChar char="●"/>
            </a:pPr>
            <a:r>
              <a:rPr b="0" i="0" lang="en" sz="19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Include free-text responses</a:t>
            </a:r>
            <a:endParaRPr b="0" i="0" sz="19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758"/>
              </a:buClr>
              <a:buSzPts val="1900"/>
              <a:buFont typeface="Lato"/>
              <a:buChar char="●"/>
            </a:pPr>
            <a:r>
              <a:rPr b="0" i="0" lang="en" sz="19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Include CAPTCHAs</a:t>
            </a:r>
            <a:endParaRPr b="0" i="0" sz="19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758"/>
              </a:buClr>
              <a:buSzPts val="1900"/>
              <a:buFont typeface="Lato"/>
              <a:buChar char="●"/>
            </a:pPr>
            <a:r>
              <a:rPr b="0" i="0" lang="en" sz="19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Include </a:t>
            </a:r>
            <a:r>
              <a:rPr lang="en" sz="1900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d</a:t>
            </a:r>
            <a:r>
              <a:rPr b="0" i="0" lang="en" sz="19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uplicate questions</a:t>
            </a:r>
            <a:endParaRPr b="0" i="0" sz="19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758"/>
              </a:buClr>
              <a:buSzPts val="1900"/>
              <a:buFont typeface="Lato"/>
              <a:buChar char="●"/>
            </a:pPr>
            <a:r>
              <a:rPr lang="en" sz="1900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Don’t make your study too long</a:t>
            </a:r>
            <a:endParaRPr sz="1900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758"/>
              </a:buClr>
              <a:buSzPts val="1900"/>
              <a:buFont typeface="Lato"/>
              <a:buChar char="●"/>
            </a:pPr>
            <a:r>
              <a:rPr b="0" i="0" lang="en" sz="19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Implement effective attention checks</a:t>
            </a:r>
            <a:endParaRPr b="0" i="0" sz="19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9"/>
          <p:cNvSpPr txBox="1"/>
          <p:nvPr/>
        </p:nvSpPr>
        <p:spPr>
          <a:xfrm>
            <a:off x="266700" y="148925"/>
            <a:ext cx="5877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en" sz="3200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Study design </a:t>
            </a:r>
            <a:endParaRPr b="1" sz="3200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80" name="Google Shape;380;p39"/>
          <p:cNvCxnSpPr/>
          <p:nvPr/>
        </p:nvCxnSpPr>
        <p:spPr>
          <a:xfrm>
            <a:off x="355125" y="744600"/>
            <a:ext cx="332100" cy="0"/>
          </a:xfrm>
          <a:prstGeom prst="straightConnector1">
            <a:avLst/>
          </a:prstGeom>
          <a:noFill/>
          <a:ln cap="flat" cmpd="sng" w="38100">
            <a:solidFill>
              <a:srgbClr val="08375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81" name="Google Shape;381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21019" y="4800600"/>
            <a:ext cx="718181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39"/>
          <p:cNvSpPr/>
          <p:nvPr/>
        </p:nvSpPr>
        <p:spPr>
          <a:xfrm>
            <a:off x="6362700" y="-13125"/>
            <a:ext cx="27855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3" name="Google Shape;383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22761" y="3107363"/>
            <a:ext cx="1865376" cy="1865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6700" y="4755593"/>
            <a:ext cx="982025" cy="260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1200" y="1602838"/>
            <a:ext cx="4828588" cy="239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0"/>
          <p:cNvSpPr txBox="1"/>
          <p:nvPr/>
        </p:nvSpPr>
        <p:spPr>
          <a:xfrm>
            <a:off x="266700" y="148925"/>
            <a:ext cx="5877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" sz="3200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Data Analysis</a:t>
            </a:r>
            <a:endParaRPr b="1" i="0" sz="32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92" name="Google Shape;392;p40"/>
          <p:cNvCxnSpPr/>
          <p:nvPr/>
        </p:nvCxnSpPr>
        <p:spPr>
          <a:xfrm>
            <a:off x="355125" y="744600"/>
            <a:ext cx="332100" cy="0"/>
          </a:xfrm>
          <a:prstGeom prst="straightConnector1">
            <a:avLst/>
          </a:prstGeom>
          <a:noFill/>
          <a:ln cap="flat" cmpd="sng" w="38100">
            <a:solidFill>
              <a:srgbClr val="08375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93" name="Google Shape;393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21019" y="4800600"/>
            <a:ext cx="718181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40"/>
          <p:cNvSpPr/>
          <p:nvPr/>
        </p:nvSpPr>
        <p:spPr>
          <a:xfrm>
            <a:off x="6362700" y="-13125"/>
            <a:ext cx="27855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5" name="Google Shape;395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22761" y="3107363"/>
            <a:ext cx="1865376" cy="1865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6700" y="4755593"/>
            <a:ext cx="982025" cy="260482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40"/>
          <p:cNvSpPr txBox="1"/>
          <p:nvPr/>
        </p:nvSpPr>
        <p:spPr>
          <a:xfrm>
            <a:off x="349050" y="1466050"/>
            <a:ext cx="5913600" cy="28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83758"/>
              </a:buClr>
              <a:buSzPts val="1900"/>
              <a:buFont typeface="Lato"/>
              <a:buChar char="●"/>
            </a:pPr>
            <a:r>
              <a:rPr lang="en" sz="1900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Look for duplicate IP addresses</a:t>
            </a:r>
            <a:endParaRPr sz="1900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83758"/>
              </a:buClr>
              <a:buSzPts val="1900"/>
              <a:buFont typeface="Lato"/>
              <a:buChar char="●"/>
            </a:pPr>
            <a:r>
              <a:rPr lang="en" sz="1900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Analyse time taken on each question</a:t>
            </a:r>
            <a:endParaRPr sz="1900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83758"/>
              </a:buClr>
              <a:buSzPts val="1900"/>
              <a:buFont typeface="Lato"/>
              <a:buChar char="●"/>
            </a:pPr>
            <a:r>
              <a:rPr lang="en" sz="1900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Look at length and detail of answers </a:t>
            </a:r>
            <a:endParaRPr sz="1900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83758"/>
              </a:buClr>
              <a:buSzPts val="1900"/>
              <a:buFont typeface="Lato"/>
              <a:buChar char="●"/>
            </a:pPr>
            <a:r>
              <a:rPr lang="en" sz="1900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Check your data for random answering patterns or careless responding</a:t>
            </a:r>
            <a:endParaRPr sz="1900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1"/>
          <p:cNvSpPr txBox="1"/>
          <p:nvPr/>
        </p:nvSpPr>
        <p:spPr>
          <a:xfrm>
            <a:off x="266700" y="148925"/>
            <a:ext cx="58776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32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How to improve your data quality</a:t>
            </a:r>
            <a:endParaRPr b="1" i="0" sz="32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04" name="Google Shape;404;p41"/>
          <p:cNvCxnSpPr/>
          <p:nvPr/>
        </p:nvCxnSpPr>
        <p:spPr>
          <a:xfrm>
            <a:off x="355125" y="744600"/>
            <a:ext cx="332100" cy="0"/>
          </a:xfrm>
          <a:prstGeom prst="straightConnector1">
            <a:avLst/>
          </a:prstGeom>
          <a:noFill/>
          <a:ln cap="flat" cmpd="sng" w="38100">
            <a:solidFill>
              <a:srgbClr val="08375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05" name="Google Shape;405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21019" y="4800600"/>
            <a:ext cx="718181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41"/>
          <p:cNvSpPr/>
          <p:nvPr/>
        </p:nvSpPr>
        <p:spPr>
          <a:xfrm>
            <a:off x="6362700" y="-13125"/>
            <a:ext cx="27855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7" name="Google Shape;407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40225" y="3064026"/>
            <a:ext cx="2374450" cy="195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6700" y="4755593"/>
            <a:ext cx="982025" cy="260482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41"/>
          <p:cNvSpPr txBox="1"/>
          <p:nvPr/>
        </p:nvSpPr>
        <p:spPr>
          <a:xfrm>
            <a:off x="349050" y="1466050"/>
            <a:ext cx="5913600" cy="30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3758"/>
              </a:buClr>
              <a:buSzPts val="1800"/>
              <a:buFont typeface="Lato"/>
              <a:buAutoNum type="arabicPeriod"/>
            </a:pPr>
            <a:r>
              <a:rPr b="0" i="0" lang="en" sz="18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Pick the </a:t>
            </a:r>
            <a:r>
              <a:rPr b="1" i="0" lang="en" sz="18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platform</a:t>
            </a:r>
            <a:r>
              <a:rPr b="0" i="0" lang="en" sz="18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 with the strongest pool</a:t>
            </a:r>
            <a:endParaRPr b="0" i="0" sz="18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3758"/>
              </a:buClr>
              <a:buSzPts val="1800"/>
              <a:buFont typeface="Lato"/>
              <a:buAutoNum type="arabicPeriod"/>
            </a:pPr>
            <a:r>
              <a:rPr b="1" i="0" lang="en" sz="18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Validate </a:t>
            </a:r>
            <a:r>
              <a:rPr b="0" i="0" lang="en" sz="18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your participants yourself</a:t>
            </a:r>
            <a:endParaRPr b="0" i="0" sz="18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3758"/>
              </a:buClr>
              <a:buSzPts val="1800"/>
              <a:buFont typeface="Lato"/>
              <a:buAutoNum type="arabicPeriod"/>
            </a:pPr>
            <a:r>
              <a:rPr b="0" i="0" lang="en" sz="18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Choose the </a:t>
            </a:r>
            <a:r>
              <a:rPr b="1" i="0" lang="en" sz="18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right sample</a:t>
            </a:r>
            <a:r>
              <a:rPr b="0" i="0" lang="en" sz="18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 to answer your question</a:t>
            </a:r>
            <a:endParaRPr b="0" i="0" sz="18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3758"/>
              </a:buClr>
              <a:buSzPts val="1800"/>
              <a:buFont typeface="Lato"/>
              <a:buAutoNum type="arabicPeriod"/>
            </a:pPr>
            <a:r>
              <a:rPr lang="en" sz="1800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Design your study and analysis to </a:t>
            </a:r>
            <a:r>
              <a:rPr b="1" lang="en" sz="1800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catch bad actors</a:t>
            </a:r>
            <a:endParaRPr b="1" sz="1800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3758"/>
              </a:buClr>
              <a:buSzPts val="1800"/>
              <a:buFont typeface="Lato"/>
              <a:buAutoNum type="arabicPeriod"/>
            </a:pPr>
            <a:r>
              <a:rPr b="0" i="0" lang="en" sz="18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Treat your participants </a:t>
            </a:r>
            <a:r>
              <a:rPr b="1" i="0" lang="en" sz="18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fairly</a:t>
            </a:r>
            <a:endParaRPr b="1" i="0" sz="18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2"/>
          <p:cNvSpPr txBox="1"/>
          <p:nvPr/>
        </p:nvSpPr>
        <p:spPr>
          <a:xfrm>
            <a:off x="266700" y="148925"/>
            <a:ext cx="5877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32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Treat your participants fairly</a:t>
            </a:r>
            <a:endParaRPr b="1" i="0" sz="32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16" name="Google Shape;416;p42"/>
          <p:cNvCxnSpPr/>
          <p:nvPr/>
        </p:nvCxnSpPr>
        <p:spPr>
          <a:xfrm>
            <a:off x="355125" y="744600"/>
            <a:ext cx="332100" cy="0"/>
          </a:xfrm>
          <a:prstGeom prst="straightConnector1">
            <a:avLst/>
          </a:prstGeom>
          <a:noFill/>
          <a:ln cap="flat" cmpd="sng" w="38100">
            <a:solidFill>
              <a:srgbClr val="08375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17" name="Google Shape;417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21019" y="4800600"/>
            <a:ext cx="718181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42"/>
          <p:cNvSpPr/>
          <p:nvPr/>
        </p:nvSpPr>
        <p:spPr>
          <a:xfrm>
            <a:off x="6362700" y="-13125"/>
            <a:ext cx="27855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9" name="Google Shape;419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18574" y="3107363"/>
            <a:ext cx="1865376" cy="1865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6700" y="4755593"/>
            <a:ext cx="982025" cy="260482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42"/>
          <p:cNvSpPr txBox="1"/>
          <p:nvPr/>
        </p:nvSpPr>
        <p:spPr>
          <a:xfrm>
            <a:off x="349050" y="1466050"/>
            <a:ext cx="5913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2" name="Google Shape;422;p42"/>
          <p:cNvSpPr txBox="1"/>
          <p:nvPr/>
        </p:nvSpPr>
        <p:spPr>
          <a:xfrm>
            <a:off x="475225" y="1057250"/>
            <a:ext cx="5669100" cy="31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3758"/>
              </a:buClr>
              <a:buSzPts val="1700"/>
              <a:buFont typeface="Lato"/>
              <a:buChar char="●"/>
            </a:pPr>
            <a:r>
              <a:rPr b="0" i="0" lang="en" sz="17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Participants who are treated fairly are significantly more likely to engage with your research</a:t>
            </a:r>
            <a:endParaRPr b="0" i="0" sz="17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3758"/>
              </a:buClr>
              <a:buSzPts val="1700"/>
              <a:buFont typeface="Lato"/>
              <a:buChar char="●"/>
            </a:pPr>
            <a:r>
              <a:rPr b="0" i="0" lang="en" sz="17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One of the best ways to do this is by paying them a fair rate for their time</a:t>
            </a:r>
            <a:endParaRPr b="0" i="0" sz="17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3758"/>
              </a:buClr>
              <a:buSzPts val="1700"/>
              <a:buFont typeface="Lato"/>
              <a:buChar char="●"/>
            </a:pPr>
            <a:r>
              <a:rPr b="0" i="0" lang="en" sz="17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Treat your survey takers as people not machines</a:t>
            </a:r>
            <a:endParaRPr b="0" i="0" sz="17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3758"/>
              </a:buClr>
              <a:buSzPts val="1700"/>
              <a:buFont typeface="Lato"/>
              <a:buChar char="●"/>
            </a:pPr>
            <a:r>
              <a:rPr b="1" i="0" lang="en" sz="17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Try to sign up as a participant to your own research!</a:t>
            </a:r>
            <a:endParaRPr b="1" i="0" sz="17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3"/>
          <p:cNvSpPr/>
          <p:nvPr/>
        </p:nvSpPr>
        <p:spPr>
          <a:xfrm>
            <a:off x="-38100" y="-13125"/>
            <a:ext cx="27855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43"/>
          <p:cNvSpPr txBox="1"/>
          <p:nvPr/>
        </p:nvSpPr>
        <p:spPr>
          <a:xfrm>
            <a:off x="2933700" y="148925"/>
            <a:ext cx="5877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32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Summary</a:t>
            </a:r>
            <a:endParaRPr b="1" i="0" sz="32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30" name="Google Shape;430;p43"/>
          <p:cNvCxnSpPr/>
          <p:nvPr/>
        </p:nvCxnSpPr>
        <p:spPr>
          <a:xfrm>
            <a:off x="2945925" y="744600"/>
            <a:ext cx="332100" cy="0"/>
          </a:xfrm>
          <a:prstGeom prst="straightConnector1">
            <a:avLst/>
          </a:prstGeom>
          <a:noFill/>
          <a:ln cap="flat" cmpd="sng" w="38100">
            <a:solidFill>
              <a:srgbClr val="08375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31" name="Google Shape;431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2907" y="3124200"/>
            <a:ext cx="1865376" cy="1865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21019" y="4800600"/>
            <a:ext cx="718181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43"/>
          <p:cNvSpPr txBox="1"/>
          <p:nvPr/>
        </p:nvSpPr>
        <p:spPr>
          <a:xfrm>
            <a:off x="349050" y="1466050"/>
            <a:ext cx="5913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4" name="Google Shape;434;p43"/>
          <p:cNvSpPr txBox="1"/>
          <p:nvPr/>
        </p:nvSpPr>
        <p:spPr>
          <a:xfrm>
            <a:off x="3066025" y="1057250"/>
            <a:ext cx="5669100" cy="37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3758"/>
              </a:buClr>
              <a:buSzPts val="1700"/>
              <a:buFont typeface="Lato"/>
              <a:buChar char="●"/>
            </a:pPr>
            <a:r>
              <a:rPr b="0" i="0" lang="en" sz="17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Data quality is a function of the </a:t>
            </a:r>
            <a:r>
              <a:rPr b="1" i="0" lang="en" sz="17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participants </a:t>
            </a:r>
            <a:r>
              <a:rPr b="0" i="0" lang="en" sz="17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and your </a:t>
            </a:r>
            <a:r>
              <a:rPr b="1" i="0" lang="en" sz="17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study design.</a:t>
            </a:r>
            <a:endParaRPr b="1" i="0" sz="17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3758"/>
              </a:buClr>
              <a:buSzPts val="1700"/>
              <a:buFont typeface="Lato"/>
              <a:buChar char="●"/>
            </a:pPr>
            <a:r>
              <a:rPr b="0" i="0" lang="en" sz="17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Be skeptical about your sources</a:t>
            </a:r>
            <a:r>
              <a:rPr lang="en" sz="1700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 and evaluate them </a:t>
            </a:r>
            <a:r>
              <a:rPr lang="en" sz="1700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yourself</a:t>
            </a:r>
            <a:r>
              <a:rPr lang="en" sz="1700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!</a:t>
            </a:r>
            <a:endParaRPr b="0" i="0" sz="17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3758"/>
              </a:buClr>
              <a:buSzPts val="1700"/>
              <a:buFont typeface="Lato"/>
              <a:buChar char="●"/>
            </a:pPr>
            <a:r>
              <a:rPr b="0" i="0" lang="en" sz="17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Add free text responses, attention checks, repeated demographic questions to your surveys.</a:t>
            </a:r>
            <a:endParaRPr b="0" i="0" sz="17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3758"/>
              </a:buClr>
              <a:buSzPts val="1700"/>
              <a:buFont typeface="Lato"/>
              <a:buChar char="●"/>
            </a:pPr>
            <a:r>
              <a:rPr b="0" i="0" lang="en" sz="17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Empathise with your participants – try to take some studies yourself! </a:t>
            </a:r>
            <a:endParaRPr b="0" i="0" sz="17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35" name="Google Shape;435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73075" y="4755593"/>
            <a:ext cx="982025" cy="260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/>
          <p:nvPr/>
        </p:nvSpPr>
        <p:spPr>
          <a:xfrm>
            <a:off x="-38100" y="-13125"/>
            <a:ext cx="27855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7"/>
          <p:cNvSpPr txBox="1"/>
          <p:nvPr/>
        </p:nvSpPr>
        <p:spPr>
          <a:xfrm>
            <a:off x="2933700" y="148925"/>
            <a:ext cx="5877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" sz="3200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Gordon et al. (2019)</a:t>
            </a:r>
            <a:endParaRPr b="1" i="0" sz="32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78" name="Google Shape;78;p17"/>
          <p:cNvCxnSpPr/>
          <p:nvPr/>
        </p:nvCxnSpPr>
        <p:spPr>
          <a:xfrm>
            <a:off x="2945925" y="744600"/>
            <a:ext cx="332100" cy="0"/>
          </a:xfrm>
          <a:prstGeom prst="straightConnector1">
            <a:avLst/>
          </a:prstGeom>
          <a:noFill/>
          <a:ln cap="flat" cmpd="sng" w="38100">
            <a:solidFill>
              <a:srgbClr val="08375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79" name="Google Shape;7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21019" y="4800600"/>
            <a:ext cx="718181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7"/>
          <p:cNvSpPr txBox="1"/>
          <p:nvPr/>
        </p:nvSpPr>
        <p:spPr>
          <a:xfrm>
            <a:off x="349050" y="1466050"/>
            <a:ext cx="5913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1" name="Google Shape;8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73075" y="4755593"/>
            <a:ext cx="982025" cy="260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0388" y="2847512"/>
            <a:ext cx="2168525" cy="216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45928" y="951800"/>
            <a:ext cx="6142100" cy="2114503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/>
        </p:nvSpPr>
        <p:spPr>
          <a:xfrm>
            <a:off x="2945925" y="3472350"/>
            <a:ext cx="58776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●"/>
            </a:pPr>
            <a:r>
              <a:rPr lang="en" sz="1700">
                <a:solidFill>
                  <a:srgbClr val="3B5977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1000 participants from Amazon MTurk</a:t>
            </a:r>
            <a:endParaRPr sz="1700">
              <a:solidFill>
                <a:srgbClr val="3B5977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3B5977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-32385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●"/>
            </a:pPr>
            <a:r>
              <a:rPr lang="en" sz="1700">
                <a:solidFill>
                  <a:srgbClr val="3B5977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Basic data cleaning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4"/>
          <p:cNvSpPr txBox="1"/>
          <p:nvPr/>
        </p:nvSpPr>
        <p:spPr>
          <a:xfrm>
            <a:off x="266700" y="148925"/>
            <a:ext cx="54039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32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Thanks for listening! Any questions?</a:t>
            </a:r>
            <a:endParaRPr b="1" i="0" sz="32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42" name="Google Shape;442;p44"/>
          <p:cNvCxnSpPr/>
          <p:nvPr/>
        </p:nvCxnSpPr>
        <p:spPr>
          <a:xfrm>
            <a:off x="355125" y="744600"/>
            <a:ext cx="332100" cy="0"/>
          </a:xfrm>
          <a:prstGeom prst="straightConnector1">
            <a:avLst/>
          </a:prstGeom>
          <a:noFill/>
          <a:ln cap="flat" cmpd="sng" w="38100">
            <a:solidFill>
              <a:srgbClr val="08375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43" name="Google Shape;443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21019" y="4800600"/>
            <a:ext cx="718181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44"/>
          <p:cNvSpPr/>
          <p:nvPr/>
        </p:nvSpPr>
        <p:spPr>
          <a:xfrm>
            <a:off x="6362700" y="-13125"/>
            <a:ext cx="27855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5" name="Google Shape;445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53225" y="573062"/>
            <a:ext cx="2168525" cy="216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6700" y="4755593"/>
            <a:ext cx="982025" cy="260482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44"/>
          <p:cNvSpPr txBox="1"/>
          <p:nvPr/>
        </p:nvSpPr>
        <p:spPr>
          <a:xfrm>
            <a:off x="6362700" y="3193925"/>
            <a:ext cx="27855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" sz="17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Learn more:</a:t>
            </a:r>
            <a:endParaRPr b="0" i="0" sz="17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br>
              <a:rPr b="1" i="0" lang="en" sz="1700" u="none" cap="none" strike="noStrike">
                <a:solidFill>
                  <a:schemeClr val="hlink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6"/>
              </a:rPr>
            </a:br>
            <a:r>
              <a:rPr b="1" i="0" lang="en" sz="1700" u="none" cap="none" strike="noStrike">
                <a:solidFill>
                  <a:schemeClr val="hlink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7"/>
              </a:rPr>
              <a:t>www.prolific.co</a:t>
            </a:r>
            <a:endParaRPr b="1" i="0" sz="17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" sz="17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@Prolific</a:t>
            </a:r>
            <a:endParaRPr b="0" i="0" sz="17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" sz="17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@Phelimb</a:t>
            </a:r>
            <a:endParaRPr b="0" i="0" sz="1800" u="none" cap="none" strike="noStrike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A picture containing tree  Description automatically generated" id="448" name="Google Shape;448;p4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739475" y="4340388"/>
            <a:ext cx="660325" cy="660325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44"/>
          <p:cNvSpPr txBox="1"/>
          <p:nvPr/>
        </p:nvSpPr>
        <p:spPr>
          <a:xfrm>
            <a:off x="1657800" y="4402210"/>
            <a:ext cx="40128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i="1" sz="25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" sz="23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andrew.gordon@prolific.co</a:t>
            </a:r>
            <a:endParaRPr b="1" sz="23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0" name="Google Shape;450;p44"/>
          <p:cNvSpPr txBox="1"/>
          <p:nvPr/>
        </p:nvSpPr>
        <p:spPr>
          <a:xfrm>
            <a:off x="230550" y="1547975"/>
            <a:ext cx="61323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Lunch-and-</a:t>
            </a:r>
            <a:r>
              <a:rPr b="1" lang="en" sz="1900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learn - Wednesday 21st September:</a:t>
            </a:r>
            <a:r>
              <a:rPr b="1" lang="en" sz="1900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1900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“Prolific: Selecting for the highest quality and most engaged participants”</a:t>
            </a:r>
            <a:endParaRPr/>
          </a:p>
        </p:txBody>
      </p:sp>
      <p:sp>
        <p:nvSpPr>
          <p:cNvPr id="451" name="Google Shape;451;p44"/>
          <p:cNvSpPr txBox="1"/>
          <p:nvPr/>
        </p:nvSpPr>
        <p:spPr>
          <a:xfrm>
            <a:off x="231613" y="2873375"/>
            <a:ext cx="4896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Sign-up at </a:t>
            </a:r>
            <a:r>
              <a:rPr b="1" lang="en" sz="1900">
                <a:solidFill>
                  <a:srgbClr val="083758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www.prolific.co/referral/icgweb</a:t>
            </a:r>
            <a:r>
              <a:rPr lang="en" sz="1900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 for £40 free credit</a:t>
            </a:r>
            <a:endParaRPr sz="1900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/>
          <p:nvPr/>
        </p:nvSpPr>
        <p:spPr>
          <a:xfrm>
            <a:off x="-38100" y="-13125"/>
            <a:ext cx="27855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8"/>
          <p:cNvSpPr txBox="1"/>
          <p:nvPr/>
        </p:nvSpPr>
        <p:spPr>
          <a:xfrm>
            <a:off x="2933700" y="148925"/>
            <a:ext cx="5877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en" sz="3200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Gordon et al. (2019)</a:t>
            </a:r>
            <a:endParaRPr b="1" i="0" sz="32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92" name="Google Shape;92;p18"/>
          <p:cNvCxnSpPr/>
          <p:nvPr/>
        </p:nvCxnSpPr>
        <p:spPr>
          <a:xfrm>
            <a:off x="2945925" y="744600"/>
            <a:ext cx="332100" cy="0"/>
          </a:xfrm>
          <a:prstGeom prst="straightConnector1">
            <a:avLst/>
          </a:prstGeom>
          <a:noFill/>
          <a:ln cap="flat" cmpd="sng" w="38100">
            <a:solidFill>
              <a:srgbClr val="08375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93" name="Google Shape;9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21019" y="4800600"/>
            <a:ext cx="718181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/>
        </p:nvSpPr>
        <p:spPr>
          <a:xfrm>
            <a:off x="349050" y="1466050"/>
            <a:ext cx="5913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5" name="Google Shape;9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73075" y="4755593"/>
            <a:ext cx="982025" cy="260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0388" y="2847512"/>
            <a:ext cx="2168525" cy="216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 rotWithShape="1">
          <a:blip r:embed="rId6">
            <a:alphaModFix/>
          </a:blip>
          <a:srcRect b="5580" l="0" r="56144" t="0"/>
          <a:stretch/>
        </p:blipFill>
        <p:spPr>
          <a:xfrm>
            <a:off x="2819850" y="875750"/>
            <a:ext cx="2969099" cy="339199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/>
          <p:nvPr/>
        </p:nvSpPr>
        <p:spPr>
          <a:xfrm>
            <a:off x="5581800" y="1313150"/>
            <a:ext cx="35622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●"/>
            </a:pPr>
            <a:r>
              <a:rPr lang="en" sz="1700">
                <a:solidFill>
                  <a:srgbClr val="3B5977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Pre-existing beliefs have no effect on misinformation reliance 👏</a:t>
            </a:r>
            <a:endParaRPr sz="1700">
              <a:solidFill>
                <a:srgbClr val="3B5977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3B5977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●"/>
            </a:pPr>
            <a:r>
              <a:rPr lang="en" sz="1700">
                <a:solidFill>
                  <a:srgbClr val="3B5977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Wrote up the study, and submitted a first draft to a journal</a:t>
            </a:r>
            <a:endParaRPr sz="1700">
              <a:solidFill>
                <a:srgbClr val="3B5977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3B5977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●"/>
            </a:pPr>
            <a:r>
              <a:rPr lang="en" sz="1700">
                <a:solidFill>
                  <a:srgbClr val="3B5977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Cleared space on my shelf for the Nobel prize</a:t>
            </a:r>
            <a:endParaRPr sz="17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9" name="Google Shape;99;p18"/>
          <p:cNvPicPr preferRelativeResize="0"/>
          <p:nvPr/>
        </p:nvPicPr>
        <p:blipFill rotWithShape="1">
          <a:blip r:embed="rId6">
            <a:alphaModFix/>
          </a:blip>
          <a:srcRect b="39934" l="80309" r="0" t="36036"/>
          <a:stretch/>
        </p:blipFill>
        <p:spPr>
          <a:xfrm>
            <a:off x="3856475" y="4267750"/>
            <a:ext cx="1332139" cy="86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/>
          <p:nvPr/>
        </p:nvSpPr>
        <p:spPr>
          <a:xfrm>
            <a:off x="-38100" y="-13125"/>
            <a:ext cx="27855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9"/>
          <p:cNvSpPr txBox="1"/>
          <p:nvPr/>
        </p:nvSpPr>
        <p:spPr>
          <a:xfrm>
            <a:off x="2933700" y="148925"/>
            <a:ext cx="5877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en" sz="3200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Gordon et al. (2019)</a:t>
            </a:r>
            <a:endParaRPr b="1" sz="3200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07" name="Google Shape;107;p19"/>
          <p:cNvCxnSpPr/>
          <p:nvPr/>
        </p:nvCxnSpPr>
        <p:spPr>
          <a:xfrm>
            <a:off x="2945925" y="744600"/>
            <a:ext cx="332100" cy="0"/>
          </a:xfrm>
          <a:prstGeom prst="straightConnector1">
            <a:avLst/>
          </a:prstGeom>
          <a:noFill/>
          <a:ln cap="flat" cmpd="sng" w="38100">
            <a:solidFill>
              <a:srgbClr val="08375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08" name="Google Shape;10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21019" y="4800600"/>
            <a:ext cx="718181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 txBox="1"/>
          <p:nvPr/>
        </p:nvSpPr>
        <p:spPr>
          <a:xfrm>
            <a:off x="349050" y="1466050"/>
            <a:ext cx="5913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0" name="Google Shape;110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73075" y="4755593"/>
            <a:ext cx="982025" cy="260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0388" y="2847512"/>
            <a:ext cx="2168525" cy="216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86125" y="1060025"/>
            <a:ext cx="4838001" cy="139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 rotWithShape="1">
          <a:blip r:embed="rId7">
            <a:alphaModFix/>
          </a:blip>
          <a:srcRect b="58922" l="0" r="0" t="0"/>
          <a:stretch/>
        </p:blipFill>
        <p:spPr>
          <a:xfrm>
            <a:off x="6193175" y="3342963"/>
            <a:ext cx="2592875" cy="97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 rotWithShape="1">
          <a:blip r:embed="rId7">
            <a:alphaModFix/>
          </a:blip>
          <a:srcRect b="0" l="0" r="0" t="38935"/>
          <a:stretch/>
        </p:blipFill>
        <p:spPr>
          <a:xfrm>
            <a:off x="2900250" y="3105050"/>
            <a:ext cx="2592875" cy="1453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9"/>
          <p:cNvSpPr txBox="1"/>
          <p:nvPr/>
        </p:nvSpPr>
        <p:spPr>
          <a:xfrm>
            <a:off x="3278025" y="3631875"/>
            <a:ext cx="1788900" cy="400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FF00"/>
                </a:solidFill>
              </a:rPr>
              <a:t>Good answers</a:t>
            </a:r>
            <a:endParaRPr b="1">
              <a:solidFill>
                <a:srgbClr val="00FF00"/>
              </a:solidFill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6595175" y="3524175"/>
            <a:ext cx="1788900" cy="615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Suspicious </a:t>
            </a:r>
            <a:r>
              <a:rPr b="1" lang="en">
                <a:solidFill>
                  <a:srgbClr val="FF0000"/>
                </a:solidFill>
              </a:rPr>
              <a:t>answers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/>
          <p:nvPr/>
        </p:nvSpPr>
        <p:spPr>
          <a:xfrm>
            <a:off x="-38100" y="-13125"/>
            <a:ext cx="27855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0"/>
          <p:cNvSpPr txBox="1"/>
          <p:nvPr/>
        </p:nvSpPr>
        <p:spPr>
          <a:xfrm>
            <a:off x="2933700" y="148925"/>
            <a:ext cx="5877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en" sz="3200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Gordon et al. (2019)</a:t>
            </a:r>
            <a:endParaRPr b="1" sz="3200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24" name="Google Shape;124;p20"/>
          <p:cNvCxnSpPr/>
          <p:nvPr/>
        </p:nvCxnSpPr>
        <p:spPr>
          <a:xfrm>
            <a:off x="2945925" y="744600"/>
            <a:ext cx="332100" cy="0"/>
          </a:xfrm>
          <a:prstGeom prst="straightConnector1">
            <a:avLst/>
          </a:prstGeom>
          <a:noFill/>
          <a:ln cap="flat" cmpd="sng" w="38100">
            <a:solidFill>
              <a:srgbClr val="08375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25" name="Google Shape;12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21019" y="4800600"/>
            <a:ext cx="718181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 txBox="1"/>
          <p:nvPr/>
        </p:nvSpPr>
        <p:spPr>
          <a:xfrm>
            <a:off x="349050" y="1466050"/>
            <a:ext cx="5913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7" name="Google Shape;127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73075" y="4755593"/>
            <a:ext cx="982025" cy="260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0388" y="2847512"/>
            <a:ext cx="2168525" cy="216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34876" y="1466050"/>
            <a:ext cx="5475249" cy="2905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0"/>
          <p:cNvSpPr/>
          <p:nvPr/>
        </p:nvSpPr>
        <p:spPr>
          <a:xfrm>
            <a:off x="5507125" y="1465972"/>
            <a:ext cx="2028600" cy="2905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/>
        </p:nvSpPr>
        <p:spPr>
          <a:xfrm>
            <a:off x="266700" y="148925"/>
            <a:ext cx="5057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32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What is ‘data quality’?</a:t>
            </a:r>
            <a:endParaRPr b="1" i="0" sz="32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7" name="Google Shape;137;p21"/>
          <p:cNvSpPr/>
          <p:nvPr/>
        </p:nvSpPr>
        <p:spPr>
          <a:xfrm>
            <a:off x="6358425" y="-3600"/>
            <a:ext cx="27855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8" name="Google Shape;138;p21"/>
          <p:cNvCxnSpPr/>
          <p:nvPr/>
        </p:nvCxnSpPr>
        <p:spPr>
          <a:xfrm>
            <a:off x="355125" y="744600"/>
            <a:ext cx="332100" cy="0"/>
          </a:xfrm>
          <a:prstGeom prst="straightConnector1">
            <a:avLst/>
          </a:prstGeom>
          <a:noFill/>
          <a:ln cap="flat" cmpd="sng" w="38100">
            <a:solidFill>
              <a:srgbClr val="08375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39" name="Google Shape;13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21019" y="4800600"/>
            <a:ext cx="718181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10375" y="2263350"/>
            <a:ext cx="2095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6700" y="4755593"/>
            <a:ext cx="982025" cy="260482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1"/>
          <p:cNvSpPr txBox="1"/>
          <p:nvPr/>
        </p:nvSpPr>
        <p:spPr>
          <a:xfrm>
            <a:off x="304800" y="900546"/>
            <a:ext cx="5883300" cy="3970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B5977"/>
              </a:buClr>
              <a:buSzPts val="1700"/>
              <a:buFont typeface="Arial"/>
              <a:buChar char="●"/>
            </a:pPr>
            <a:r>
              <a:rPr b="0" i="0" lang="en" sz="1700" u="none" cap="none" strike="noStrike">
                <a:solidFill>
                  <a:srgbClr val="3B5977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Good quality data are </a:t>
            </a:r>
            <a:r>
              <a:rPr b="1" i="0" lang="en" sz="1700" u="none" cap="none" strike="noStrike">
                <a:solidFill>
                  <a:srgbClr val="3B5977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data that are fit for their intended purpose</a:t>
            </a:r>
            <a:endParaRPr b="0" i="0" sz="1700" u="none" cap="none" strike="noStrike">
              <a:solidFill>
                <a:srgbClr val="3B5977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3B5977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B5977"/>
              </a:buClr>
              <a:buSzPts val="1700"/>
              <a:buFont typeface="Lato"/>
              <a:buChar char="●"/>
            </a:pPr>
            <a:r>
              <a:rPr b="0" i="0" lang="en" sz="1700" u="none" cap="none" strike="noStrike">
                <a:solidFill>
                  <a:srgbClr val="3B5977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You need to decide which factors you put most weight on depending on your specific research goals</a:t>
            </a:r>
            <a:endParaRPr b="0" i="0" sz="1700" u="none" cap="none" strike="noStrike">
              <a:solidFill>
                <a:srgbClr val="3B5977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3B5977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e.g., Attrition, Comprehension, Naivety, Reliability, Replicability, Speed, Thoroughness </a:t>
            </a:r>
            <a:r>
              <a:rPr b="0" baseline="30000" i="0" lang="en" sz="1400" u="none" cap="none" strike="noStrike">
                <a:solidFill>
                  <a:srgbClr val="3B5977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1</a:t>
            </a:r>
            <a:endParaRPr b="0" baseline="30000" i="0" sz="1400" u="none" cap="none" strike="noStrike">
              <a:solidFill>
                <a:srgbClr val="3B5977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B5977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B5977"/>
              </a:buClr>
              <a:buSzPts val="1500"/>
              <a:buFont typeface="Lato"/>
              <a:buChar char="●"/>
            </a:pPr>
            <a:r>
              <a:rPr b="0" i="0" lang="en" sz="1700" u="none" cap="none" strike="noStrike">
                <a:solidFill>
                  <a:srgbClr val="3B5977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Significant concerns persist about the quality of data from online samples </a:t>
            </a:r>
            <a:r>
              <a:rPr b="0" baseline="30000" i="0" lang="en" sz="1400" u="none" cap="none" strike="noStrike">
                <a:solidFill>
                  <a:srgbClr val="3B5977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2,3</a:t>
            </a:r>
            <a:endParaRPr b="0" baseline="30000" i="0" sz="1500" u="none" cap="none" strike="noStrike">
              <a:solidFill>
                <a:srgbClr val="3B5977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3" name="Google Shape;143;p21"/>
          <p:cNvSpPr txBox="1"/>
          <p:nvPr/>
        </p:nvSpPr>
        <p:spPr>
          <a:xfrm>
            <a:off x="6358425" y="0"/>
            <a:ext cx="2785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3B5977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4" name="Google Shape;144;p21"/>
          <p:cNvSpPr txBox="1"/>
          <p:nvPr/>
        </p:nvSpPr>
        <p:spPr>
          <a:xfrm>
            <a:off x="6358425" y="-12"/>
            <a:ext cx="2785500" cy="923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3B5977"/>
                </a:solidFill>
                <a:latin typeface="Lato"/>
                <a:ea typeface="Lato"/>
                <a:cs typeface="Lato"/>
                <a:sym typeface="Lato"/>
              </a:rPr>
              <a:t>¹ Data Management Association (2021)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3B5977"/>
                </a:solidFill>
                <a:latin typeface="Lato"/>
                <a:ea typeface="Lato"/>
                <a:cs typeface="Lato"/>
                <a:sym typeface="Lato"/>
              </a:rPr>
              <a:t>² Behrend et al. (2011)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3B5977"/>
                </a:solidFill>
                <a:latin typeface="Lato"/>
                <a:ea typeface="Lato"/>
                <a:cs typeface="Lato"/>
                <a:sym typeface="Lato"/>
              </a:rPr>
              <a:t>³ Peer et al. (2017)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/>
          <p:nvPr/>
        </p:nvSpPr>
        <p:spPr>
          <a:xfrm>
            <a:off x="266700" y="148925"/>
            <a:ext cx="5057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32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Why does it matter?</a:t>
            </a:r>
            <a:endParaRPr b="1" i="0" sz="32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51" name="Google Shape;151;p22"/>
          <p:cNvCxnSpPr/>
          <p:nvPr/>
        </p:nvCxnSpPr>
        <p:spPr>
          <a:xfrm>
            <a:off x="355125" y="744600"/>
            <a:ext cx="332100" cy="0"/>
          </a:xfrm>
          <a:prstGeom prst="straightConnector1">
            <a:avLst/>
          </a:prstGeom>
          <a:noFill/>
          <a:ln cap="flat" cmpd="sng" w="38100">
            <a:solidFill>
              <a:srgbClr val="08375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52" name="Google Shape;15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21019" y="4800600"/>
            <a:ext cx="718181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2"/>
          <p:cNvSpPr/>
          <p:nvPr/>
        </p:nvSpPr>
        <p:spPr>
          <a:xfrm>
            <a:off x="6358425" y="-3600"/>
            <a:ext cx="27855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10375" y="2263350"/>
            <a:ext cx="2095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6700" y="4755593"/>
            <a:ext cx="982025" cy="260482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>
            <a:off x="353250" y="1033250"/>
            <a:ext cx="5721900" cy="31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5977"/>
              </a:buClr>
              <a:buSzPts val="1700"/>
              <a:buFont typeface="Lato"/>
              <a:buChar char="●"/>
            </a:pPr>
            <a:r>
              <a:rPr b="0" i="0" lang="en" sz="1700" u="none" cap="none" strike="noStrike">
                <a:solidFill>
                  <a:srgbClr val="3B5977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Impact on your bottom line: </a:t>
            </a:r>
            <a:endParaRPr b="0" i="0" sz="1700" u="none" cap="none" strike="noStrike">
              <a:solidFill>
                <a:srgbClr val="3B5977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500" u="none" cap="none" strike="noStrike">
                <a:solidFill>
                  <a:srgbClr val="3B5977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The annual cost of data quality issues in the U.S. amounts to </a:t>
            </a:r>
            <a:r>
              <a:rPr b="1" i="0" lang="en" sz="1500" u="none" cap="none" strike="noStrike">
                <a:solidFill>
                  <a:srgbClr val="3B5977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$3.1 trillion </a:t>
            </a:r>
            <a:r>
              <a:rPr b="0" baseline="30000" i="0" lang="en" sz="1200" u="none" cap="none" strike="noStrike">
                <a:solidFill>
                  <a:srgbClr val="3B5977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4</a:t>
            </a:r>
            <a:r>
              <a:rPr b="0" i="0" lang="en" sz="1500" u="none" cap="none" strike="noStrike">
                <a:solidFill>
                  <a:srgbClr val="3B5977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 </a:t>
            </a:r>
            <a:endParaRPr b="0" i="0" sz="1500" u="none" cap="none" strike="noStrike">
              <a:solidFill>
                <a:srgbClr val="3B5977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500" u="none" cap="none" strike="noStrike">
                <a:solidFill>
                  <a:srgbClr val="3B5977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Average financial impact of poor data quality on organizations is </a:t>
            </a:r>
            <a:r>
              <a:rPr b="1" i="0" lang="en" sz="1500" u="none" cap="none" strike="noStrike">
                <a:solidFill>
                  <a:srgbClr val="3B5977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$9.7M </a:t>
            </a:r>
            <a:r>
              <a:rPr b="0" i="0" lang="en" sz="1500" u="none" cap="none" strike="noStrike">
                <a:solidFill>
                  <a:srgbClr val="3B5977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per year </a:t>
            </a:r>
            <a:r>
              <a:rPr b="0" baseline="30000" i="0" lang="en" sz="1200" u="none" cap="none" strike="noStrike">
                <a:solidFill>
                  <a:srgbClr val="3B5977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5</a:t>
            </a:r>
            <a:endParaRPr b="1" i="0" sz="1700" u="none" cap="none" strike="noStrike">
              <a:solidFill>
                <a:srgbClr val="3B5977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B5977"/>
              </a:buClr>
              <a:buSzPts val="1700"/>
              <a:buFont typeface="Lato"/>
              <a:buChar char="●"/>
            </a:pPr>
            <a:r>
              <a:rPr b="1" i="0" lang="en" sz="1700" u="none" cap="none" strike="noStrike">
                <a:solidFill>
                  <a:srgbClr val="3B5977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Garbage In, Garbage Out (GIGO):</a:t>
            </a:r>
            <a:r>
              <a:rPr b="0" i="0" lang="en" sz="1700" u="none" cap="none" strike="noStrike">
                <a:solidFill>
                  <a:srgbClr val="3B5977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Low quality data creates a false view of the world</a:t>
            </a:r>
            <a:endParaRPr b="0" i="0" sz="1700" u="none" cap="none" strike="noStrike">
              <a:solidFill>
                <a:srgbClr val="3B5977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4572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500" u="none" cap="none" strike="noStrike">
                <a:solidFill>
                  <a:srgbClr val="3B5977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False positives (Type I errors)</a:t>
            </a:r>
            <a:endParaRPr b="0" i="0" sz="1500" u="none" cap="none" strike="noStrike">
              <a:solidFill>
                <a:srgbClr val="3B5977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500" u="none" cap="none" strike="noStrike">
                <a:solidFill>
                  <a:srgbClr val="3B5977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False negatives (Type II errors)</a:t>
            </a:r>
            <a:endParaRPr b="0" i="0" sz="1600" u="none" cap="none" strike="noStrike">
              <a:solidFill>
                <a:srgbClr val="CFE2F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7" name="Google Shape;157;p22"/>
          <p:cNvSpPr txBox="1"/>
          <p:nvPr/>
        </p:nvSpPr>
        <p:spPr>
          <a:xfrm>
            <a:off x="6358425" y="-3600"/>
            <a:ext cx="2785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baseline="30000" i="0" lang="en" sz="1200" u="none" cap="none" strike="noStrike">
                <a:solidFill>
                  <a:srgbClr val="3B5977"/>
                </a:solidFill>
                <a:latin typeface="Lato"/>
                <a:ea typeface="Lato"/>
                <a:cs typeface="Lato"/>
                <a:sym typeface="Lato"/>
              </a:rPr>
              <a:t>4</a:t>
            </a:r>
            <a:r>
              <a:rPr b="0" i="0" lang="en" sz="1200" u="none" cap="none" strike="noStrike">
                <a:solidFill>
                  <a:srgbClr val="3B5977"/>
                </a:solidFill>
                <a:latin typeface="Lato"/>
                <a:ea typeface="Lato"/>
                <a:cs typeface="Lato"/>
                <a:sym typeface="Lato"/>
              </a:rPr>
              <a:t> IBM (2016)</a:t>
            </a:r>
            <a:endParaRPr b="0" i="0" sz="1200" u="none" cap="none" strike="noStrike">
              <a:solidFill>
                <a:srgbClr val="3B5977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baseline="30000" i="0" lang="en" sz="1200" u="none" cap="none" strike="noStrike">
                <a:solidFill>
                  <a:srgbClr val="3B5977"/>
                </a:solidFill>
                <a:latin typeface="Lato"/>
                <a:ea typeface="Lato"/>
                <a:cs typeface="Lato"/>
                <a:sym typeface="Lato"/>
              </a:rPr>
              <a:t>5</a:t>
            </a:r>
            <a:r>
              <a:rPr b="0" i="0" lang="en" sz="1200" u="none" cap="none" strike="noStrike">
                <a:solidFill>
                  <a:srgbClr val="3B5977"/>
                </a:solidFill>
                <a:latin typeface="Lato"/>
                <a:ea typeface="Lato"/>
                <a:cs typeface="Lato"/>
                <a:sym typeface="Lato"/>
              </a:rPr>
              <a:t> Gartner research (2018)</a:t>
            </a:r>
            <a:endParaRPr b="0" i="0" sz="1200" u="none" cap="none" strike="noStrike">
              <a:solidFill>
                <a:srgbClr val="3B5977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/>
          <p:nvPr/>
        </p:nvSpPr>
        <p:spPr>
          <a:xfrm>
            <a:off x="355125" y="979125"/>
            <a:ext cx="5804400" cy="26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3758"/>
              </a:buClr>
              <a:buSzPts val="1700"/>
              <a:buFont typeface="Lato"/>
              <a:buChar char="●"/>
            </a:pPr>
            <a:r>
              <a:rPr b="1" i="0" lang="en" sz="1700" u="none" cap="none" strike="noStrike">
                <a:solidFill>
                  <a:srgbClr val="3B5977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Type I</a:t>
            </a:r>
            <a:r>
              <a:rPr b="0" i="0" lang="en" sz="1700" u="none" cap="none" strike="noStrike">
                <a:solidFill>
                  <a:srgbClr val="3B5977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: Seeing relationships where none truly exist </a:t>
            </a:r>
            <a:endParaRPr b="0" i="0" sz="1700" u="none" cap="none" strike="noStrike">
              <a:solidFill>
                <a:srgbClr val="3B5977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1" lang="en" sz="1700" u="none" cap="none" strike="noStrike">
                <a:solidFill>
                  <a:srgbClr val="3B5977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Risk of directing resources towards a dead-end</a:t>
            </a:r>
            <a:endParaRPr b="0" i="1" sz="1700" u="none" cap="none" strike="noStrike">
              <a:solidFill>
                <a:srgbClr val="3B5977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B5977"/>
              </a:buClr>
              <a:buSzPts val="1700"/>
              <a:buFont typeface="Lato"/>
              <a:buChar char="●"/>
            </a:pPr>
            <a:r>
              <a:rPr b="1" i="0" lang="en" sz="1700" u="none" cap="none" strike="noStrike">
                <a:solidFill>
                  <a:srgbClr val="3B5977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Type II</a:t>
            </a:r>
            <a:r>
              <a:rPr b="0" i="0" lang="en" sz="1700" u="none" cap="none" strike="noStrike">
                <a:solidFill>
                  <a:srgbClr val="3B5977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: Missing significant relationships that </a:t>
            </a:r>
            <a:r>
              <a:rPr b="1" i="0" lang="en" sz="1700" u="none" cap="none" strike="noStrike">
                <a:solidFill>
                  <a:srgbClr val="3B5977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do</a:t>
            </a:r>
            <a:r>
              <a:rPr b="0" i="0" lang="en" sz="1700" u="none" cap="none" strike="noStrike">
                <a:solidFill>
                  <a:srgbClr val="3B5977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exist</a:t>
            </a:r>
            <a:endParaRPr b="0" i="0" sz="1700" u="none" cap="none" strike="noStrike">
              <a:solidFill>
                <a:srgbClr val="3B5977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1" lang="en" sz="1700" u="none" cap="none" strike="noStrike">
                <a:solidFill>
                  <a:srgbClr val="3B5977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Risk of ignoring potential opportunities</a:t>
            </a:r>
            <a:endParaRPr b="0" i="1" sz="1700" u="none" cap="none" strike="noStrike">
              <a:solidFill>
                <a:srgbClr val="3B5977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3B5977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3B5977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4" name="Google Shape;164;p23"/>
          <p:cNvSpPr txBox="1"/>
          <p:nvPr/>
        </p:nvSpPr>
        <p:spPr>
          <a:xfrm>
            <a:off x="266700" y="148925"/>
            <a:ext cx="5708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3200" u="none" cap="none" strike="noStrike">
                <a:solidFill>
                  <a:srgbClr val="083758"/>
                </a:solidFill>
                <a:latin typeface="Lato"/>
                <a:ea typeface="Lato"/>
                <a:cs typeface="Lato"/>
                <a:sym typeface="Lato"/>
              </a:rPr>
              <a:t>Type I vs Type II</a:t>
            </a:r>
            <a:endParaRPr b="1" i="0" sz="3200" u="none" cap="none" strike="noStrike">
              <a:solidFill>
                <a:srgbClr val="083758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65" name="Google Shape;165;p23"/>
          <p:cNvCxnSpPr/>
          <p:nvPr/>
        </p:nvCxnSpPr>
        <p:spPr>
          <a:xfrm>
            <a:off x="355125" y="744600"/>
            <a:ext cx="332100" cy="0"/>
          </a:xfrm>
          <a:prstGeom prst="straightConnector1">
            <a:avLst/>
          </a:prstGeom>
          <a:noFill/>
          <a:ln cap="flat" cmpd="sng" w="38100">
            <a:solidFill>
              <a:srgbClr val="08375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66" name="Google Shape;16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21019" y="4800600"/>
            <a:ext cx="718181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3"/>
          <p:cNvSpPr/>
          <p:nvPr/>
        </p:nvSpPr>
        <p:spPr>
          <a:xfrm>
            <a:off x="6358425" y="-3600"/>
            <a:ext cx="27855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10375" y="2263350"/>
            <a:ext cx="2095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6700" y="4755593"/>
            <a:ext cx="982025" cy="26048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3"/>
          <p:cNvSpPr txBox="1"/>
          <p:nvPr/>
        </p:nvSpPr>
        <p:spPr>
          <a:xfrm>
            <a:off x="6381075" y="-3600"/>
            <a:ext cx="2740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baseline="30000" i="0" lang="en" sz="1200" u="none" cap="none" strike="noStrike">
                <a:solidFill>
                  <a:srgbClr val="3B5977"/>
                </a:solidFill>
                <a:latin typeface="Lato"/>
                <a:ea typeface="Lato"/>
                <a:cs typeface="Lato"/>
                <a:sym typeface="Lato"/>
              </a:rPr>
              <a:t>6</a:t>
            </a:r>
            <a:r>
              <a:rPr b="0" i="0" lang="en" sz="1200" u="none" cap="none" strike="noStrike">
                <a:solidFill>
                  <a:srgbClr val="3B5977"/>
                </a:solidFill>
                <a:latin typeface="Lato"/>
                <a:ea typeface="Lato"/>
                <a:cs typeface="Lato"/>
                <a:sym typeface="Lato"/>
              </a:rPr>
              <a:t> Harmon Research and Grey Matter Research (2020)</a:t>
            </a:r>
            <a:endParaRPr b="0" i="1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23"/>
          <p:cNvPicPr preferRelativeResize="0"/>
          <p:nvPr/>
        </p:nvPicPr>
        <p:blipFill rotWithShape="1">
          <a:blip r:embed="rId6">
            <a:alphaModFix/>
          </a:blip>
          <a:srcRect b="26290" l="0" r="0" t="47548"/>
          <a:stretch/>
        </p:blipFill>
        <p:spPr>
          <a:xfrm>
            <a:off x="496584" y="3223175"/>
            <a:ext cx="2785500" cy="939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355063" y="3267788"/>
            <a:ext cx="2788920" cy="941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