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2" r:id="rId3"/>
    <p:sldId id="359" r:id="rId4"/>
    <p:sldId id="315" r:id="rId5"/>
    <p:sldId id="313" r:id="rId6"/>
    <p:sldId id="314" r:id="rId7"/>
    <p:sldId id="300" r:id="rId8"/>
    <p:sldId id="334" r:id="rId9"/>
    <p:sldId id="409" r:id="rId10"/>
    <p:sldId id="410" r:id="rId11"/>
    <p:sldId id="457" r:id="rId12"/>
    <p:sldId id="412" r:id="rId13"/>
    <p:sldId id="413" r:id="rId14"/>
    <p:sldId id="460" r:id="rId15"/>
    <p:sldId id="414" r:id="rId16"/>
    <p:sldId id="362" r:id="rId17"/>
    <p:sldId id="363" r:id="rId18"/>
    <p:sldId id="364" r:id="rId19"/>
    <p:sldId id="365" r:id="rId20"/>
    <p:sldId id="266" r:id="rId21"/>
    <p:sldId id="267" r:id="rId22"/>
    <p:sldId id="458" r:id="rId23"/>
    <p:sldId id="459" r:id="rId2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D"/>
    <a:srgbClr val="818286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79" autoAdjust="0"/>
    <p:restoredTop sz="69527"/>
  </p:normalViewPr>
  <p:slideViewPr>
    <p:cSldViewPr snapToGrid="0" snapToObjects="1">
      <p:cViewPr varScale="1">
        <p:scale>
          <a:sx n="76" d="100"/>
          <a:sy n="76" d="100"/>
        </p:scale>
        <p:origin x="1608" y="96"/>
      </p:cViewPr>
      <p:guideLst/>
    </p:cSldViewPr>
  </p:slideViewPr>
  <p:outlineViewPr>
    <p:cViewPr>
      <p:scale>
        <a:sx n="33" d="100"/>
        <a:sy n="33" d="100"/>
      </p:scale>
      <p:origin x="0" y="-1011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68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/>
              <a:t>Breakdown of sales by type of wine</a:t>
            </a:r>
          </a:p>
        </c:rich>
      </c:tx>
      <c:layout>
        <c:manualLayout>
          <c:xMode val="edge"/>
          <c:yMode val="edge"/>
          <c:x val="0.24279835390946503"/>
          <c:y val="1.87165775401069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440329218106998E-2"/>
          <c:y val="0.18449197860962566"/>
          <c:w val="0.5679012345679012"/>
          <c:h val="0.73796791443850263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FFCC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B4D5-435C-9832-9E10879E0DCE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B4D5-435C-9832-9E10879E0DCE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B4D5-435C-9832-9E10879E0DCE}"/>
              </c:ext>
            </c:extLst>
          </c:dPt>
          <c:dPt>
            <c:idx val="3"/>
            <c:bubble3D val="0"/>
            <c:spPr>
              <a:solidFill>
                <a:srgbClr val="CC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B4D5-435C-9832-9E10879E0DCE}"/>
              </c:ext>
            </c:extLst>
          </c:dPt>
          <c:dPt>
            <c:idx val="4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B4D5-435C-9832-9E10879E0DCE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B4D5-435C-9832-9E10879E0DCE}"/>
              </c:ext>
            </c:extLst>
          </c:dPt>
          <c:cat>
            <c:strRef>
              <c:f>'Q2'!$A$1:$A$6</c:f>
              <c:strCache>
                <c:ptCount val="6"/>
                <c:pt idx="0">
                  <c:v>Cabernet Sauvignon</c:v>
                </c:pt>
                <c:pt idx="1">
                  <c:v>Chardonnay</c:v>
                </c:pt>
                <c:pt idx="2">
                  <c:v>Merlot</c:v>
                </c:pt>
                <c:pt idx="3">
                  <c:v>Pinot Grigio</c:v>
                </c:pt>
                <c:pt idx="4">
                  <c:v>Sauvignon Blanc</c:v>
                </c:pt>
                <c:pt idx="5">
                  <c:v>Semillon</c:v>
                </c:pt>
              </c:strCache>
            </c:strRef>
          </c:cat>
          <c:val>
            <c:numRef>
              <c:f>'Q2'!$B$1:$B$6</c:f>
              <c:numCache>
                <c:formatCode>General</c:formatCode>
                <c:ptCount val="6"/>
                <c:pt idx="0">
                  <c:v>7.0000000000000007E-2</c:v>
                </c:pt>
                <c:pt idx="1">
                  <c:v>0.35</c:v>
                </c:pt>
                <c:pt idx="2">
                  <c:v>0.15</c:v>
                </c:pt>
                <c:pt idx="3">
                  <c:v>0.18</c:v>
                </c:pt>
                <c:pt idx="4">
                  <c:v>0.17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4D5-435C-9832-9E10879E0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6666666666666663"/>
          <c:y val="0.37165775401069517"/>
          <c:w val="0.31275720164609055"/>
          <c:h val="0.35561497326203206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96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11C4C6-BB24-844E-AFF1-DA999523D1A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6795A0-6EC8-294F-BD8A-49D7213373B8}">
      <dgm:prSet/>
      <dgm:spPr>
        <a:solidFill>
          <a:srgbClr val="CDC3B6"/>
        </a:solidFill>
      </dgm:spPr>
      <dgm:t>
        <a:bodyPr/>
        <a:lstStyle/>
        <a:p>
          <a:r>
            <a:rPr lang="en-GB" dirty="0"/>
            <a:t>Perceiving - what does the data show?</a:t>
          </a:r>
        </a:p>
      </dgm:t>
    </dgm:pt>
    <dgm:pt modelId="{8FE0B927-DA63-334A-9CE6-4AA90E8945F1}" type="parTrans" cxnId="{41344A8B-8E36-2C4E-B2A8-939435004930}">
      <dgm:prSet/>
      <dgm:spPr/>
      <dgm:t>
        <a:bodyPr/>
        <a:lstStyle/>
        <a:p>
          <a:endParaRPr lang="en-US"/>
        </a:p>
      </dgm:t>
    </dgm:pt>
    <dgm:pt modelId="{2F91AC1A-13C2-9B41-B547-46E9C4DD0751}" type="sibTrans" cxnId="{41344A8B-8E36-2C4E-B2A8-939435004930}">
      <dgm:prSet/>
      <dgm:spPr/>
      <dgm:t>
        <a:bodyPr/>
        <a:lstStyle/>
        <a:p>
          <a:endParaRPr lang="en-US"/>
        </a:p>
      </dgm:t>
    </dgm:pt>
    <dgm:pt modelId="{3EDA6841-E30F-F949-98B6-6E88D09D1F55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GB"/>
            <a:t>Interpreting - what does it mean?</a:t>
          </a:r>
        </a:p>
      </dgm:t>
    </dgm:pt>
    <dgm:pt modelId="{A3196275-E1C1-F645-8E52-B0BEA24C7E21}" type="parTrans" cxnId="{DEF7351D-89DC-7649-AE4F-C2AF966034EE}">
      <dgm:prSet/>
      <dgm:spPr/>
      <dgm:t>
        <a:bodyPr/>
        <a:lstStyle/>
        <a:p>
          <a:endParaRPr lang="en-US"/>
        </a:p>
      </dgm:t>
    </dgm:pt>
    <dgm:pt modelId="{125E51A7-EEE0-2F4C-B475-30B73ED1611F}" type="sibTrans" cxnId="{DEF7351D-89DC-7649-AE4F-C2AF966034EE}">
      <dgm:prSet/>
      <dgm:spPr/>
      <dgm:t>
        <a:bodyPr/>
        <a:lstStyle/>
        <a:p>
          <a:endParaRPr lang="en-US"/>
        </a:p>
      </dgm:t>
    </dgm:pt>
    <dgm:pt modelId="{9646F1E9-91C4-DB4E-9287-0F402D8FB1D8}">
      <dgm:prSet/>
      <dgm:spPr>
        <a:solidFill>
          <a:srgbClr val="F49131"/>
        </a:solidFill>
      </dgm:spPr>
      <dgm:t>
        <a:bodyPr/>
        <a:lstStyle/>
        <a:p>
          <a:r>
            <a:rPr lang="en-GB"/>
            <a:t>Comprehending - what does it mean to me?</a:t>
          </a:r>
        </a:p>
      </dgm:t>
    </dgm:pt>
    <dgm:pt modelId="{2593853C-9B32-AE47-962A-5E14DBD1C5A5}" type="parTrans" cxnId="{124A5E6D-4372-864F-B59F-1A93BF2C29DA}">
      <dgm:prSet/>
      <dgm:spPr/>
      <dgm:t>
        <a:bodyPr/>
        <a:lstStyle/>
        <a:p>
          <a:endParaRPr lang="en-US"/>
        </a:p>
      </dgm:t>
    </dgm:pt>
    <dgm:pt modelId="{4FBFD7CB-D116-AB4A-9BF9-6046B92CF557}" type="sibTrans" cxnId="{124A5E6D-4372-864F-B59F-1A93BF2C29DA}">
      <dgm:prSet/>
      <dgm:spPr/>
      <dgm:t>
        <a:bodyPr/>
        <a:lstStyle/>
        <a:p>
          <a:endParaRPr lang="en-US"/>
        </a:p>
      </dgm:t>
    </dgm:pt>
    <dgm:pt modelId="{9A2E551B-B8AA-B640-9FA9-6B26CB1E4356}" type="pres">
      <dgm:prSet presAssocID="{C811C4C6-BB24-844E-AFF1-DA999523D1A5}" presName="Name0" presStyleCnt="0">
        <dgm:presLayoutVars>
          <dgm:dir/>
          <dgm:animLvl val="lvl"/>
          <dgm:resizeHandles val="exact"/>
        </dgm:presLayoutVars>
      </dgm:prSet>
      <dgm:spPr/>
    </dgm:pt>
    <dgm:pt modelId="{3E5AC924-D7DC-0D4A-BB19-5997185A2966}" type="pres">
      <dgm:prSet presAssocID="{3E6795A0-6EC8-294F-BD8A-49D7213373B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535F607-7871-5448-9D83-E038001DBEC5}" type="pres">
      <dgm:prSet presAssocID="{2F91AC1A-13C2-9B41-B547-46E9C4DD0751}" presName="parTxOnlySpace" presStyleCnt="0"/>
      <dgm:spPr/>
    </dgm:pt>
    <dgm:pt modelId="{9650B149-0080-534B-A949-2543F53382F8}" type="pres">
      <dgm:prSet presAssocID="{3EDA6841-E30F-F949-98B6-6E88D09D1F5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757B349-62CA-9C49-B328-6CEE26D66611}" type="pres">
      <dgm:prSet presAssocID="{125E51A7-EEE0-2F4C-B475-30B73ED1611F}" presName="parTxOnlySpace" presStyleCnt="0"/>
      <dgm:spPr/>
    </dgm:pt>
    <dgm:pt modelId="{BFFEAE71-A07B-2B49-8803-64061F416D9A}" type="pres">
      <dgm:prSet presAssocID="{9646F1E9-91C4-DB4E-9287-0F402D8FB1D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BD9FB0E-2E43-D048-A1EA-3BFD7E06B6D3}" type="presOf" srcId="{3EDA6841-E30F-F949-98B6-6E88D09D1F55}" destId="{9650B149-0080-534B-A949-2543F53382F8}" srcOrd="0" destOrd="0" presId="urn:microsoft.com/office/officeart/2005/8/layout/chevron1"/>
    <dgm:cxn modelId="{D6DCEF16-D89B-D84C-AA4C-622EA4B0A1EB}" type="presOf" srcId="{C811C4C6-BB24-844E-AFF1-DA999523D1A5}" destId="{9A2E551B-B8AA-B640-9FA9-6B26CB1E4356}" srcOrd="0" destOrd="0" presId="urn:microsoft.com/office/officeart/2005/8/layout/chevron1"/>
    <dgm:cxn modelId="{DEF7351D-89DC-7649-AE4F-C2AF966034EE}" srcId="{C811C4C6-BB24-844E-AFF1-DA999523D1A5}" destId="{3EDA6841-E30F-F949-98B6-6E88D09D1F55}" srcOrd="1" destOrd="0" parTransId="{A3196275-E1C1-F645-8E52-B0BEA24C7E21}" sibTransId="{125E51A7-EEE0-2F4C-B475-30B73ED1611F}"/>
    <dgm:cxn modelId="{124A5E6D-4372-864F-B59F-1A93BF2C29DA}" srcId="{C811C4C6-BB24-844E-AFF1-DA999523D1A5}" destId="{9646F1E9-91C4-DB4E-9287-0F402D8FB1D8}" srcOrd="2" destOrd="0" parTransId="{2593853C-9B32-AE47-962A-5E14DBD1C5A5}" sibTransId="{4FBFD7CB-D116-AB4A-9BF9-6046B92CF557}"/>
    <dgm:cxn modelId="{84F3F56D-37C1-6748-A48C-0A4768384C5D}" type="presOf" srcId="{3E6795A0-6EC8-294F-BD8A-49D7213373B8}" destId="{3E5AC924-D7DC-0D4A-BB19-5997185A2966}" srcOrd="0" destOrd="0" presId="urn:microsoft.com/office/officeart/2005/8/layout/chevron1"/>
    <dgm:cxn modelId="{41344A8B-8E36-2C4E-B2A8-939435004930}" srcId="{C811C4C6-BB24-844E-AFF1-DA999523D1A5}" destId="{3E6795A0-6EC8-294F-BD8A-49D7213373B8}" srcOrd="0" destOrd="0" parTransId="{8FE0B927-DA63-334A-9CE6-4AA90E8945F1}" sibTransId="{2F91AC1A-13C2-9B41-B547-46E9C4DD0751}"/>
    <dgm:cxn modelId="{16C20FA4-30B3-6F45-884E-024F77DD33D7}" type="presOf" srcId="{9646F1E9-91C4-DB4E-9287-0F402D8FB1D8}" destId="{BFFEAE71-A07B-2B49-8803-64061F416D9A}" srcOrd="0" destOrd="0" presId="urn:microsoft.com/office/officeart/2005/8/layout/chevron1"/>
    <dgm:cxn modelId="{7C853F6B-8E21-2F46-B16C-B0D0DA650DEF}" type="presParOf" srcId="{9A2E551B-B8AA-B640-9FA9-6B26CB1E4356}" destId="{3E5AC924-D7DC-0D4A-BB19-5997185A2966}" srcOrd="0" destOrd="0" presId="urn:microsoft.com/office/officeart/2005/8/layout/chevron1"/>
    <dgm:cxn modelId="{863C92CD-4C5E-D447-94D0-1D786BEE9AE4}" type="presParOf" srcId="{9A2E551B-B8AA-B640-9FA9-6B26CB1E4356}" destId="{4535F607-7871-5448-9D83-E038001DBEC5}" srcOrd="1" destOrd="0" presId="urn:microsoft.com/office/officeart/2005/8/layout/chevron1"/>
    <dgm:cxn modelId="{AADAA78A-6D68-7242-8D34-E0E0F6662E1E}" type="presParOf" srcId="{9A2E551B-B8AA-B640-9FA9-6B26CB1E4356}" destId="{9650B149-0080-534B-A949-2543F53382F8}" srcOrd="2" destOrd="0" presId="urn:microsoft.com/office/officeart/2005/8/layout/chevron1"/>
    <dgm:cxn modelId="{E8B52E16-402B-514D-8E6B-718FF075F814}" type="presParOf" srcId="{9A2E551B-B8AA-B640-9FA9-6B26CB1E4356}" destId="{1757B349-62CA-9C49-B328-6CEE26D66611}" srcOrd="3" destOrd="0" presId="urn:microsoft.com/office/officeart/2005/8/layout/chevron1"/>
    <dgm:cxn modelId="{2CCA8687-C488-5042-B72C-65225A839B06}" type="presParOf" srcId="{9A2E551B-B8AA-B640-9FA9-6B26CB1E4356}" destId="{BFFEAE71-A07B-2B49-8803-64061F416D9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63C1B0-2DB9-4354-964A-4C24A51B36E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995E10E-FBD2-424B-B335-C41E72940330}">
      <dgm:prSet phldrT="[Text]"/>
      <dgm:spPr/>
      <dgm:t>
        <a:bodyPr/>
        <a:lstStyle/>
        <a:p>
          <a:r>
            <a:rPr lang="en-GB" dirty="0"/>
            <a:t>Iconic memory</a:t>
          </a:r>
        </a:p>
      </dgm:t>
    </dgm:pt>
    <dgm:pt modelId="{A7B7CCF7-F910-4123-BD96-E1DF087929F6}" type="parTrans" cxnId="{BAD09A36-6DF3-4B83-9C57-5CFE396B78A3}">
      <dgm:prSet/>
      <dgm:spPr/>
      <dgm:t>
        <a:bodyPr/>
        <a:lstStyle/>
        <a:p>
          <a:endParaRPr lang="en-GB"/>
        </a:p>
      </dgm:t>
    </dgm:pt>
    <dgm:pt modelId="{C1A6C54C-0935-4055-AD5A-37A10D1C99AC}" type="sibTrans" cxnId="{BAD09A36-6DF3-4B83-9C57-5CFE396B78A3}">
      <dgm:prSet/>
      <dgm:spPr/>
      <dgm:t>
        <a:bodyPr/>
        <a:lstStyle/>
        <a:p>
          <a:endParaRPr lang="en-GB"/>
        </a:p>
      </dgm:t>
    </dgm:pt>
    <dgm:pt modelId="{413FBB6F-6139-493C-9DBC-69878D9DD004}">
      <dgm:prSet phldrT="[Text]"/>
      <dgm:spPr/>
      <dgm:t>
        <a:bodyPr/>
        <a:lstStyle/>
        <a:p>
          <a:r>
            <a:rPr lang="en-GB" dirty="0"/>
            <a:t>Short term memory</a:t>
          </a:r>
        </a:p>
      </dgm:t>
    </dgm:pt>
    <dgm:pt modelId="{F7A0ADC9-5C4D-4764-B6C6-246FFBE27BDE}" type="parTrans" cxnId="{EDB9BBCD-016D-4E78-B668-971A328A5359}">
      <dgm:prSet/>
      <dgm:spPr/>
      <dgm:t>
        <a:bodyPr/>
        <a:lstStyle/>
        <a:p>
          <a:endParaRPr lang="en-GB"/>
        </a:p>
      </dgm:t>
    </dgm:pt>
    <dgm:pt modelId="{40B93BA4-79D3-4D74-9481-94BD34162DD3}" type="sibTrans" cxnId="{EDB9BBCD-016D-4E78-B668-971A328A5359}">
      <dgm:prSet/>
      <dgm:spPr/>
      <dgm:t>
        <a:bodyPr/>
        <a:lstStyle/>
        <a:p>
          <a:endParaRPr lang="en-GB"/>
        </a:p>
      </dgm:t>
    </dgm:pt>
    <dgm:pt modelId="{740F5B2E-ECC2-4853-A431-C26BB0B3545C}">
      <dgm:prSet phldrT="[Text]"/>
      <dgm:spPr/>
      <dgm:t>
        <a:bodyPr/>
        <a:lstStyle/>
        <a:p>
          <a:r>
            <a:rPr lang="en-GB" dirty="0"/>
            <a:t>Long term memory</a:t>
          </a:r>
        </a:p>
      </dgm:t>
    </dgm:pt>
    <dgm:pt modelId="{EB72F83E-D928-4EF3-89E5-8F3DDC3490C0}" type="parTrans" cxnId="{61958CA2-2D60-4DFA-BD43-5C68195DE4EC}">
      <dgm:prSet/>
      <dgm:spPr/>
      <dgm:t>
        <a:bodyPr/>
        <a:lstStyle/>
        <a:p>
          <a:endParaRPr lang="en-GB"/>
        </a:p>
      </dgm:t>
    </dgm:pt>
    <dgm:pt modelId="{66DA3B85-A78A-4FB6-B13B-3813507E616D}" type="sibTrans" cxnId="{61958CA2-2D60-4DFA-BD43-5C68195DE4EC}">
      <dgm:prSet/>
      <dgm:spPr/>
      <dgm:t>
        <a:bodyPr/>
        <a:lstStyle/>
        <a:p>
          <a:endParaRPr lang="en-GB"/>
        </a:p>
      </dgm:t>
    </dgm:pt>
    <dgm:pt modelId="{FB69BC0D-CFDA-40DF-930D-4C366C536051}" type="pres">
      <dgm:prSet presAssocID="{0A63C1B0-2DB9-4354-964A-4C24A51B36E3}" presName="Name0" presStyleCnt="0">
        <dgm:presLayoutVars>
          <dgm:dir/>
          <dgm:resizeHandles val="exact"/>
        </dgm:presLayoutVars>
      </dgm:prSet>
      <dgm:spPr/>
    </dgm:pt>
    <dgm:pt modelId="{B478F1E5-5FCC-4C7B-B11C-EAADD911E70A}" type="pres">
      <dgm:prSet presAssocID="{B995E10E-FBD2-424B-B335-C41E72940330}" presName="node" presStyleLbl="node1" presStyleIdx="0" presStyleCnt="3">
        <dgm:presLayoutVars>
          <dgm:bulletEnabled val="1"/>
        </dgm:presLayoutVars>
      </dgm:prSet>
      <dgm:spPr/>
    </dgm:pt>
    <dgm:pt modelId="{F51EB5CF-04DD-4367-8CEF-E7BD3C71FF63}" type="pres">
      <dgm:prSet presAssocID="{C1A6C54C-0935-4055-AD5A-37A10D1C99AC}" presName="sibTrans" presStyleLbl="sibTrans2D1" presStyleIdx="0" presStyleCnt="2"/>
      <dgm:spPr/>
    </dgm:pt>
    <dgm:pt modelId="{B41E65D5-8C09-4BDF-8881-4A33ACBE54B2}" type="pres">
      <dgm:prSet presAssocID="{C1A6C54C-0935-4055-AD5A-37A10D1C99AC}" presName="connectorText" presStyleLbl="sibTrans2D1" presStyleIdx="0" presStyleCnt="2"/>
      <dgm:spPr/>
    </dgm:pt>
    <dgm:pt modelId="{BEE8984E-34EB-433F-A9CD-47A5160F3EFA}" type="pres">
      <dgm:prSet presAssocID="{413FBB6F-6139-493C-9DBC-69878D9DD004}" presName="node" presStyleLbl="node1" presStyleIdx="1" presStyleCnt="3">
        <dgm:presLayoutVars>
          <dgm:bulletEnabled val="1"/>
        </dgm:presLayoutVars>
      </dgm:prSet>
      <dgm:spPr/>
    </dgm:pt>
    <dgm:pt modelId="{9892DAD7-E516-4EF6-9FCE-A88405F74D88}" type="pres">
      <dgm:prSet presAssocID="{40B93BA4-79D3-4D74-9481-94BD34162DD3}" presName="sibTrans" presStyleLbl="sibTrans2D1" presStyleIdx="1" presStyleCnt="2"/>
      <dgm:spPr/>
    </dgm:pt>
    <dgm:pt modelId="{D2ACCCB1-6CB0-4D08-896A-13C15E6023DC}" type="pres">
      <dgm:prSet presAssocID="{40B93BA4-79D3-4D74-9481-94BD34162DD3}" presName="connectorText" presStyleLbl="sibTrans2D1" presStyleIdx="1" presStyleCnt="2"/>
      <dgm:spPr/>
    </dgm:pt>
    <dgm:pt modelId="{FDBA8BA0-0986-454A-A443-B4172BB5AB97}" type="pres">
      <dgm:prSet presAssocID="{740F5B2E-ECC2-4853-A431-C26BB0B3545C}" presName="node" presStyleLbl="node1" presStyleIdx="2" presStyleCnt="3">
        <dgm:presLayoutVars>
          <dgm:bulletEnabled val="1"/>
        </dgm:presLayoutVars>
      </dgm:prSet>
      <dgm:spPr/>
    </dgm:pt>
  </dgm:ptLst>
  <dgm:cxnLst>
    <dgm:cxn modelId="{84739305-94A3-4DB9-B92A-259B90935574}" type="presOf" srcId="{B995E10E-FBD2-424B-B335-C41E72940330}" destId="{B478F1E5-5FCC-4C7B-B11C-EAADD911E70A}" srcOrd="0" destOrd="0" presId="urn:microsoft.com/office/officeart/2005/8/layout/process1"/>
    <dgm:cxn modelId="{E31BA615-1C01-49D3-AADF-60944A13D657}" type="presOf" srcId="{0A63C1B0-2DB9-4354-964A-4C24A51B36E3}" destId="{FB69BC0D-CFDA-40DF-930D-4C366C536051}" srcOrd="0" destOrd="0" presId="urn:microsoft.com/office/officeart/2005/8/layout/process1"/>
    <dgm:cxn modelId="{4532A417-0609-4ED7-84A3-E40AA0A5DEB6}" type="presOf" srcId="{40B93BA4-79D3-4D74-9481-94BD34162DD3}" destId="{9892DAD7-E516-4EF6-9FCE-A88405F74D88}" srcOrd="0" destOrd="0" presId="urn:microsoft.com/office/officeart/2005/8/layout/process1"/>
    <dgm:cxn modelId="{9F17112D-DC38-419B-A943-BD81E0C73AA5}" type="presOf" srcId="{740F5B2E-ECC2-4853-A431-C26BB0B3545C}" destId="{FDBA8BA0-0986-454A-A443-B4172BB5AB97}" srcOrd="0" destOrd="0" presId="urn:microsoft.com/office/officeart/2005/8/layout/process1"/>
    <dgm:cxn modelId="{54D58D2F-87DF-446F-9847-3AC59DC168ED}" type="presOf" srcId="{C1A6C54C-0935-4055-AD5A-37A10D1C99AC}" destId="{F51EB5CF-04DD-4367-8CEF-E7BD3C71FF63}" srcOrd="0" destOrd="0" presId="urn:microsoft.com/office/officeart/2005/8/layout/process1"/>
    <dgm:cxn modelId="{BAD09A36-6DF3-4B83-9C57-5CFE396B78A3}" srcId="{0A63C1B0-2DB9-4354-964A-4C24A51B36E3}" destId="{B995E10E-FBD2-424B-B335-C41E72940330}" srcOrd="0" destOrd="0" parTransId="{A7B7CCF7-F910-4123-BD96-E1DF087929F6}" sibTransId="{C1A6C54C-0935-4055-AD5A-37A10D1C99AC}"/>
    <dgm:cxn modelId="{5D8E6D43-0C99-4569-9682-F9DA506ED934}" type="presOf" srcId="{413FBB6F-6139-493C-9DBC-69878D9DD004}" destId="{BEE8984E-34EB-433F-A9CD-47A5160F3EFA}" srcOrd="0" destOrd="0" presId="urn:microsoft.com/office/officeart/2005/8/layout/process1"/>
    <dgm:cxn modelId="{85882A9D-8420-4CEB-B820-26B4D600E6D1}" type="presOf" srcId="{40B93BA4-79D3-4D74-9481-94BD34162DD3}" destId="{D2ACCCB1-6CB0-4D08-896A-13C15E6023DC}" srcOrd="1" destOrd="0" presId="urn:microsoft.com/office/officeart/2005/8/layout/process1"/>
    <dgm:cxn modelId="{61958CA2-2D60-4DFA-BD43-5C68195DE4EC}" srcId="{0A63C1B0-2DB9-4354-964A-4C24A51B36E3}" destId="{740F5B2E-ECC2-4853-A431-C26BB0B3545C}" srcOrd="2" destOrd="0" parTransId="{EB72F83E-D928-4EF3-89E5-8F3DDC3490C0}" sibTransId="{66DA3B85-A78A-4FB6-B13B-3813507E616D}"/>
    <dgm:cxn modelId="{EDB9BBCD-016D-4E78-B668-971A328A5359}" srcId="{0A63C1B0-2DB9-4354-964A-4C24A51B36E3}" destId="{413FBB6F-6139-493C-9DBC-69878D9DD004}" srcOrd="1" destOrd="0" parTransId="{F7A0ADC9-5C4D-4764-B6C6-246FFBE27BDE}" sibTransId="{40B93BA4-79D3-4D74-9481-94BD34162DD3}"/>
    <dgm:cxn modelId="{01B8D8CD-AD36-4169-9DD2-A640E214A26E}" type="presOf" srcId="{C1A6C54C-0935-4055-AD5A-37A10D1C99AC}" destId="{B41E65D5-8C09-4BDF-8881-4A33ACBE54B2}" srcOrd="1" destOrd="0" presId="urn:microsoft.com/office/officeart/2005/8/layout/process1"/>
    <dgm:cxn modelId="{33889DFD-3D72-4BF1-AC52-59680AE8475B}" type="presParOf" srcId="{FB69BC0D-CFDA-40DF-930D-4C366C536051}" destId="{B478F1E5-5FCC-4C7B-B11C-EAADD911E70A}" srcOrd="0" destOrd="0" presId="urn:microsoft.com/office/officeart/2005/8/layout/process1"/>
    <dgm:cxn modelId="{EE6BDF67-F56C-4DA3-A7E0-1A92672AD893}" type="presParOf" srcId="{FB69BC0D-CFDA-40DF-930D-4C366C536051}" destId="{F51EB5CF-04DD-4367-8CEF-E7BD3C71FF63}" srcOrd="1" destOrd="0" presId="urn:microsoft.com/office/officeart/2005/8/layout/process1"/>
    <dgm:cxn modelId="{462B6361-020D-48FA-8840-549BB60C5AD7}" type="presParOf" srcId="{F51EB5CF-04DD-4367-8CEF-E7BD3C71FF63}" destId="{B41E65D5-8C09-4BDF-8881-4A33ACBE54B2}" srcOrd="0" destOrd="0" presId="urn:microsoft.com/office/officeart/2005/8/layout/process1"/>
    <dgm:cxn modelId="{C9202BD5-9197-4A05-A93E-648DE3776037}" type="presParOf" srcId="{FB69BC0D-CFDA-40DF-930D-4C366C536051}" destId="{BEE8984E-34EB-433F-A9CD-47A5160F3EFA}" srcOrd="2" destOrd="0" presId="urn:microsoft.com/office/officeart/2005/8/layout/process1"/>
    <dgm:cxn modelId="{BE8A4207-EF1E-44DC-B550-37FBA8A56F0B}" type="presParOf" srcId="{FB69BC0D-CFDA-40DF-930D-4C366C536051}" destId="{9892DAD7-E516-4EF6-9FCE-A88405F74D88}" srcOrd="3" destOrd="0" presId="urn:microsoft.com/office/officeart/2005/8/layout/process1"/>
    <dgm:cxn modelId="{A256D435-FB60-4171-93E5-D52630A45AE5}" type="presParOf" srcId="{9892DAD7-E516-4EF6-9FCE-A88405F74D88}" destId="{D2ACCCB1-6CB0-4D08-896A-13C15E6023DC}" srcOrd="0" destOrd="0" presId="urn:microsoft.com/office/officeart/2005/8/layout/process1"/>
    <dgm:cxn modelId="{F9942CD0-624D-4F08-8A95-8272E07D07B8}" type="presParOf" srcId="{FB69BC0D-CFDA-40DF-930D-4C366C536051}" destId="{FDBA8BA0-0986-454A-A443-B4172BB5AB9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315907-12FA-43F5-8F98-7C068DBA78C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61BFD89-F779-4174-AD72-CE391AA0D63B}">
      <dgm:prSet phldrT="[Text]"/>
      <dgm:spPr/>
      <dgm:t>
        <a:bodyPr/>
        <a:lstStyle/>
        <a:p>
          <a:r>
            <a:rPr lang="en-GB" dirty="0"/>
            <a:t>Intuitive</a:t>
          </a:r>
        </a:p>
      </dgm:t>
    </dgm:pt>
    <dgm:pt modelId="{4DE3FBE2-A15E-496A-95AE-451245ECDA7D}" type="parTrans" cxnId="{1804EAEF-C0C9-4052-8BEE-660339A5E660}">
      <dgm:prSet/>
      <dgm:spPr/>
      <dgm:t>
        <a:bodyPr/>
        <a:lstStyle/>
        <a:p>
          <a:endParaRPr lang="en-GB"/>
        </a:p>
      </dgm:t>
    </dgm:pt>
    <dgm:pt modelId="{0EEAAA03-2058-49E3-8789-5E76AD4EFD5E}" type="sibTrans" cxnId="{1804EAEF-C0C9-4052-8BEE-660339A5E660}">
      <dgm:prSet/>
      <dgm:spPr/>
      <dgm:t>
        <a:bodyPr/>
        <a:lstStyle/>
        <a:p>
          <a:endParaRPr lang="en-GB"/>
        </a:p>
      </dgm:t>
    </dgm:pt>
    <dgm:pt modelId="{BD589C00-6FC0-429E-94CA-D13522C30261}">
      <dgm:prSet phldrT="[Text]"/>
      <dgm:spPr/>
      <dgm:t>
        <a:bodyPr/>
        <a:lstStyle/>
        <a:p>
          <a:r>
            <a:rPr lang="en-GB" dirty="0"/>
            <a:t>Scalable</a:t>
          </a:r>
        </a:p>
      </dgm:t>
    </dgm:pt>
    <dgm:pt modelId="{FB88DC87-ED51-429A-8054-E2E015FA7FEC}" type="parTrans" cxnId="{2DD189F5-79B8-4625-B537-A96921248E0C}">
      <dgm:prSet/>
      <dgm:spPr/>
      <dgm:t>
        <a:bodyPr/>
        <a:lstStyle/>
        <a:p>
          <a:endParaRPr lang="en-GB"/>
        </a:p>
      </dgm:t>
    </dgm:pt>
    <dgm:pt modelId="{FC58CA95-ECE3-4175-9118-260817399E93}" type="sibTrans" cxnId="{2DD189F5-79B8-4625-B537-A96921248E0C}">
      <dgm:prSet/>
      <dgm:spPr/>
      <dgm:t>
        <a:bodyPr/>
        <a:lstStyle/>
        <a:p>
          <a:endParaRPr lang="en-GB"/>
        </a:p>
      </dgm:t>
    </dgm:pt>
    <dgm:pt modelId="{AED32513-80AC-4DC8-82C3-06C2A2CAEFD4}">
      <dgm:prSet phldrT="[Text]"/>
      <dgm:spPr/>
      <dgm:t>
        <a:bodyPr/>
        <a:lstStyle/>
        <a:p>
          <a:r>
            <a:rPr lang="en-GB" dirty="0"/>
            <a:t>Insightful</a:t>
          </a:r>
        </a:p>
      </dgm:t>
    </dgm:pt>
    <dgm:pt modelId="{FF045D22-F302-46D9-A676-7A7C3AFA3E5A}" type="parTrans" cxnId="{0ECF8909-68E5-41AE-8761-9B3DE9CC5F01}">
      <dgm:prSet/>
      <dgm:spPr/>
      <dgm:t>
        <a:bodyPr/>
        <a:lstStyle/>
        <a:p>
          <a:endParaRPr lang="en-GB"/>
        </a:p>
      </dgm:t>
    </dgm:pt>
    <dgm:pt modelId="{F46AFF84-AAF2-47C5-8F03-7067FECE9696}" type="sibTrans" cxnId="{0ECF8909-68E5-41AE-8761-9B3DE9CC5F01}">
      <dgm:prSet/>
      <dgm:spPr/>
      <dgm:t>
        <a:bodyPr/>
        <a:lstStyle/>
        <a:p>
          <a:endParaRPr lang="en-GB"/>
        </a:p>
      </dgm:t>
    </dgm:pt>
    <dgm:pt modelId="{F0DFF6A7-C7E0-427B-B5C8-8C428833900C}" type="pres">
      <dgm:prSet presAssocID="{93315907-12FA-43F5-8F98-7C068DBA78CC}" presName="compositeShape" presStyleCnt="0">
        <dgm:presLayoutVars>
          <dgm:chMax val="7"/>
          <dgm:dir/>
          <dgm:resizeHandles val="exact"/>
        </dgm:presLayoutVars>
      </dgm:prSet>
      <dgm:spPr/>
    </dgm:pt>
    <dgm:pt modelId="{A16E48E4-BA4C-43F5-B926-8945B143C53D}" type="pres">
      <dgm:prSet presAssocID="{261BFD89-F779-4174-AD72-CE391AA0D63B}" presName="circ1" presStyleLbl="vennNode1" presStyleIdx="0" presStyleCnt="3"/>
      <dgm:spPr/>
    </dgm:pt>
    <dgm:pt modelId="{F35ABF68-60FA-4D14-88FA-40622083EB71}" type="pres">
      <dgm:prSet presAssocID="{261BFD89-F779-4174-AD72-CE391AA0D63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C494455-D04A-4DE1-9903-57305D497E70}" type="pres">
      <dgm:prSet presAssocID="{BD589C00-6FC0-429E-94CA-D13522C30261}" presName="circ2" presStyleLbl="vennNode1" presStyleIdx="1" presStyleCnt="3"/>
      <dgm:spPr/>
    </dgm:pt>
    <dgm:pt modelId="{18923F6F-B34F-47F4-B204-5EC74664AD9B}" type="pres">
      <dgm:prSet presAssocID="{BD589C00-6FC0-429E-94CA-D13522C3026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9FC0960-534E-44B1-9252-DD7F4A055FC9}" type="pres">
      <dgm:prSet presAssocID="{AED32513-80AC-4DC8-82C3-06C2A2CAEFD4}" presName="circ3" presStyleLbl="vennNode1" presStyleIdx="2" presStyleCnt="3"/>
      <dgm:spPr/>
    </dgm:pt>
    <dgm:pt modelId="{80A6A093-A83F-4AED-A316-0B371605A632}" type="pres">
      <dgm:prSet presAssocID="{AED32513-80AC-4DC8-82C3-06C2A2CAEFD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DCB3909-B53D-4AA3-AB69-972C7BB3AF87}" type="presOf" srcId="{93315907-12FA-43F5-8F98-7C068DBA78CC}" destId="{F0DFF6A7-C7E0-427B-B5C8-8C428833900C}" srcOrd="0" destOrd="0" presId="urn:microsoft.com/office/officeart/2005/8/layout/venn1"/>
    <dgm:cxn modelId="{0ECF8909-68E5-41AE-8761-9B3DE9CC5F01}" srcId="{93315907-12FA-43F5-8F98-7C068DBA78CC}" destId="{AED32513-80AC-4DC8-82C3-06C2A2CAEFD4}" srcOrd="2" destOrd="0" parTransId="{FF045D22-F302-46D9-A676-7A7C3AFA3E5A}" sibTransId="{F46AFF84-AAF2-47C5-8F03-7067FECE9696}"/>
    <dgm:cxn modelId="{35E09C0B-0267-4F1E-B2B1-5313D7F85278}" type="presOf" srcId="{261BFD89-F779-4174-AD72-CE391AA0D63B}" destId="{F35ABF68-60FA-4D14-88FA-40622083EB71}" srcOrd="1" destOrd="0" presId="urn:microsoft.com/office/officeart/2005/8/layout/venn1"/>
    <dgm:cxn modelId="{F8382315-269E-47CA-B62A-8FE29A22D8F7}" type="presOf" srcId="{AED32513-80AC-4DC8-82C3-06C2A2CAEFD4}" destId="{80A6A093-A83F-4AED-A316-0B371605A632}" srcOrd="1" destOrd="0" presId="urn:microsoft.com/office/officeart/2005/8/layout/venn1"/>
    <dgm:cxn modelId="{ACB2D95B-0E17-421A-BA4A-9B4D054D7A15}" type="presOf" srcId="{261BFD89-F779-4174-AD72-CE391AA0D63B}" destId="{A16E48E4-BA4C-43F5-B926-8945B143C53D}" srcOrd="0" destOrd="0" presId="urn:microsoft.com/office/officeart/2005/8/layout/venn1"/>
    <dgm:cxn modelId="{EBD34DB2-3639-4D76-A4B5-4F66C5B0F2FA}" type="presOf" srcId="{BD589C00-6FC0-429E-94CA-D13522C30261}" destId="{18923F6F-B34F-47F4-B204-5EC74664AD9B}" srcOrd="1" destOrd="0" presId="urn:microsoft.com/office/officeart/2005/8/layout/venn1"/>
    <dgm:cxn modelId="{657E0BE2-FC72-42D3-92A1-E92BE6F32482}" type="presOf" srcId="{BD589C00-6FC0-429E-94CA-D13522C30261}" destId="{5C494455-D04A-4DE1-9903-57305D497E70}" srcOrd="0" destOrd="0" presId="urn:microsoft.com/office/officeart/2005/8/layout/venn1"/>
    <dgm:cxn modelId="{2A666EE9-97A6-40D0-9E36-9FED788AC143}" type="presOf" srcId="{AED32513-80AC-4DC8-82C3-06C2A2CAEFD4}" destId="{59FC0960-534E-44B1-9252-DD7F4A055FC9}" srcOrd="0" destOrd="0" presId="urn:microsoft.com/office/officeart/2005/8/layout/venn1"/>
    <dgm:cxn modelId="{1804EAEF-C0C9-4052-8BEE-660339A5E660}" srcId="{93315907-12FA-43F5-8F98-7C068DBA78CC}" destId="{261BFD89-F779-4174-AD72-CE391AA0D63B}" srcOrd="0" destOrd="0" parTransId="{4DE3FBE2-A15E-496A-95AE-451245ECDA7D}" sibTransId="{0EEAAA03-2058-49E3-8789-5E76AD4EFD5E}"/>
    <dgm:cxn modelId="{2DD189F5-79B8-4625-B537-A96921248E0C}" srcId="{93315907-12FA-43F5-8F98-7C068DBA78CC}" destId="{BD589C00-6FC0-429E-94CA-D13522C30261}" srcOrd="1" destOrd="0" parTransId="{FB88DC87-ED51-429A-8054-E2E015FA7FEC}" sibTransId="{FC58CA95-ECE3-4175-9118-260817399E93}"/>
    <dgm:cxn modelId="{9717506D-DF1A-46DF-A57D-A0CD6426CDC7}" type="presParOf" srcId="{F0DFF6A7-C7E0-427B-B5C8-8C428833900C}" destId="{A16E48E4-BA4C-43F5-B926-8945B143C53D}" srcOrd="0" destOrd="0" presId="urn:microsoft.com/office/officeart/2005/8/layout/venn1"/>
    <dgm:cxn modelId="{6BD829CC-A87E-452C-825C-D359CA093C01}" type="presParOf" srcId="{F0DFF6A7-C7E0-427B-B5C8-8C428833900C}" destId="{F35ABF68-60FA-4D14-88FA-40622083EB71}" srcOrd="1" destOrd="0" presId="urn:microsoft.com/office/officeart/2005/8/layout/venn1"/>
    <dgm:cxn modelId="{0C3E1C65-5BDE-4B9A-A842-4CAC12D2A7B6}" type="presParOf" srcId="{F0DFF6A7-C7E0-427B-B5C8-8C428833900C}" destId="{5C494455-D04A-4DE1-9903-57305D497E70}" srcOrd="2" destOrd="0" presId="urn:microsoft.com/office/officeart/2005/8/layout/venn1"/>
    <dgm:cxn modelId="{1FD2CF10-22DA-4017-8598-1222D44F74CD}" type="presParOf" srcId="{F0DFF6A7-C7E0-427B-B5C8-8C428833900C}" destId="{18923F6F-B34F-47F4-B204-5EC74664AD9B}" srcOrd="3" destOrd="0" presId="urn:microsoft.com/office/officeart/2005/8/layout/venn1"/>
    <dgm:cxn modelId="{29B1D23D-BDD5-4032-8F8F-30E4973787E2}" type="presParOf" srcId="{F0DFF6A7-C7E0-427B-B5C8-8C428833900C}" destId="{59FC0960-534E-44B1-9252-DD7F4A055FC9}" srcOrd="4" destOrd="0" presId="urn:microsoft.com/office/officeart/2005/8/layout/venn1"/>
    <dgm:cxn modelId="{491B3E60-7E06-43A3-81E3-8D79C11BA5B9}" type="presParOf" srcId="{F0DFF6A7-C7E0-427B-B5C8-8C428833900C}" destId="{80A6A093-A83F-4AED-A316-0B371605A63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315907-12FA-43F5-8F98-7C068DBA78C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61BFD89-F779-4174-AD72-CE391AA0D63B}">
      <dgm:prSet phldrT="[Text]"/>
      <dgm:spPr/>
      <dgm:t>
        <a:bodyPr/>
        <a:lstStyle/>
        <a:p>
          <a:r>
            <a:rPr lang="en-GB"/>
            <a:t>Business knowledge</a:t>
          </a:r>
          <a:endParaRPr lang="en-GB" dirty="0"/>
        </a:p>
      </dgm:t>
    </dgm:pt>
    <dgm:pt modelId="{4DE3FBE2-A15E-496A-95AE-451245ECDA7D}" type="parTrans" cxnId="{1804EAEF-C0C9-4052-8BEE-660339A5E660}">
      <dgm:prSet/>
      <dgm:spPr/>
      <dgm:t>
        <a:bodyPr/>
        <a:lstStyle/>
        <a:p>
          <a:endParaRPr lang="en-GB"/>
        </a:p>
      </dgm:t>
    </dgm:pt>
    <dgm:pt modelId="{0EEAAA03-2058-49E3-8789-5E76AD4EFD5E}" type="sibTrans" cxnId="{1804EAEF-C0C9-4052-8BEE-660339A5E660}">
      <dgm:prSet/>
      <dgm:spPr/>
      <dgm:t>
        <a:bodyPr/>
        <a:lstStyle/>
        <a:p>
          <a:endParaRPr lang="en-GB"/>
        </a:p>
      </dgm:t>
    </dgm:pt>
    <dgm:pt modelId="{AED32513-80AC-4DC8-82C3-06C2A2CAEFD4}">
      <dgm:prSet phldrT="[Text]"/>
      <dgm:spPr/>
      <dgm:t>
        <a:bodyPr/>
        <a:lstStyle/>
        <a:p>
          <a:r>
            <a:rPr lang="en-GB" dirty="0"/>
            <a:t>Dashboard creator</a:t>
          </a:r>
        </a:p>
      </dgm:t>
    </dgm:pt>
    <dgm:pt modelId="{FF045D22-F302-46D9-A676-7A7C3AFA3E5A}" type="parTrans" cxnId="{0ECF8909-68E5-41AE-8761-9B3DE9CC5F01}">
      <dgm:prSet/>
      <dgm:spPr/>
      <dgm:t>
        <a:bodyPr/>
        <a:lstStyle/>
        <a:p>
          <a:endParaRPr lang="en-GB"/>
        </a:p>
      </dgm:t>
    </dgm:pt>
    <dgm:pt modelId="{F46AFF84-AAF2-47C5-8F03-7067FECE9696}" type="sibTrans" cxnId="{0ECF8909-68E5-41AE-8761-9B3DE9CC5F01}">
      <dgm:prSet/>
      <dgm:spPr/>
      <dgm:t>
        <a:bodyPr/>
        <a:lstStyle/>
        <a:p>
          <a:endParaRPr lang="en-GB"/>
        </a:p>
      </dgm:t>
    </dgm:pt>
    <dgm:pt modelId="{BD589C00-6FC0-429E-94CA-D13522C30261}">
      <dgm:prSet phldrT="[Text]"/>
      <dgm:spPr/>
      <dgm:t>
        <a:bodyPr/>
        <a:lstStyle/>
        <a:p>
          <a:r>
            <a:rPr lang="en-GB" dirty="0"/>
            <a:t>Dashboard designer</a:t>
          </a:r>
        </a:p>
      </dgm:t>
    </dgm:pt>
    <dgm:pt modelId="{FC58CA95-ECE3-4175-9118-260817399E93}" type="sibTrans" cxnId="{2DD189F5-79B8-4625-B537-A96921248E0C}">
      <dgm:prSet/>
      <dgm:spPr/>
      <dgm:t>
        <a:bodyPr/>
        <a:lstStyle/>
        <a:p>
          <a:endParaRPr lang="en-GB"/>
        </a:p>
      </dgm:t>
    </dgm:pt>
    <dgm:pt modelId="{FB88DC87-ED51-429A-8054-E2E015FA7FEC}" type="parTrans" cxnId="{2DD189F5-79B8-4625-B537-A96921248E0C}">
      <dgm:prSet/>
      <dgm:spPr/>
      <dgm:t>
        <a:bodyPr/>
        <a:lstStyle/>
        <a:p>
          <a:endParaRPr lang="en-GB"/>
        </a:p>
      </dgm:t>
    </dgm:pt>
    <dgm:pt modelId="{F0DFF6A7-C7E0-427B-B5C8-8C428833900C}" type="pres">
      <dgm:prSet presAssocID="{93315907-12FA-43F5-8F98-7C068DBA78CC}" presName="compositeShape" presStyleCnt="0">
        <dgm:presLayoutVars>
          <dgm:chMax val="7"/>
          <dgm:dir/>
          <dgm:resizeHandles val="exact"/>
        </dgm:presLayoutVars>
      </dgm:prSet>
      <dgm:spPr/>
    </dgm:pt>
    <dgm:pt modelId="{A16E48E4-BA4C-43F5-B926-8945B143C53D}" type="pres">
      <dgm:prSet presAssocID="{261BFD89-F779-4174-AD72-CE391AA0D63B}" presName="circ1" presStyleLbl="vennNode1" presStyleIdx="0" presStyleCnt="3"/>
      <dgm:spPr/>
    </dgm:pt>
    <dgm:pt modelId="{F35ABF68-60FA-4D14-88FA-40622083EB71}" type="pres">
      <dgm:prSet presAssocID="{261BFD89-F779-4174-AD72-CE391AA0D63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C494455-D04A-4DE1-9903-57305D497E70}" type="pres">
      <dgm:prSet presAssocID="{BD589C00-6FC0-429E-94CA-D13522C30261}" presName="circ2" presStyleLbl="vennNode1" presStyleIdx="1" presStyleCnt="3"/>
      <dgm:spPr/>
    </dgm:pt>
    <dgm:pt modelId="{18923F6F-B34F-47F4-B204-5EC74664AD9B}" type="pres">
      <dgm:prSet presAssocID="{BD589C00-6FC0-429E-94CA-D13522C3026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9FC0960-534E-44B1-9252-DD7F4A055FC9}" type="pres">
      <dgm:prSet presAssocID="{AED32513-80AC-4DC8-82C3-06C2A2CAEFD4}" presName="circ3" presStyleLbl="vennNode1" presStyleIdx="2" presStyleCnt="3"/>
      <dgm:spPr/>
    </dgm:pt>
    <dgm:pt modelId="{80A6A093-A83F-4AED-A316-0B371605A632}" type="pres">
      <dgm:prSet presAssocID="{AED32513-80AC-4DC8-82C3-06C2A2CAEFD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DCB3909-B53D-4AA3-AB69-972C7BB3AF87}" type="presOf" srcId="{93315907-12FA-43F5-8F98-7C068DBA78CC}" destId="{F0DFF6A7-C7E0-427B-B5C8-8C428833900C}" srcOrd="0" destOrd="0" presId="urn:microsoft.com/office/officeart/2005/8/layout/venn1"/>
    <dgm:cxn modelId="{0ECF8909-68E5-41AE-8761-9B3DE9CC5F01}" srcId="{93315907-12FA-43F5-8F98-7C068DBA78CC}" destId="{AED32513-80AC-4DC8-82C3-06C2A2CAEFD4}" srcOrd="2" destOrd="0" parTransId="{FF045D22-F302-46D9-A676-7A7C3AFA3E5A}" sibTransId="{F46AFF84-AAF2-47C5-8F03-7067FECE9696}"/>
    <dgm:cxn modelId="{35E09C0B-0267-4F1E-B2B1-5313D7F85278}" type="presOf" srcId="{261BFD89-F779-4174-AD72-CE391AA0D63B}" destId="{F35ABF68-60FA-4D14-88FA-40622083EB71}" srcOrd="1" destOrd="0" presId="urn:microsoft.com/office/officeart/2005/8/layout/venn1"/>
    <dgm:cxn modelId="{F8382315-269E-47CA-B62A-8FE29A22D8F7}" type="presOf" srcId="{AED32513-80AC-4DC8-82C3-06C2A2CAEFD4}" destId="{80A6A093-A83F-4AED-A316-0B371605A632}" srcOrd="1" destOrd="0" presId="urn:microsoft.com/office/officeart/2005/8/layout/venn1"/>
    <dgm:cxn modelId="{ACB2D95B-0E17-421A-BA4A-9B4D054D7A15}" type="presOf" srcId="{261BFD89-F779-4174-AD72-CE391AA0D63B}" destId="{A16E48E4-BA4C-43F5-B926-8945B143C53D}" srcOrd="0" destOrd="0" presId="urn:microsoft.com/office/officeart/2005/8/layout/venn1"/>
    <dgm:cxn modelId="{EBD34DB2-3639-4D76-A4B5-4F66C5B0F2FA}" type="presOf" srcId="{BD589C00-6FC0-429E-94CA-D13522C30261}" destId="{18923F6F-B34F-47F4-B204-5EC74664AD9B}" srcOrd="1" destOrd="0" presId="urn:microsoft.com/office/officeart/2005/8/layout/venn1"/>
    <dgm:cxn modelId="{657E0BE2-FC72-42D3-92A1-E92BE6F32482}" type="presOf" srcId="{BD589C00-6FC0-429E-94CA-D13522C30261}" destId="{5C494455-D04A-4DE1-9903-57305D497E70}" srcOrd="0" destOrd="0" presId="urn:microsoft.com/office/officeart/2005/8/layout/venn1"/>
    <dgm:cxn modelId="{2A666EE9-97A6-40D0-9E36-9FED788AC143}" type="presOf" srcId="{AED32513-80AC-4DC8-82C3-06C2A2CAEFD4}" destId="{59FC0960-534E-44B1-9252-DD7F4A055FC9}" srcOrd="0" destOrd="0" presId="urn:microsoft.com/office/officeart/2005/8/layout/venn1"/>
    <dgm:cxn modelId="{1804EAEF-C0C9-4052-8BEE-660339A5E660}" srcId="{93315907-12FA-43F5-8F98-7C068DBA78CC}" destId="{261BFD89-F779-4174-AD72-CE391AA0D63B}" srcOrd="0" destOrd="0" parTransId="{4DE3FBE2-A15E-496A-95AE-451245ECDA7D}" sibTransId="{0EEAAA03-2058-49E3-8789-5E76AD4EFD5E}"/>
    <dgm:cxn modelId="{2DD189F5-79B8-4625-B537-A96921248E0C}" srcId="{93315907-12FA-43F5-8F98-7C068DBA78CC}" destId="{BD589C00-6FC0-429E-94CA-D13522C30261}" srcOrd="1" destOrd="0" parTransId="{FB88DC87-ED51-429A-8054-E2E015FA7FEC}" sibTransId="{FC58CA95-ECE3-4175-9118-260817399E93}"/>
    <dgm:cxn modelId="{9717506D-DF1A-46DF-A57D-A0CD6426CDC7}" type="presParOf" srcId="{F0DFF6A7-C7E0-427B-B5C8-8C428833900C}" destId="{A16E48E4-BA4C-43F5-B926-8945B143C53D}" srcOrd="0" destOrd="0" presId="urn:microsoft.com/office/officeart/2005/8/layout/venn1"/>
    <dgm:cxn modelId="{6BD829CC-A87E-452C-825C-D359CA093C01}" type="presParOf" srcId="{F0DFF6A7-C7E0-427B-B5C8-8C428833900C}" destId="{F35ABF68-60FA-4D14-88FA-40622083EB71}" srcOrd="1" destOrd="0" presId="urn:microsoft.com/office/officeart/2005/8/layout/venn1"/>
    <dgm:cxn modelId="{0C3E1C65-5BDE-4B9A-A842-4CAC12D2A7B6}" type="presParOf" srcId="{F0DFF6A7-C7E0-427B-B5C8-8C428833900C}" destId="{5C494455-D04A-4DE1-9903-57305D497E70}" srcOrd="2" destOrd="0" presId="urn:microsoft.com/office/officeart/2005/8/layout/venn1"/>
    <dgm:cxn modelId="{1FD2CF10-22DA-4017-8598-1222D44F74CD}" type="presParOf" srcId="{F0DFF6A7-C7E0-427B-B5C8-8C428833900C}" destId="{18923F6F-B34F-47F4-B204-5EC74664AD9B}" srcOrd="3" destOrd="0" presId="urn:microsoft.com/office/officeart/2005/8/layout/venn1"/>
    <dgm:cxn modelId="{29B1D23D-BDD5-4032-8F8F-30E4973787E2}" type="presParOf" srcId="{F0DFF6A7-C7E0-427B-B5C8-8C428833900C}" destId="{59FC0960-534E-44B1-9252-DD7F4A055FC9}" srcOrd="4" destOrd="0" presId="urn:microsoft.com/office/officeart/2005/8/layout/venn1"/>
    <dgm:cxn modelId="{491B3E60-7E06-43A3-81E3-8D79C11BA5B9}" type="presParOf" srcId="{F0DFF6A7-C7E0-427B-B5C8-8C428833900C}" destId="{80A6A093-A83F-4AED-A316-0B371605A63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AC924-D7DC-0D4A-BB19-5997185A2966}">
      <dsp:nvSpPr>
        <dsp:cNvPr id="0" name=""/>
        <dsp:cNvSpPr/>
      </dsp:nvSpPr>
      <dsp:spPr>
        <a:xfrm>
          <a:off x="3080" y="1424994"/>
          <a:ext cx="3753370" cy="1501348"/>
        </a:xfrm>
        <a:prstGeom prst="chevron">
          <a:avLst/>
        </a:prstGeom>
        <a:solidFill>
          <a:srgbClr val="CDC3B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Perceiving - what does the data show?</a:t>
          </a:r>
        </a:p>
      </dsp:txBody>
      <dsp:txXfrm>
        <a:off x="753754" y="1424994"/>
        <a:ext cx="2252022" cy="1501348"/>
      </dsp:txXfrm>
    </dsp:sp>
    <dsp:sp modelId="{9650B149-0080-534B-A949-2543F53382F8}">
      <dsp:nvSpPr>
        <dsp:cNvPr id="0" name=""/>
        <dsp:cNvSpPr/>
      </dsp:nvSpPr>
      <dsp:spPr>
        <a:xfrm>
          <a:off x="3381114" y="1424994"/>
          <a:ext cx="3753370" cy="1501348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Interpreting - what does it mean?</a:t>
          </a:r>
        </a:p>
      </dsp:txBody>
      <dsp:txXfrm>
        <a:off x="4131788" y="1424994"/>
        <a:ext cx="2252022" cy="1501348"/>
      </dsp:txXfrm>
    </dsp:sp>
    <dsp:sp modelId="{BFFEAE71-A07B-2B49-8803-64061F416D9A}">
      <dsp:nvSpPr>
        <dsp:cNvPr id="0" name=""/>
        <dsp:cNvSpPr/>
      </dsp:nvSpPr>
      <dsp:spPr>
        <a:xfrm>
          <a:off x="6759148" y="1424994"/>
          <a:ext cx="3753370" cy="1501348"/>
        </a:xfrm>
        <a:prstGeom prst="chevron">
          <a:avLst/>
        </a:prstGeom>
        <a:solidFill>
          <a:srgbClr val="F491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Comprehending - what does it mean to me?</a:t>
          </a:r>
        </a:p>
      </dsp:txBody>
      <dsp:txXfrm>
        <a:off x="7509822" y="1424994"/>
        <a:ext cx="2252022" cy="15013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8F1E5-5FCC-4C7B-B11C-EAADD911E70A}">
      <dsp:nvSpPr>
        <dsp:cNvPr id="0" name=""/>
        <dsp:cNvSpPr/>
      </dsp:nvSpPr>
      <dsp:spPr>
        <a:xfrm>
          <a:off x="7143" y="408572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Iconic memory</a:t>
          </a:r>
        </a:p>
      </dsp:txBody>
      <dsp:txXfrm>
        <a:off x="44665" y="446094"/>
        <a:ext cx="2060143" cy="1206068"/>
      </dsp:txXfrm>
    </dsp:sp>
    <dsp:sp modelId="{F51EB5CF-04DD-4367-8CEF-E7BD3C71FF63}">
      <dsp:nvSpPr>
        <dsp:cNvPr id="0" name=""/>
        <dsp:cNvSpPr/>
      </dsp:nvSpPr>
      <dsp:spPr>
        <a:xfrm>
          <a:off x="2355850" y="784365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>
        <a:off x="2355850" y="890270"/>
        <a:ext cx="316861" cy="317716"/>
      </dsp:txXfrm>
    </dsp:sp>
    <dsp:sp modelId="{BEE8984E-34EB-433F-A9CD-47A5160F3EFA}">
      <dsp:nvSpPr>
        <dsp:cNvPr id="0" name=""/>
        <dsp:cNvSpPr/>
      </dsp:nvSpPr>
      <dsp:spPr>
        <a:xfrm>
          <a:off x="2996406" y="408572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Short term memory</a:t>
          </a:r>
        </a:p>
      </dsp:txBody>
      <dsp:txXfrm>
        <a:off x="3033928" y="446094"/>
        <a:ext cx="2060143" cy="1206068"/>
      </dsp:txXfrm>
    </dsp:sp>
    <dsp:sp modelId="{9892DAD7-E516-4EF6-9FCE-A88405F74D88}">
      <dsp:nvSpPr>
        <dsp:cNvPr id="0" name=""/>
        <dsp:cNvSpPr/>
      </dsp:nvSpPr>
      <dsp:spPr>
        <a:xfrm>
          <a:off x="5345112" y="784365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>
        <a:off x="5345112" y="890270"/>
        <a:ext cx="316861" cy="317716"/>
      </dsp:txXfrm>
    </dsp:sp>
    <dsp:sp modelId="{FDBA8BA0-0986-454A-A443-B4172BB5AB97}">
      <dsp:nvSpPr>
        <dsp:cNvPr id="0" name=""/>
        <dsp:cNvSpPr/>
      </dsp:nvSpPr>
      <dsp:spPr>
        <a:xfrm>
          <a:off x="5985668" y="408572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Long term memory</a:t>
          </a:r>
        </a:p>
      </dsp:txBody>
      <dsp:txXfrm>
        <a:off x="6023190" y="446094"/>
        <a:ext cx="2060143" cy="1206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E48E4-BA4C-43F5-B926-8945B143C53D}">
      <dsp:nvSpPr>
        <dsp:cNvPr id="0" name=""/>
        <dsp:cNvSpPr/>
      </dsp:nvSpPr>
      <dsp:spPr>
        <a:xfrm>
          <a:off x="982503" y="51137"/>
          <a:ext cx="2454592" cy="24545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Intuitive</a:t>
          </a:r>
        </a:p>
      </dsp:txBody>
      <dsp:txXfrm>
        <a:off x="1309782" y="480691"/>
        <a:ext cx="1800034" cy="1104566"/>
      </dsp:txXfrm>
    </dsp:sp>
    <dsp:sp modelId="{5C494455-D04A-4DE1-9903-57305D497E70}">
      <dsp:nvSpPr>
        <dsp:cNvPr id="0" name=""/>
        <dsp:cNvSpPr/>
      </dsp:nvSpPr>
      <dsp:spPr>
        <a:xfrm>
          <a:off x="1868202" y="1585257"/>
          <a:ext cx="2454592" cy="24545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Scalable</a:t>
          </a:r>
        </a:p>
      </dsp:txBody>
      <dsp:txXfrm>
        <a:off x="2618898" y="2219360"/>
        <a:ext cx="1472755" cy="1350026"/>
      </dsp:txXfrm>
    </dsp:sp>
    <dsp:sp modelId="{59FC0960-534E-44B1-9252-DD7F4A055FC9}">
      <dsp:nvSpPr>
        <dsp:cNvPr id="0" name=""/>
        <dsp:cNvSpPr/>
      </dsp:nvSpPr>
      <dsp:spPr>
        <a:xfrm>
          <a:off x="96804" y="1585257"/>
          <a:ext cx="2454592" cy="24545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Insightful</a:t>
          </a:r>
        </a:p>
      </dsp:txBody>
      <dsp:txXfrm>
        <a:off x="327945" y="2219360"/>
        <a:ext cx="1472755" cy="13500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E48E4-BA4C-43F5-B926-8945B143C53D}">
      <dsp:nvSpPr>
        <dsp:cNvPr id="0" name=""/>
        <dsp:cNvSpPr/>
      </dsp:nvSpPr>
      <dsp:spPr>
        <a:xfrm>
          <a:off x="982503" y="51137"/>
          <a:ext cx="2454592" cy="24545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Business knowledge</a:t>
          </a:r>
          <a:endParaRPr lang="en-GB" sz="2600" kern="1200" dirty="0"/>
        </a:p>
      </dsp:txBody>
      <dsp:txXfrm>
        <a:off x="1309782" y="480691"/>
        <a:ext cx="1800034" cy="1104566"/>
      </dsp:txXfrm>
    </dsp:sp>
    <dsp:sp modelId="{5C494455-D04A-4DE1-9903-57305D497E70}">
      <dsp:nvSpPr>
        <dsp:cNvPr id="0" name=""/>
        <dsp:cNvSpPr/>
      </dsp:nvSpPr>
      <dsp:spPr>
        <a:xfrm>
          <a:off x="1868202" y="1585257"/>
          <a:ext cx="2454592" cy="24545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Dashboard designer</a:t>
          </a:r>
        </a:p>
      </dsp:txBody>
      <dsp:txXfrm>
        <a:off x="2618898" y="2219360"/>
        <a:ext cx="1472755" cy="1350026"/>
      </dsp:txXfrm>
    </dsp:sp>
    <dsp:sp modelId="{59FC0960-534E-44B1-9252-DD7F4A055FC9}">
      <dsp:nvSpPr>
        <dsp:cNvPr id="0" name=""/>
        <dsp:cNvSpPr/>
      </dsp:nvSpPr>
      <dsp:spPr>
        <a:xfrm>
          <a:off x="96804" y="1585257"/>
          <a:ext cx="2454592" cy="24545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Dashboard creator</a:t>
          </a:r>
        </a:p>
      </dsp:txBody>
      <dsp:txXfrm>
        <a:off x="327945" y="2219360"/>
        <a:ext cx="1472755" cy="1350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2FF19FE-BF89-764A-BE17-00D1D05987D9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79FAC71-20DA-FD4E-A0E4-55941BE02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15650D-B4B1-FA4D-990E-EEB4BB99F833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0BF124-409A-7F4F-AA2C-8DBC74F0E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0BF124-409A-7F4F-AA2C-8DBC74F0E2C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44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Highlight tables are known as the gateway into data visualisation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By applying pre attentive elements such as colour we can highlight at a glance where sales or profit are high or low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However, there is still quite a lot of visual information to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How can we make it even easier to understand?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0BF124-409A-7F4F-AA2C-8DBC74F0E2C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73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000" b="1" dirty="0">
                <a:effectLst/>
                <a:latin typeface="Calibri" panose="020F0502020204030204" pitchFamily="34" charset="0"/>
              </a:rPr>
              <a:t>Data ink ratio: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sz="1000" b="1" dirty="0">
              <a:effectLst/>
              <a:latin typeface="Calibri" panose="020F0502020204030204" pitchFamily="34" charset="0"/>
            </a:endParaRPr>
          </a:p>
          <a:p>
            <a:pPr algn="l"/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“The amount of </a:t>
            </a:r>
            <a:r>
              <a:rPr lang="en-GB" sz="1000" i="1" dirty="0">
                <a:solidFill>
                  <a:srgbClr val="F7941D"/>
                </a:solidFill>
                <a:effectLst/>
                <a:latin typeface="Calibri" panose="020F0502020204030204" pitchFamily="34" charset="0"/>
              </a:rPr>
              <a:t>data ink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divided by the total ink required to print the graphic</a:t>
            </a:r>
            <a:r>
              <a:rPr lang="en-GB" sz="1000" i="1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</a:rPr>
              <a:t>”</a:t>
            </a:r>
          </a:p>
          <a:p>
            <a:pPr algn="l"/>
            <a:endParaRPr lang="en-GB" sz="1000" i="1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sz="1000" i="1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</a:rPr>
              <a:t>Edward Tufte, (1983), The Visual Display of Quantitative Information.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sz="1200" b="1" dirty="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200" b="1" dirty="0">
                <a:effectLst/>
                <a:latin typeface="Calibri" panose="020F0502020204030204" pitchFamily="34" charset="0"/>
              </a:rPr>
              <a:t>Remove non data ink – i.e. those elements which don't add new information to the visual understanding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200" dirty="0"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>
                <a:effectLst/>
                <a:latin typeface="Calibri" panose="020F0502020204030204" pitchFamily="34" charset="0"/>
              </a:rPr>
              <a:t>Remove background elements within reason such as gridlines or make them visible enough to serve purpose but not distract from relevant information.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alibri" panose="020F0502020204030204" pitchFamily="34" charset="0"/>
              </a:rPr>
              <a:t>Remove chart junk refers to all unnecessary visual elements which distract the user.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200" dirty="0"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>
                <a:effectLst/>
                <a:latin typeface="Calibri" panose="020F0502020204030204" pitchFamily="34" charset="0"/>
              </a:rPr>
              <a:t>For example… Removing the penguin – although I think he is quite cute!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200" dirty="0"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dirty="0">
                <a:effectLst/>
                <a:latin typeface="Calibri" panose="020F0502020204030204" pitchFamily="34" charset="0"/>
              </a:rPr>
              <a:t>Remove redundant data ink within reason – i.e. use less chart ink e.g. legends, labels etc.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200" dirty="0">
              <a:effectLst/>
              <a:latin typeface="Calibri" panose="020F0502020204030204" pitchFamily="34" charset="0"/>
            </a:endParaRPr>
          </a:p>
          <a:p>
            <a:pPr marL="0" indent="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200" dirty="0">
                <a:effectLst/>
                <a:latin typeface="Calibri" panose="020F0502020204030204" pitchFamily="34" charset="0"/>
              </a:rPr>
              <a:t>For example…</a:t>
            </a: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alibri" panose="020F0502020204030204" pitchFamily="34" charset="0"/>
              </a:rPr>
              <a:t>We can remove colour legend to show the same information in the penguin chart on the right as the left.</a:t>
            </a: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alibri" panose="020F0502020204030204" pitchFamily="34" charset="0"/>
              </a:rPr>
              <a:t>Remove (G) from title</a:t>
            </a: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2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effectLst/>
                <a:latin typeface="Calibri" panose="020F0502020204030204" pitchFamily="34" charset="0"/>
              </a:rPr>
              <a:t>Benefits:</a:t>
            </a:r>
            <a:endParaRPr lang="en-GB" sz="12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effectLst/>
                <a:latin typeface="Calibri" panose="020F0502020204030204" pitchFamily="34" charset="0"/>
              </a:rPr>
              <a:t> </a:t>
            </a: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alibri" panose="020F0502020204030204" pitchFamily="34" charset="0"/>
              </a:rPr>
              <a:t>Clear message - easier to consume by audience</a:t>
            </a: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alibri" panose="020F0502020204030204" pitchFamily="34" charset="0"/>
              </a:rPr>
              <a:t>Save time - readers get message quicker</a:t>
            </a: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alibri" panose="020F0502020204030204" pitchFamily="34" charset="0"/>
              </a:rPr>
              <a:t>Save space - occupy less space, re-size easier.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0BF124-409A-7F4F-AA2C-8DBC74F0E2C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65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Let’s apply some more pre attentive attributes to make it easier to understand patterns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Re-designing the table into bar charts shows sales differences by length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Profit can be applied as colour – removing the need for two colour legends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Removed gridlines and data labels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Maximising our data ink ratio so the data is shown more clearly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This is much easier to understand than a table.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0BF124-409A-7F4F-AA2C-8DBC74F0E2C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96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Let's move on from the science to the artistic side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This chart shows a customer survey for a clothes shop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coloured dots compare our store to all other stores in terms customer satisfaction with store offers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We are most interested in the gap between how our store performs and all the other stores perform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How can we apply some artistic re-design to make it clearer what the issues are?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0BF124-409A-7F4F-AA2C-8DBC74F0E2C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39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This chart design focuses upon the difference between our store and others as that is what we are most interested in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 uses a diverging bar chart to show that difference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Colour is use to show over or under performance for each offer.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0BF124-409A-7F4F-AA2C-8DBC74F0E2C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20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Can we tell an engaging story with some clear call to actions?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Engaging stories have a plot, followed by tension relating to a problem that needs to be solved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Finally a recommended solution of how to resolve the issue and restore balance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Note the use of colour to highlight issues for improvement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Note the use of text to highlight recommended actions.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0BF124-409A-7F4F-AA2C-8DBC74F0E2C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53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0BF124-409A-7F4F-AA2C-8DBC74F0E2C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73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80405-F815-4D11-BB2C-E7060AEBEB3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965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80405-F815-4D11-BB2C-E7060AEBEB3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509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Colin: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My thoughts are that the science helps us to show our audience what we want them to know...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art is to design charts that leverage that knowledge to maximise insight and minimise audience effort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Then through story telling to tell our audience what we want them to do or act.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0BF124-409A-7F4F-AA2C-8DBC74F0E2C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24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Our goal is to provide the greatest degree of understanding with the least amount of effort.  Steve Wexler (2022), The Big Picture.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What does it show?</a:t>
            </a:r>
            <a:r>
              <a:rPr lang="en-US" dirty="0"/>
              <a:t> </a:t>
            </a:r>
          </a:p>
          <a:p>
            <a:r>
              <a:rPr lang="en-US" dirty="0"/>
              <a:t>Big, medium or small?</a:t>
            </a:r>
          </a:p>
          <a:p>
            <a:r>
              <a:rPr lang="en-US" dirty="0"/>
              <a:t>Relationships?</a:t>
            </a:r>
          </a:p>
          <a:p>
            <a:r>
              <a:rPr lang="en-US" dirty="0"/>
              <a:t>Comparisons?</a:t>
            </a:r>
          </a:p>
          <a:p>
            <a:r>
              <a:rPr lang="en-US" dirty="0"/>
              <a:t>Trends?</a:t>
            </a:r>
          </a:p>
          <a:p>
            <a:endParaRPr lang="en-US" dirty="0"/>
          </a:p>
          <a:p>
            <a:r>
              <a:rPr lang="en-US" b="1" dirty="0"/>
              <a:t>What does it mean?</a:t>
            </a:r>
          </a:p>
          <a:p>
            <a:r>
              <a:rPr lang="en-US" dirty="0"/>
              <a:t>What’s good or bad?</a:t>
            </a:r>
          </a:p>
          <a:p>
            <a:r>
              <a:rPr lang="en-US" dirty="0"/>
              <a:t>Meaningful or significant?</a:t>
            </a:r>
          </a:p>
          <a:p>
            <a:r>
              <a:rPr lang="en-US" dirty="0"/>
              <a:t>Unusual or expected?</a:t>
            </a:r>
          </a:p>
          <a:p>
            <a:endParaRPr lang="en-US" dirty="0"/>
          </a:p>
          <a:p>
            <a:r>
              <a:rPr lang="en-US" b="1" dirty="0"/>
              <a:t>What does it mean to me?</a:t>
            </a:r>
          </a:p>
          <a:p>
            <a:r>
              <a:rPr lang="en-US" dirty="0"/>
              <a:t>Key messages?</a:t>
            </a:r>
          </a:p>
          <a:p>
            <a:r>
              <a:rPr lang="en-US" dirty="0"/>
              <a:t>What have I learnt?</a:t>
            </a:r>
          </a:p>
          <a:p>
            <a:r>
              <a:rPr lang="en-US" dirty="0"/>
              <a:t>What actions need to be taken?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0BF124-409A-7F4F-AA2C-8DBC74F0E2C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9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1200" dirty="0">
                <a:latin typeface="Arial" panose="020B0604020202020204" pitchFamily="34" charset="0"/>
              </a:rPr>
              <a:t>The process:</a:t>
            </a:r>
          </a:p>
          <a:p>
            <a:pPr eaLnBrk="1" hangingPunct="1"/>
            <a:endParaRPr lang="en-GB" altLang="en-US" sz="1200" dirty="0">
              <a:latin typeface="Arial" panose="020B060402020202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1200" dirty="0">
                <a:latin typeface="Arial" panose="020B0604020202020204" pitchFamily="34" charset="0"/>
              </a:rPr>
              <a:t>Iconic memory – this is where we process sensory information.  We see objects broken down by their components such as lines, colour intensity, hue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altLang="en-US" sz="1200" dirty="0">
                <a:latin typeface="Arial" panose="020B0604020202020204" pitchFamily="34" charset="0"/>
              </a:rPr>
              <a:t>Our short term memory- then stores the information in our short term memory where we make sense of it.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altLang="en-US" sz="1200" dirty="0">
                <a:latin typeface="Arial" panose="020B0604020202020204" pitchFamily="34" charset="0"/>
              </a:rPr>
              <a:t>We can store in the region of 3 to 8 things in our short term memory at one time.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altLang="en-US" sz="1200" dirty="0">
                <a:latin typeface="Arial" panose="020B0604020202020204" pitchFamily="34" charset="0"/>
              </a:rPr>
              <a:t>If some thing else enters our short term memory then our brain either moves some of the short term memory to our long term memory or we just forget it.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altLang="en-US" sz="1200" dirty="0">
                <a:latin typeface="Arial" panose="020B0604020202020204" pitchFamily="34" charset="0"/>
              </a:rPr>
              <a:t>Long –term memory links our memories from the past. It is where we create stories based upon what we have learnt in the past.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altLang="en-US" sz="1200" dirty="0">
                <a:latin typeface="Arial" panose="020B0604020202020204" pitchFamily="34" charset="0"/>
              </a:rPr>
              <a:t>When you want to show people data or complex information, we want to help them as much as possible.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altLang="en-US" sz="1200" dirty="0">
                <a:latin typeface="Arial" panose="020B0604020202020204" pitchFamily="34" charset="0"/>
              </a:rPr>
              <a:t>Therefore we want to use the iconic memory. To do this we can use something called pre-attentive processing.</a:t>
            </a:r>
          </a:p>
          <a:p>
            <a:pPr eaLnBrk="1" hangingPunct="1"/>
            <a:endParaRPr lang="en-GB" altLang="en-US" sz="1200" dirty="0"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D16C7-FB75-415A-B68F-6178F8F3A03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603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some of the basic visual properties that can be defined as pre-attentive i.e. length, size, shape, position and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 etc.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Processed in our iconic memory without our conscious thought</a:t>
            </a:r>
          </a:p>
          <a:p>
            <a:pPr marL="171450" indent="-171450" rtl="0" fontAlgn="ctr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Iconic memory tuned to pre-attentive attributes.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0BF124-409A-7F4F-AA2C-8DBC74F0E2C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06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30E405B-65A1-0A97-FD52-2A504EEEB6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Decision Sciences Practice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94435D44-80EB-13EE-4ADA-6595B463F08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FFF4FA3-75B2-481D-B06D-637D7A7234D7}" type="datetime1">
              <a:rPr lang="en-GB" smtClean="0"/>
              <a:pPr>
                <a:defRPr/>
              </a:pPr>
              <a:t>08/02/2023</a:t>
            </a:fld>
            <a:endParaRPr lang="en-GB"/>
          </a:p>
        </p:txBody>
      </p:sp>
      <p:sp>
        <p:nvSpPr>
          <p:cNvPr id="33796" name="Rectangle 6">
            <a:extLst>
              <a:ext uri="{FF2B5EF4-FFF2-40B4-BE49-F238E27FC236}">
                <a16:creationId xmlns:a16="http://schemas.microsoft.com/office/drawing/2014/main" id="{517CCC0B-E8A0-0149-F92B-6226AEF4B9D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Data Visualisation</a:t>
            </a:r>
          </a:p>
        </p:txBody>
      </p:sp>
      <p:sp>
        <p:nvSpPr>
          <p:cNvPr id="24581" name="Rectangle 7">
            <a:extLst>
              <a:ext uri="{FF2B5EF4-FFF2-40B4-BE49-F238E27FC236}">
                <a16:creationId xmlns:a16="http://schemas.microsoft.com/office/drawing/2014/main" id="{D23A1420-187B-B300-639C-C63F2C21D0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29DE2D-1BD7-46F3-BD88-9E9B2B7E2A3E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24582" name="Rectangle 2">
            <a:extLst>
              <a:ext uri="{FF2B5EF4-FFF2-40B4-BE49-F238E27FC236}">
                <a16:creationId xmlns:a16="http://schemas.microsoft.com/office/drawing/2014/main" id="{FDC4673F-7847-ADC2-4D34-E008DE285B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3" name="Rectangle 3">
            <a:extLst>
              <a:ext uri="{FF2B5EF4-FFF2-40B4-BE49-F238E27FC236}">
                <a16:creationId xmlns:a16="http://schemas.microsoft.com/office/drawing/2014/main" id="{5B572267-C104-73A8-00C7-57C98B7D9B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An exercise in visual processing...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How many number fives appear in the picture?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Place your answers in the chat please…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Your brain has to work look at each number in turn.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This is your short term memory working to process the information attentively.</a:t>
            </a:r>
          </a:p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A12571C-179C-BAF3-3E21-D7EBBFF8102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Decision Sciences Practice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C9975E3-FA8C-46E1-15C9-BC84435A5E5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05C72C8-3A1B-453A-990D-F668B6B94415}" type="datetime1">
              <a:rPr lang="en-GB" smtClean="0"/>
              <a:pPr>
                <a:defRPr/>
              </a:pPr>
              <a:t>08/02/2023</a:t>
            </a:fld>
            <a:endParaRPr lang="en-GB"/>
          </a:p>
        </p:txBody>
      </p:sp>
      <p:sp>
        <p:nvSpPr>
          <p:cNvPr id="34820" name="Rectangle 6">
            <a:extLst>
              <a:ext uri="{FF2B5EF4-FFF2-40B4-BE49-F238E27FC236}">
                <a16:creationId xmlns:a16="http://schemas.microsoft.com/office/drawing/2014/main" id="{932AD046-B803-133D-5C02-3B98BE7F325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Data Visualisation</a:t>
            </a:r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E5CBC43C-FA9C-CE09-AF53-21144A3DD0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2E3AA3-F167-44B1-B6E3-5B969CE7B958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26630" name="Rectangle 2">
            <a:extLst>
              <a:ext uri="{FF2B5EF4-FFF2-40B4-BE49-F238E27FC236}">
                <a16:creationId xmlns:a16="http://schemas.microsoft.com/office/drawing/2014/main" id="{B5E6E6D5-0792-950A-71A9-D370BC0F04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1" name="Rectangle 3">
            <a:extLst>
              <a:ext uri="{FF2B5EF4-FFF2-40B4-BE49-F238E27FC236}">
                <a16:creationId xmlns:a16="http://schemas.microsoft.com/office/drawing/2014/main" id="{2D1F177C-BAED-7444-624C-E0493C64A2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In this view we have faded out all the non important numbers so the 5s stand out</a:t>
            </a:r>
          </a:p>
          <a:p>
            <a:pPr marL="171450" indent="-17145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Exact same data as before but using pre-attentive attributes to help answer the problem</a:t>
            </a:r>
          </a:p>
          <a:p>
            <a:pPr marL="171450" indent="-17145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This is your iconic memory being employed to deal with it sub-consciously</a:t>
            </a:r>
          </a:p>
          <a:p>
            <a:pPr marL="171450" indent="-17145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Hopefully you found that quicker and easier?</a:t>
            </a:r>
          </a:p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E13F1F6A-962C-7019-CA5C-25E0505A960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Decision Sciences Practice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C10264C-52EE-4F3D-291E-C966DA353C7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DCFF4AD-9241-44AC-857F-253501FD10E9}" type="datetime1">
              <a:rPr lang="en-GB" smtClean="0"/>
              <a:pPr>
                <a:defRPr/>
              </a:pPr>
              <a:t>08/02/2023</a:t>
            </a:fld>
            <a:endParaRPr lang="en-GB"/>
          </a:p>
        </p:txBody>
      </p:sp>
      <p:sp>
        <p:nvSpPr>
          <p:cNvPr id="38916" name="Rectangle 6">
            <a:extLst>
              <a:ext uri="{FF2B5EF4-FFF2-40B4-BE49-F238E27FC236}">
                <a16:creationId xmlns:a16="http://schemas.microsoft.com/office/drawing/2014/main" id="{AEF0672A-0BA7-7114-28BF-BA6217F892D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Data Visualisation</a:t>
            </a:r>
          </a:p>
        </p:txBody>
      </p:sp>
      <p:sp>
        <p:nvSpPr>
          <p:cNvPr id="34821" name="Rectangle 7">
            <a:extLst>
              <a:ext uri="{FF2B5EF4-FFF2-40B4-BE49-F238E27FC236}">
                <a16:creationId xmlns:a16="http://schemas.microsoft.com/office/drawing/2014/main" id="{906C6263-D9CF-A150-6F3B-309646ED33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5B67F0-7AB1-41EE-AB9B-A8F3D8C99A8E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34822" name="Rectangle 2">
            <a:extLst>
              <a:ext uri="{FF2B5EF4-FFF2-40B4-BE49-F238E27FC236}">
                <a16:creationId xmlns:a16="http://schemas.microsoft.com/office/drawing/2014/main" id="{211FE3C7-DB02-5ECC-60BA-64102DFCA9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11">
            <a:extLst>
              <a:ext uri="{FF2B5EF4-FFF2-40B4-BE49-F238E27FC236}">
                <a16:creationId xmlns:a16="http://schemas.microsoft.com/office/drawing/2014/main" id="{3FA8DCFC-C7B1-C326-E133-EFB4337695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Another game.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Or, it is 16 if the area is what we mean by size. The linear difference is 4 times larger (</a:t>
            </a:r>
            <a:r>
              <a:rPr lang="en-GB" altLang="en-US" dirty="0" err="1">
                <a:latin typeface="Arial" panose="020B0604020202020204" pitchFamily="34" charset="0"/>
              </a:rPr>
              <a:t>ie</a:t>
            </a:r>
            <a:r>
              <a:rPr lang="en-GB" altLang="en-US" dirty="0">
                <a:latin typeface="Arial" panose="020B0604020202020204" pitchFamily="34" charset="0"/>
              </a:rPr>
              <a:t> the diameter).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Most people perceive the difference to be between 10 and 13 as the eye-brain system tends to slightly underestimate areas relative scales.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The lesson is that you have to be very careful when using area in charts as there is a great deal of danger of misleading about relative size.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Some of the worst misleading charts occur because of this issue (and some exaggerate it further by using 3-D effects). 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43ADBD46-D9FC-5CC5-2BF1-464F6F9E942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132" tIns="45566" rIns="91132" bIns="45566"/>
          <a:lstStyle/>
          <a:p>
            <a:pPr defTabSz="911225">
              <a:defRPr/>
            </a:pPr>
            <a:r>
              <a:rPr lang="en-GB" sz="1200">
                <a:solidFill>
                  <a:schemeClr val="tx1"/>
                </a:solidFill>
                <a:latin typeface="Arial" charset="0"/>
                <a:cs typeface="+mn-cs"/>
              </a:rPr>
              <a:t>Decision Sciences Practice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F4CFFAFA-7EAD-C9B2-B6CE-2E4E594EBC0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132" tIns="45566" rIns="91132" bIns="45566"/>
          <a:lstStyle/>
          <a:p>
            <a:pPr algn="r" defTabSz="911225">
              <a:defRPr/>
            </a:pPr>
            <a:fld id="{10AC63A6-A901-4412-B70C-30C738DC7229}" type="datetime1">
              <a:rPr lang="en-GB" sz="1200">
                <a:solidFill>
                  <a:schemeClr val="tx1"/>
                </a:solidFill>
                <a:latin typeface="Arial" charset="0"/>
                <a:cs typeface="+mn-cs"/>
              </a:rPr>
              <a:pPr algn="r" defTabSz="911225">
                <a:defRPr/>
              </a:pPr>
              <a:t>08/02/2023</a:t>
            </a:fld>
            <a:endParaRPr lang="en-GB" sz="120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39940" name="Rectangle 6">
            <a:extLst>
              <a:ext uri="{FF2B5EF4-FFF2-40B4-BE49-F238E27FC236}">
                <a16:creationId xmlns:a16="http://schemas.microsoft.com/office/drawing/2014/main" id="{166E1B64-2529-CA32-DCBA-DD7289E557B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132" tIns="45566" rIns="91132" bIns="45566" anchor="b"/>
          <a:lstStyle/>
          <a:p>
            <a:pPr defTabSz="911225">
              <a:defRPr/>
            </a:pPr>
            <a:r>
              <a:rPr lang="en-GB" sz="1200">
                <a:solidFill>
                  <a:schemeClr val="tx1"/>
                </a:solidFill>
                <a:latin typeface="Arial" charset="0"/>
                <a:cs typeface="+mn-cs"/>
              </a:rPr>
              <a:t>Data Visualisation</a:t>
            </a:r>
          </a:p>
        </p:txBody>
      </p:sp>
      <p:sp>
        <p:nvSpPr>
          <p:cNvPr id="40965" name="Rectangle 7">
            <a:extLst>
              <a:ext uri="{FF2B5EF4-FFF2-40B4-BE49-F238E27FC236}">
                <a16:creationId xmlns:a16="http://schemas.microsoft.com/office/drawing/2014/main" id="{47EC3A00-8F7A-1B54-3A20-94CC82188E6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32" tIns="45566" rIns="91132" bIns="45566" anchor="b"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6DFE2302-8170-4201-B3DE-71FB13520803}" type="slidenum">
              <a:rPr lang="en-GB" altLang="en-US"/>
              <a:pPr algn="r"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40966" name="Rectangle 2">
            <a:extLst>
              <a:ext uri="{FF2B5EF4-FFF2-40B4-BE49-F238E27FC236}">
                <a16:creationId xmlns:a16="http://schemas.microsoft.com/office/drawing/2014/main" id="{4418AA56-55E5-F26B-EDBC-113C2F520D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7" name="Rectangle 3">
            <a:extLst>
              <a:ext uri="{FF2B5EF4-FFF2-40B4-BE49-F238E27FC236}">
                <a16:creationId xmlns:a16="http://schemas.microsoft.com/office/drawing/2014/main" id="{A3C1C537-9724-C49B-C700-F6B30265F7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One more game...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These charts show breakdowns of sales by type of wine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It is difficult to compare pie segments that are of similar size based upon area alone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For this reason that pie charts are considered bad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dirty="0">
                <a:latin typeface="Arial" panose="020B0604020202020204" pitchFamily="34" charset="0"/>
              </a:rPr>
              <a:t>Our brains are much better at judging comparative length than comparative area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Hopefully you find it easier to judge the difference using the bar chart?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How can we use this knowledge of visual processing in our chart design?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Data tables are still very popular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This table presents sales and profit data by product category / sub category by region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As we saw with our attentive processing they require a high brain effort to understand the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0BF124-409A-7F4F-AA2C-8DBC74F0E2C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46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ADEE3-FAF1-1D43-A7D7-0AE2923D2F62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DAFF2-C725-844B-A8F7-065FC3972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4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2383D-C7D6-7147-A343-7A84ED27D0C1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8D014-0835-444C-A4D4-592D5F31B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22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1161F-DB7F-9A4E-8CF9-3792D1B20068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FBAEB-3BA4-BF4B-A192-C3F217982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88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631" y="341313"/>
            <a:ext cx="11078308" cy="647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77631" y="1268413"/>
            <a:ext cx="5445370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570" y="1268413"/>
            <a:ext cx="5445369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E27D5165-2B2B-E8F2-B3CB-D1D8D093368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1572848" y="6567488"/>
            <a:ext cx="4099169" cy="1841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GB"/>
              <a:t>Graduate Training.ppt</a:t>
            </a:r>
          </a:p>
        </p:txBody>
      </p:sp>
    </p:spTree>
    <p:extLst>
      <p:ext uri="{BB962C8B-B14F-4D97-AF65-F5344CB8AC3E}">
        <p14:creationId xmlns:p14="http://schemas.microsoft.com/office/powerpoint/2010/main" val="4175990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rgbClr val="F7941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AD482-0160-9C46-8EC1-E14641B314ED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740A8-C0F7-8E47-B897-2DC0BF1FE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A9679-1107-4E47-97DF-8CE4EC6AA37B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39F6D-BBF6-2947-9354-43CAE9FD5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42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rgbClr val="F7941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64191-0B3B-954A-BACD-F6B44CE83A87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04B73-AF75-0249-9C4A-12DAD2001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4FA7346-4DFF-916B-F64B-8621C52260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4" y="6268211"/>
            <a:ext cx="2409371" cy="4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3DFFD-3CD7-2040-BDA5-6DB4BEAC8000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4938B-6CAD-4240-8243-D26DABC65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5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7941D">
              <a:alpha val="70195"/>
            </a:srgbClr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4E173-0387-F24E-8E34-16DB92DAA0FF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F0BEE-6D75-A542-B13A-446D5A45E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56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8BD3E-95CF-D347-85C2-B45E28B582FF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0A9B1-CBA6-9A4F-9DEF-189A2EAD5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20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47811-7133-5D44-B70B-ACA811E82E2E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AE4A5-C63E-A94F-B28A-8CA4B9BE8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5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5DCEB-26E8-AB44-8D78-14E0C470334C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8284D-0B4A-E243-9DAB-FD080E983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4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solidFill>
            <a:srgbClr val="F7941D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386BD3-9C90-444D-9633-2A49894014DC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BDD71B-E289-CA47-B7C8-9826A3374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075" y="6242050"/>
            <a:ext cx="12287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4F0FAC7-2194-6A66-7B2D-6E7F740E9EB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4" y="6268211"/>
            <a:ext cx="2409371" cy="4493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81828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818286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818286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818286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818286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7941D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7941D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7941D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7941D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rgbClr val="818286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rgbClr val="81828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81828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81828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81828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6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sv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5.png"/><Relationship Id="rId5" Type="http://schemas.openxmlformats.org/officeDocument/2006/relationships/diagramLayout" Target="../diagrams/layout2.xml"/><Relationship Id="rId15" Type="http://schemas.openxmlformats.org/officeDocument/2006/relationships/image" Target="../media/image9.png"/><Relationship Id="rId10" Type="http://schemas.openxmlformats.org/officeDocument/2006/relationships/image" Target="../media/image4.svg"/><Relationship Id="rId4" Type="http://schemas.openxmlformats.org/officeDocument/2006/relationships/diagramData" Target="../diagrams/data2.xml"/><Relationship Id="rId9" Type="http://schemas.openxmlformats.org/officeDocument/2006/relationships/image" Target="../media/image3.png"/><Relationship Id="rId1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chart" Target="../charts/chart1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  <a:noFill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7941D"/>
                </a:solidFill>
              </a:rPr>
              <a:t>Data Visualisation </a:t>
            </a:r>
            <a:br>
              <a:rPr lang="en-US" dirty="0">
                <a:solidFill>
                  <a:srgbClr val="F7941D"/>
                </a:solidFill>
              </a:rPr>
            </a:br>
            <a:r>
              <a:rPr lang="en-US" dirty="0">
                <a:solidFill>
                  <a:srgbClr val="F7941D"/>
                </a:solidFill>
              </a:rPr>
              <a:t>An Art or a Science?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B95F023-DF6C-1848-A231-C07C0ABA5A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ICG Network 9</a:t>
            </a:r>
            <a:r>
              <a:rPr lang="en-US" baseline="30000" dirty="0"/>
              <a:t>th</a:t>
            </a:r>
            <a:r>
              <a:rPr lang="en-US" dirty="0"/>
              <a:t> February 2022</a:t>
            </a:r>
          </a:p>
          <a:p>
            <a:r>
              <a:rPr lang="en-US" dirty="0"/>
              <a:t>Andrew Le </a:t>
            </a:r>
            <a:r>
              <a:rPr lang="en-US" dirty="0" err="1"/>
              <a:t>Breuilly</a:t>
            </a:r>
            <a:r>
              <a:rPr lang="en-US" dirty="0"/>
              <a:t> – </a:t>
            </a:r>
            <a:r>
              <a:rPr lang="en-US" dirty="0" err="1"/>
              <a:t>Arrowstream</a:t>
            </a:r>
            <a:r>
              <a:rPr lang="en-US" dirty="0"/>
              <a:t> Analytics</a:t>
            </a:r>
          </a:p>
          <a:p>
            <a:r>
              <a:rPr lang="en-US" dirty="0"/>
              <a:t>Colin Wojtowycz – </a:t>
            </a:r>
            <a:r>
              <a:rPr lang="en-US" dirty="0" err="1"/>
              <a:t>Datawoj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E2942A-29FA-43A9-0157-93A2935DE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Highlight Table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D558C4-3959-28BC-A14D-7CB8F65A764E}"/>
              </a:ext>
            </a:extLst>
          </p:cNvPr>
          <p:cNvSpPr txBox="1"/>
          <p:nvPr/>
        </p:nvSpPr>
        <p:spPr>
          <a:xfrm>
            <a:off x="3752795" y="6602441"/>
            <a:ext cx="4686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75000"/>
                  </a:schemeClr>
                </a:solidFill>
              </a:rPr>
              <a:t>© 2023: Arrowstream Analytics Ltd and DataWoj Ltd. All rights reserved </a:t>
            </a:r>
          </a:p>
        </p:txBody>
      </p:sp>
      <p:pic>
        <p:nvPicPr>
          <p:cNvPr id="10" name="Content Placeholder 9" descr="Table&#10;&#10;Description automatically generated">
            <a:extLst>
              <a:ext uri="{FF2B5EF4-FFF2-40B4-BE49-F238E27FC236}">
                <a16:creationId xmlns:a16="http://schemas.microsoft.com/office/drawing/2014/main" id="{B679447A-5A54-C313-E1E8-3A728125F5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76414" y="1690688"/>
            <a:ext cx="5439172" cy="4351338"/>
          </a:xfrm>
        </p:spPr>
      </p:pic>
    </p:spTree>
    <p:extLst>
      <p:ext uri="{BB962C8B-B14F-4D97-AF65-F5344CB8AC3E}">
        <p14:creationId xmlns:p14="http://schemas.microsoft.com/office/powerpoint/2010/main" val="1271199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CE0E6-D8A7-984B-A243-705313F8C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6559"/>
          </a:xfrm>
        </p:spPr>
        <p:txBody>
          <a:bodyPr/>
          <a:lstStyle/>
          <a:p>
            <a:r>
              <a:rPr lang="en-GB" dirty="0"/>
              <a:t>Data Ink Ratio</a:t>
            </a:r>
          </a:p>
        </p:txBody>
      </p:sp>
      <p:pic>
        <p:nvPicPr>
          <p:cNvPr id="12" name="Content Placeholder 11" descr="Chart&#10;&#10;Description automatically generated">
            <a:extLst>
              <a:ext uri="{FF2B5EF4-FFF2-40B4-BE49-F238E27FC236}">
                <a16:creationId xmlns:a16="http://schemas.microsoft.com/office/drawing/2014/main" id="{A4EF91C5-E714-0746-CC75-96F7DDAAE2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01159" y="1825625"/>
            <a:ext cx="4323681" cy="4351338"/>
          </a:xfrm>
        </p:spPr>
      </p:pic>
      <p:pic>
        <p:nvPicPr>
          <p:cNvPr id="10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EE17FB3F-9288-ABC5-2BBB-FB9233CA78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267159" y="1825625"/>
            <a:ext cx="4323681" cy="4351338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A0332D-AE31-DA4A-9833-3C557D1F4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38912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Towarddatascience.com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C7103C-EAF5-934F-9441-ED2968B166E4}"/>
              </a:ext>
            </a:extLst>
          </p:cNvPr>
          <p:cNvSpPr txBox="1"/>
          <p:nvPr/>
        </p:nvSpPr>
        <p:spPr>
          <a:xfrm>
            <a:off x="425430" y="1411684"/>
            <a:ext cx="10310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/>
              <a:t>“The amount of data ink divided by the total ink required to print the graphic” Edward Tufte, 1983</a:t>
            </a:r>
          </a:p>
        </p:txBody>
      </p:sp>
    </p:spTree>
    <p:extLst>
      <p:ext uri="{BB962C8B-B14F-4D97-AF65-F5344CB8AC3E}">
        <p14:creationId xmlns:p14="http://schemas.microsoft.com/office/powerpoint/2010/main" val="163628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E2942A-29FA-43A9-0157-93A2935DE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Designed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74C212-BB2C-DFF5-E2AC-A5BE9EB4A728}"/>
              </a:ext>
            </a:extLst>
          </p:cNvPr>
          <p:cNvSpPr txBox="1"/>
          <p:nvPr/>
        </p:nvSpPr>
        <p:spPr>
          <a:xfrm>
            <a:off x="3752795" y="6602441"/>
            <a:ext cx="4686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75000"/>
                  </a:schemeClr>
                </a:solidFill>
              </a:rPr>
              <a:t>© 2023: Arrowstream Analytics Ltd and DataWoj Ltd. All rights reserved </a:t>
            </a:r>
          </a:p>
        </p:txBody>
      </p:sp>
      <p:pic>
        <p:nvPicPr>
          <p:cNvPr id="7" name="Content Placeholder 6" descr="Chart&#10;&#10;Description automatically generated">
            <a:extLst>
              <a:ext uri="{FF2B5EF4-FFF2-40B4-BE49-F238E27FC236}">
                <a16:creationId xmlns:a16="http://schemas.microsoft.com/office/drawing/2014/main" id="{E1369497-81D1-1C75-274A-6E67D18E7F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76414" y="1690688"/>
            <a:ext cx="5439172" cy="4351338"/>
          </a:xfrm>
        </p:spPr>
      </p:pic>
    </p:spTree>
    <p:extLst>
      <p:ext uri="{BB962C8B-B14F-4D97-AF65-F5344CB8AC3E}">
        <p14:creationId xmlns:p14="http://schemas.microsoft.com/office/powerpoint/2010/main" val="3043890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2189B-A6A9-E097-5B07-6E69B6AC1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Mind the gap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F6731D-B21E-3EEC-5592-3BD40D7FB573}"/>
              </a:ext>
            </a:extLst>
          </p:cNvPr>
          <p:cNvSpPr txBox="1"/>
          <p:nvPr/>
        </p:nvSpPr>
        <p:spPr>
          <a:xfrm>
            <a:off x="3752795" y="6602441"/>
            <a:ext cx="4686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75000"/>
                  </a:schemeClr>
                </a:solidFill>
              </a:rPr>
              <a:t>© 2023: Arrowstream Analytics Ltd and DataWoj Ltd. All rights reserved </a:t>
            </a:r>
          </a:p>
        </p:txBody>
      </p:sp>
      <p:pic>
        <p:nvPicPr>
          <p:cNvPr id="10" name="Content Placeholder 9" descr="Chart, scatter chart&#10;&#10;Description automatically generated">
            <a:extLst>
              <a:ext uri="{FF2B5EF4-FFF2-40B4-BE49-F238E27FC236}">
                <a16:creationId xmlns:a16="http://schemas.microsoft.com/office/drawing/2014/main" id="{4E4334AB-70AA-0A82-4A3C-301ED5AAD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6255" y="1690688"/>
            <a:ext cx="7739489" cy="4351338"/>
          </a:xfrm>
        </p:spPr>
      </p:pic>
    </p:spTree>
    <p:extLst>
      <p:ext uri="{BB962C8B-B14F-4D97-AF65-F5344CB8AC3E}">
        <p14:creationId xmlns:p14="http://schemas.microsoft.com/office/powerpoint/2010/main" val="4212300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7214-6292-94BB-A831-0DF643AC6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art of design</a:t>
            </a:r>
          </a:p>
        </p:txBody>
      </p:sp>
      <p:pic>
        <p:nvPicPr>
          <p:cNvPr id="11" name="Content Placeholder 10" descr="Chart, bar chart&#10;&#10;Description automatically generated">
            <a:extLst>
              <a:ext uri="{FF2B5EF4-FFF2-40B4-BE49-F238E27FC236}">
                <a16:creationId xmlns:a16="http://schemas.microsoft.com/office/drawing/2014/main" id="{3E039E8B-FF11-9AF6-6938-1E2F164745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6255" y="1690688"/>
            <a:ext cx="7739489" cy="4351338"/>
          </a:xfrm>
        </p:spPr>
      </p:pic>
    </p:spTree>
    <p:extLst>
      <p:ext uri="{BB962C8B-B14F-4D97-AF65-F5344CB8AC3E}">
        <p14:creationId xmlns:p14="http://schemas.microsoft.com/office/powerpoint/2010/main" val="2637510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2189B-A6A9-E097-5B07-6E69B6AC1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art of storytelling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763D15-E0AF-D9FE-4078-D339E4450D8E}"/>
              </a:ext>
            </a:extLst>
          </p:cNvPr>
          <p:cNvSpPr txBox="1"/>
          <p:nvPr/>
        </p:nvSpPr>
        <p:spPr>
          <a:xfrm>
            <a:off x="3752795" y="6602441"/>
            <a:ext cx="4686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75000"/>
                  </a:schemeClr>
                </a:solidFill>
              </a:rPr>
              <a:t>© 2023: Arrowstream Analytics Ltd and DataWoj Ltd. All rights reserved </a:t>
            </a:r>
          </a:p>
        </p:txBody>
      </p:sp>
      <p:pic>
        <p:nvPicPr>
          <p:cNvPr id="13" name="Content Placeholder 12" descr="Chart, bar chart&#10;&#10;Description automatically generated">
            <a:extLst>
              <a:ext uri="{FF2B5EF4-FFF2-40B4-BE49-F238E27FC236}">
                <a16:creationId xmlns:a16="http://schemas.microsoft.com/office/drawing/2014/main" id="{D23F584E-81FC-367A-8F53-83C10B9E4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6255" y="1690688"/>
            <a:ext cx="7739489" cy="4351338"/>
          </a:xfrm>
        </p:spPr>
      </p:pic>
    </p:spTree>
    <p:extLst>
      <p:ext uri="{BB962C8B-B14F-4D97-AF65-F5344CB8AC3E}">
        <p14:creationId xmlns:p14="http://schemas.microsoft.com/office/powerpoint/2010/main" val="2399299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9DD66-D396-7785-2F4A-F216D0A12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visualisation need different approaches 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46B4C9-6A34-8E96-B0C5-C3740B3E1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448" t="16652" r="1179" b="47176"/>
          <a:stretch/>
        </p:blipFill>
        <p:spPr>
          <a:xfrm>
            <a:off x="8482936" y="2198961"/>
            <a:ext cx="2889996" cy="163202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0E4452-D8ED-7AEA-82CF-B92708BF2CFE}"/>
              </a:ext>
            </a:extLst>
          </p:cNvPr>
          <p:cNvSpPr txBox="1"/>
          <p:nvPr/>
        </p:nvSpPr>
        <p:spPr>
          <a:xfrm>
            <a:off x="838200" y="4039940"/>
            <a:ext cx="1695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Audience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CD12EF-8A0F-8F8E-0ED8-5B0EB1E684C6}"/>
              </a:ext>
            </a:extLst>
          </p:cNvPr>
          <p:cNvSpPr txBox="1"/>
          <p:nvPr/>
        </p:nvSpPr>
        <p:spPr>
          <a:xfrm>
            <a:off x="2533650" y="3983468"/>
            <a:ext cx="266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Broad</a:t>
            </a:r>
            <a:r>
              <a:rPr lang="en-GB" sz="2400" dirty="0"/>
              <a:t>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ADA26C-C12D-6332-8F91-FFCD6DACC686}"/>
              </a:ext>
            </a:extLst>
          </p:cNvPr>
          <p:cNvSpPr txBox="1"/>
          <p:nvPr/>
        </p:nvSpPr>
        <p:spPr>
          <a:xfrm>
            <a:off x="2533650" y="4517004"/>
            <a:ext cx="266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Identify one or two key </a:t>
            </a:r>
            <a:br>
              <a:rPr lang="en-GB" sz="2000" dirty="0"/>
            </a:br>
            <a:r>
              <a:rPr lang="en-GB" sz="2000" dirty="0"/>
              <a:t>points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CA1248-9000-20BD-7858-ED3F7F61F6E4}"/>
              </a:ext>
            </a:extLst>
          </p:cNvPr>
          <p:cNvSpPr txBox="1"/>
          <p:nvPr/>
        </p:nvSpPr>
        <p:spPr>
          <a:xfrm>
            <a:off x="8575222" y="4517004"/>
            <a:ext cx="266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Hypothesis testing</a:t>
            </a:r>
          </a:p>
          <a:p>
            <a:r>
              <a:rPr lang="en-GB" sz="2000" dirty="0"/>
              <a:t>Investigating and iterative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A71B3-B626-4954-95EA-AB94AB4DC767}"/>
              </a:ext>
            </a:extLst>
          </p:cNvPr>
          <p:cNvSpPr txBox="1"/>
          <p:nvPr/>
        </p:nvSpPr>
        <p:spPr>
          <a:xfrm>
            <a:off x="5264149" y="4517004"/>
            <a:ext cx="28856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Guided analytics</a:t>
            </a:r>
          </a:p>
          <a:p>
            <a:r>
              <a:rPr lang="en-GB" sz="2000" dirty="0"/>
              <a:t>Identify change and exceptions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133563-533B-C204-6148-0886033242CC}"/>
              </a:ext>
            </a:extLst>
          </p:cNvPr>
          <p:cNvSpPr txBox="1"/>
          <p:nvPr/>
        </p:nvSpPr>
        <p:spPr>
          <a:xfrm>
            <a:off x="2616200" y="5573358"/>
            <a:ext cx="266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Visually appealing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2BC9A8-F003-7FD8-73E7-2F1FC3E34FDA}"/>
              </a:ext>
            </a:extLst>
          </p:cNvPr>
          <p:cNvSpPr txBox="1"/>
          <p:nvPr/>
        </p:nvSpPr>
        <p:spPr>
          <a:xfrm>
            <a:off x="5308600" y="5573358"/>
            <a:ext cx="28411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Defined structure based on business relevance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01B807-619A-1C10-54F3-757640520356}"/>
              </a:ext>
            </a:extLst>
          </p:cNvPr>
          <p:cNvSpPr txBox="1"/>
          <p:nvPr/>
        </p:nvSpPr>
        <p:spPr>
          <a:xfrm>
            <a:off x="8581572" y="5573358"/>
            <a:ext cx="28411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Categorize and filter data in many different ways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8C0B50-9DE0-D11B-0185-8B121795D094}"/>
              </a:ext>
            </a:extLst>
          </p:cNvPr>
          <p:cNvSpPr txBox="1"/>
          <p:nvPr/>
        </p:nvSpPr>
        <p:spPr>
          <a:xfrm>
            <a:off x="838200" y="4543116"/>
            <a:ext cx="1695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Decision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E93F6B-870C-9B71-9B39-E5E0BF2BB6F3}"/>
              </a:ext>
            </a:extLst>
          </p:cNvPr>
          <p:cNvSpPr txBox="1"/>
          <p:nvPr/>
        </p:nvSpPr>
        <p:spPr>
          <a:xfrm>
            <a:off x="838200" y="5557835"/>
            <a:ext cx="1695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Functionality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6677CC8-DF93-004D-B899-A0960E7D5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125" y="2175321"/>
            <a:ext cx="1188790" cy="1655660"/>
          </a:xfrm>
          <a:prstGeom prst="rect">
            <a:avLst/>
          </a:prstGeom>
        </p:spPr>
      </p:pic>
      <p:pic>
        <p:nvPicPr>
          <p:cNvPr id="19" name="Content Placeholder 4">
            <a:extLst>
              <a:ext uri="{FF2B5EF4-FFF2-40B4-BE49-F238E27FC236}">
                <a16:creationId xmlns:a16="http://schemas.microsoft.com/office/drawing/2014/main" id="{0F2CB233-B4A2-9BD4-3183-4386811BDC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80" t="15813" r="28489" b="46300"/>
          <a:stretch/>
        </p:blipFill>
        <p:spPr bwMode="auto">
          <a:xfrm>
            <a:off x="5285645" y="2198961"/>
            <a:ext cx="2499238" cy="151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F2B06C2-6FEF-840F-BA9F-FD2656F0BD33}"/>
              </a:ext>
            </a:extLst>
          </p:cNvPr>
          <p:cNvCxnSpPr/>
          <p:nvPr/>
        </p:nvCxnSpPr>
        <p:spPr>
          <a:xfrm>
            <a:off x="348343" y="4472706"/>
            <a:ext cx="112485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6BBA278-69E8-8FA3-F3AF-4A7693E56999}"/>
              </a:ext>
            </a:extLst>
          </p:cNvPr>
          <p:cNvCxnSpPr/>
          <p:nvPr/>
        </p:nvCxnSpPr>
        <p:spPr>
          <a:xfrm>
            <a:off x="348343" y="5531723"/>
            <a:ext cx="112485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688565B-CBE7-75D3-13E3-1FE4B1B8CA9C}"/>
              </a:ext>
            </a:extLst>
          </p:cNvPr>
          <p:cNvSpPr txBox="1"/>
          <p:nvPr/>
        </p:nvSpPr>
        <p:spPr>
          <a:xfrm>
            <a:off x="3197086" y="6382313"/>
            <a:ext cx="63391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>
                    <a:lumMod val="75000"/>
                  </a:schemeClr>
                </a:solidFill>
              </a:rPr>
              <a:t>Infographic example: https://www.toastdesign.co.uk/services/infographic-designers/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ADEBAA-0559-17DD-16A1-46DDB9AE9738}"/>
              </a:ext>
            </a:extLst>
          </p:cNvPr>
          <p:cNvSpPr txBox="1"/>
          <p:nvPr/>
        </p:nvSpPr>
        <p:spPr>
          <a:xfrm>
            <a:off x="5283829" y="4063832"/>
            <a:ext cx="21656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Decision makers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961400-9514-58DC-0093-BBCF676D3271}"/>
              </a:ext>
            </a:extLst>
          </p:cNvPr>
          <p:cNvSpPr txBox="1"/>
          <p:nvPr/>
        </p:nvSpPr>
        <p:spPr>
          <a:xfrm>
            <a:off x="8585531" y="4067070"/>
            <a:ext cx="17828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Analyst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137612-65C8-ACF1-624A-67B708B589C5}"/>
              </a:ext>
            </a:extLst>
          </p:cNvPr>
          <p:cNvSpPr txBox="1"/>
          <p:nvPr/>
        </p:nvSpPr>
        <p:spPr>
          <a:xfrm>
            <a:off x="4290730" y="6602441"/>
            <a:ext cx="3610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75000"/>
                  </a:schemeClr>
                </a:solidFill>
              </a:rPr>
              <a:t>Copyright: Arrowstream Analytics Ltd and DataWoj Ltd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0BEBFC-310C-D66F-FC00-0E12EC4AE6D2}"/>
              </a:ext>
            </a:extLst>
          </p:cNvPr>
          <p:cNvSpPr txBox="1"/>
          <p:nvPr/>
        </p:nvSpPr>
        <p:spPr>
          <a:xfrm>
            <a:off x="2661565" y="1636503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Infographic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2EA08A-9C8B-9B86-0314-04F0E9F4F069}"/>
              </a:ext>
            </a:extLst>
          </p:cNvPr>
          <p:cNvSpPr txBox="1"/>
          <p:nvPr/>
        </p:nvSpPr>
        <p:spPr>
          <a:xfrm>
            <a:off x="5651913" y="1624853"/>
            <a:ext cx="1766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Dashboard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7739E9-9F85-D196-DEA8-43436CA8AEF8}"/>
              </a:ext>
            </a:extLst>
          </p:cNvPr>
          <p:cNvSpPr txBox="1"/>
          <p:nvPr/>
        </p:nvSpPr>
        <p:spPr>
          <a:xfrm>
            <a:off x="9228832" y="1624853"/>
            <a:ext cx="1398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Explorer</a:t>
            </a:r>
          </a:p>
        </p:txBody>
      </p:sp>
    </p:spTree>
    <p:extLst>
      <p:ext uri="{BB962C8B-B14F-4D97-AF65-F5344CB8AC3E}">
        <p14:creationId xmlns:p14="http://schemas.microsoft.com/office/powerpoint/2010/main" val="3731191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D1A69-D1D4-D7B3-863F-2108BAE06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Encourage insight with guided analytics 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6D64077-DA20-508B-B501-E276C5E96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61375"/>
            <a:ext cx="5181600" cy="4597200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b="1" dirty="0"/>
              <a:t>Intuitive</a:t>
            </a:r>
            <a:r>
              <a:rPr lang="en-US" sz="2000" dirty="0"/>
              <a:t> – Simple enough for new users to immediately become familiar and understand </a:t>
            </a:r>
          </a:p>
          <a:p>
            <a:r>
              <a:rPr lang="en-US" sz="2000" b="1" dirty="0"/>
              <a:t>Insightful</a:t>
            </a:r>
            <a:r>
              <a:rPr lang="en-US" sz="2000" dirty="0"/>
              <a:t> - Prescribe key information but still allow users to interactively pursue deeper insights</a:t>
            </a:r>
            <a:endParaRPr lang="en-GB" sz="2000" dirty="0"/>
          </a:p>
          <a:p>
            <a:r>
              <a:rPr lang="en-US" sz="2000" b="1" dirty="0"/>
              <a:t>Scalable</a:t>
            </a:r>
            <a:r>
              <a:rPr lang="en-US" sz="2000" dirty="0"/>
              <a:t> – Provide good performance at all levels of analysis and irrespective of data volumes.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BDB258-9482-2DC1-8FA2-80477184C4D9}"/>
              </a:ext>
            </a:extLst>
          </p:cNvPr>
          <p:cNvSpPr txBox="1"/>
          <p:nvPr/>
        </p:nvSpPr>
        <p:spPr>
          <a:xfrm>
            <a:off x="838200" y="1476157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Modular approach to creating intuitive, insightful and scalable dashboards</a:t>
            </a:r>
            <a:endParaRPr lang="en-GB" dirty="0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1792013E-D21C-7205-A983-6B91FCE310E6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504950" y="2086612"/>
          <a:ext cx="4419600" cy="4090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A7C081D-F4F3-204D-0EEA-E8E3D651F309}"/>
              </a:ext>
            </a:extLst>
          </p:cNvPr>
          <p:cNvSpPr txBox="1"/>
          <p:nvPr/>
        </p:nvSpPr>
        <p:spPr>
          <a:xfrm>
            <a:off x="3752795" y="6602441"/>
            <a:ext cx="4686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75000"/>
                  </a:schemeClr>
                </a:solidFill>
              </a:rPr>
              <a:t>© 2023: Arrowstream Analytics Ltd and DataWoj Ltd.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1915262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D4E2142F-F8AB-0B0E-EE67-76304518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worked example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63ADDFFF-D496-6F80-208B-3140D54DD4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Use a BAN to show the latest KPI</a:t>
            </a:r>
          </a:p>
          <a:p>
            <a:r>
              <a:rPr lang="en-US" sz="2000" dirty="0"/>
              <a:t>Highlight the change from a year ago</a:t>
            </a:r>
          </a:p>
          <a:p>
            <a:r>
              <a:rPr lang="en-US" sz="2000" dirty="0"/>
              <a:t>Display a sparkline to show how the trend has changed over time</a:t>
            </a:r>
          </a:p>
          <a:p>
            <a:r>
              <a:rPr lang="en-US" sz="2000" dirty="0"/>
              <a:t>Breakdown of the most important dimension of the data</a:t>
            </a:r>
          </a:p>
          <a:p>
            <a:r>
              <a:rPr lang="en-US" sz="2000" dirty="0"/>
              <a:t>Use </a:t>
            </a:r>
            <a:r>
              <a:rPr lang="en-US" sz="2000" dirty="0" err="1"/>
              <a:t>colour</a:t>
            </a:r>
            <a:r>
              <a:rPr lang="en-US" sz="2000" dirty="0"/>
              <a:t> to indicate what you need to look at first</a:t>
            </a:r>
          </a:p>
          <a:p>
            <a:r>
              <a:rPr lang="en-US" sz="2000" dirty="0"/>
              <a:t>Create intuitive tooltips to help the user get more understanding from the data</a:t>
            </a: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CFDE8A-F47D-93AF-C80E-FCA2CEFDB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11" y="1580400"/>
            <a:ext cx="2445727" cy="7430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0D2B12-43DB-9389-17D9-61607E91E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695" y="2323497"/>
            <a:ext cx="1196877" cy="7075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52D6CD-9964-C5D5-905C-E79EEA7B2E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4882" y="1896909"/>
            <a:ext cx="2653634" cy="119737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ACE6C53-8144-B3CF-C922-DE50BE9839F0}"/>
              </a:ext>
            </a:extLst>
          </p:cNvPr>
          <p:cNvGrpSpPr>
            <a:grpSpLocks noChangeAspect="1"/>
          </p:cNvGrpSpPr>
          <p:nvPr/>
        </p:nvGrpSpPr>
        <p:grpSpPr>
          <a:xfrm>
            <a:off x="801071" y="3094281"/>
            <a:ext cx="4987621" cy="2416243"/>
            <a:chOff x="2156863" y="1538023"/>
            <a:chExt cx="7878274" cy="38166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19B2EA3-E08F-91B3-FECF-09615C8E4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56863" y="1538023"/>
              <a:ext cx="7878274" cy="3781953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6F978B-0CD8-F54A-1687-5E10433F98B3}"/>
                </a:ext>
              </a:extLst>
            </p:cNvPr>
            <p:cNvSpPr/>
            <p:nvPr/>
          </p:nvSpPr>
          <p:spPr>
            <a:xfrm>
              <a:off x="6772759" y="2547814"/>
              <a:ext cx="3239146" cy="28068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45E18D7-1B4B-4593-0204-63BAAABE37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9280" y="3713888"/>
            <a:ext cx="2296720" cy="28885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A9872D-F145-C81A-6721-D524B0EA8EA0}"/>
              </a:ext>
            </a:extLst>
          </p:cNvPr>
          <p:cNvSpPr txBox="1"/>
          <p:nvPr/>
        </p:nvSpPr>
        <p:spPr>
          <a:xfrm>
            <a:off x="3752795" y="6602441"/>
            <a:ext cx="4686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75000"/>
                  </a:schemeClr>
                </a:solidFill>
              </a:rPr>
              <a:t>© 2023: Arrowstream Analytics Ltd and DataWoj Ltd.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148277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7C672-FA52-B97A-7CFC-FC75BB3F3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Skills required to create a great dashboard</a:t>
            </a:r>
          </a:p>
        </p:txBody>
      </p:sp>
      <p:graphicFrame>
        <p:nvGraphicFramePr>
          <p:cNvPr id="3" name="Content Placeholder 12">
            <a:extLst>
              <a:ext uri="{FF2B5EF4-FFF2-40B4-BE49-F238E27FC236}">
                <a16:creationId xmlns:a16="http://schemas.microsoft.com/office/drawing/2014/main" id="{775EFE29-903D-6CD5-D761-86ACB51DC4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3993967"/>
              </p:ext>
            </p:extLst>
          </p:nvPr>
        </p:nvGraphicFramePr>
        <p:xfrm>
          <a:off x="3990529" y="1706486"/>
          <a:ext cx="4419600" cy="4090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DB52D2A-8B83-0978-6782-9A035C7A3767}"/>
              </a:ext>
            </a:extLst>
          </p:cNvPr>
          <p:cNvSpPr txBox="1"/>
          <p:nvPr/>
        </p:nvSpPr>
        <p:spPr>
          <a:xfrm>
            <a:off x="3752795" y="6602441"/>
            <a:ext cx="4686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75000"/>
                  </a:schemeClr>
                </a:solidFill>
              </a:rPr>
              <a:t>© 2023: Arrowstream Analytics Ltd and DataWoj Ltd.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2643765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BF708-7E58-9744-9025-CF04537D8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Data Visualisation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325CA2-A3AA-6549-93DA-5F483C12D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538912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Kirk, A (2016), Visualising Data. SAGE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397447FA-D76C-3E4B-BB3D-561499B108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10142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E5A1AF8-1D0B-6A64-F7E1-EFE073F0587A}"/>
              </a:ext>
            </a:extLst>
          </p:cNvPr>
          <p:cNvSpPr txBox="1"/>
          <p:nvPr/>
        </p:nvSpPr>
        <p:spPr>
          <a:xfrm>
            <a:off x="1219892" y="1825625"/>
            <a:ext cx="97522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2800" i="1" dirty="0">
                <a:solidFill>
                  <a:schemeClr val="bg1">
                    <a:lumMod val="50000"/>
                  </a:schemeClr>
                </a:solidFill>
              </a:rPr>
              <a:t>"The representation and presentation of data to facilitate understanding”.</a:t>
            </a:r>
          </a:p>
        </p:txBody>
      </p:sp>
    </p:spTree>
    <p:extLst>
      <p:ext uri="{BB962C8B-B14F-4D97-AF65-F5344CB8AC3E}">
        <p14:creationId xmlns:p14="http://schemas.microsoft.com/office/powerpoint/2010/main" val="2970473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8FEE19-0931-92C1-E311-F934CE37B3E4}"/>
              </a:ext>
            </a:extLst>
          </p:cNvPr>
          <p:cNvSpPr/>
          <p:nvPr/>
        </p:nvSpPr>
        <p:spPr>
          <a:xfrm>
            <a:off x="0" y="6114227"/>
            <a:ext cx="12192000" cy="709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2E3DBE-53FF-C388-D04C-A9CC46C18BD8}"/>
              </a:ext>
            </a:extLst>
          </p:cNvPr>
          <p:cNvCxnSpPr>
            <a:cxnSpLocks/>
          </p:cNvCxnSpPr>
          <p:nvPr/>
        </p:nvCxnSpPr>
        <p:spPr>
          <a:xfrm>
            <a:off x="2485505" y="813459"/>
            <a:ext cx="0" cy="6065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37491A-DD78-B929-7E62-CC2CCA83E778}"/>
              </a:ext>
            </a:extLst>
          </p:cNvPr>
          <p:cNvCxnSpPr>
            <a:cxnSpLocks/>
          </p:cNvCxnSpPr>
          <p:nvPr/>
        </p:nvCxnSpPr>
        <p:spPr>
          <a:xfrm>
            <a:off x="9271461" y="813459"/>
            <a:ext cx="0" cy="6065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BFF243-BB21-2566-9114-DF4C5BA1CCFB}"/>
              </a:ext>
            </a:extLst>
          </p:cNvPr>
          <p:cNvCxnSpPr/>
          <p:nvPr/>
        </p:nvCxnSpPr>
        <p:spPr>
          <a:xfrm>
            <a:off x="0" y="258407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78EF07-8047-AEAD-7134-002421DF1E90}"/>
              </a:ext>
            </a:extLst>
          </p:cNvPr>
          <p:cNvCxnSpPr/>
          <p:nvPr/>
        </p:nvCxnSpPr>
        <p:spPr>
          <a:xfrm>
            <a:off x="0" y="4704080"/>
            <a:ext cx="24855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1C7BA09-170B-2DD5-DF16-169E24931625}"/>
              </a:ext>
            </a:extLst>
          </p:cNvPr>
          <p:cNvCxnSpPr>
            <a:cxnSpLocks/>
          </p:cNvCxnSpPr>
          <p:nvPr/>
        </p:nvCxnSpPr>
        <p:spPr>
          <a:xfrm flipV="1">
            <a:off x="9271461" y="4762268"/>
            <a:ext cx="292053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34D87E1-64B2-D709-6EA4-8B54C7529C65}"/>
              </a:ext>
            </a:extLst>
          </p:cNvPr>
          <p:cNvCxnSpPr>
            <a:cxnSpLocks/>
          </p:cNvCxnSpPr>
          <p:nvPr/>
        </p:nvCxnSpPr>
        <p:spPr>
          <a:xfrm flipV="1">
            <a:off x="5660967" y="813459"/>
            <a:ext cx="0" cy="1770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06621CD-7785-5AC3-BCBD-5BD0877636E7}"/>
              </a:ext>
            </a:extLst>
          </p:cNvPr>
          <p:cNvSpPr txBox="1"/>
          <p:nvPr/>
        </p:nvSpPr>
        <p:spPr>
          <a:xfrm>
            <a:off x="191193" y="889857"/>
            <a:ext cx="2035494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Objective/Audience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4F5533-AFD4-AAF2-2CD4-F28D3C76CB12}"/>
              </a:ext>
            </a:extLst>
          </p:cNvPr>
          <p:cNvSpPr txBox="1"/>
          <p:nvPr/>
        </p:nvSpPr>
        <p:spPr>
          <a:xfrm>
            <a:off x="2566423" y="889857"/>
            <a:ext cx="1762470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Key comparisons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4E87E5-1375-9389-0E17-72F7B292AD7D}"/>
              </a:ext>
            </a:extLst>
          </p:cNvPr>
          <p:cNvSpPr txBox="1"/>
          <p:nvPr/>
        </p:nvSpPr>
        <p:spPr>
          <a:xfrm>
            <a:off x="5837180" y="889857"/>
            <a:ext cx="620554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Data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EF1862-ADA1-F649-765C-BA3DEA5B51C2}"/>
              </a:ext>
            </a:extLst>
          </p:cNvPr>
          <p:cNvSpPr txBox="1"/>
          <p:nvPr/>
        </p:nvSpPr>
        <p:spPr>
          <a:xfrm>
            <a:off x="9396218" y="901742"/>
            <a:ext cx="639919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Style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04C73D-37A3-BA2E-D1EC-4511D9B441BA}"/>
              </a:ext>
            </a:extLst>
          </p:cNvPr>
          <p:cNvSpPr txBox="1"/>
          <p:nvPr/>
        </p:nvSpPr>
        <p:spPr>
          <a:xfrm>
            <a:off x="118763" y="2733699"/>
            <a:ext cx="75206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Filters</a:t>
            </a:r>
            <a:endParaRPr lang="en-GB">
              <a:solidFill>
                <a:srgbClr val="0070C0"/>
              </a:solidFill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EFE1A7-B494-8A20-CE89-927A6999C262}"/>
              </a:ext>
            </a:extLst>
          </p:cNvPr>
          <p:cNvSpPr txBox="1"/>
          <p:nvPr/>
        </p:nvSpPr>
        <p:spPr>
          <a:xfrm>
            <a:off x="118763" y="4853708"/>
            <a:ext cx="1101776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Measures</a:t>
            </a:r>
            <a:endParaRPr lang="en-GB">
              <a:solidFill>
                <a:srgbClr val="0070C0"/>
              </a:solidFill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1C7AEF-2A74-6875-E9F1-BA99E513E708}"/>
              </a:ext>
            </a:extLst>
          </p:cNvPr>
          <p:cNvSpPr txBox="1"/>
          <p:nvPr/>
        </p:nvSpPr>
        <p:spPr>
          <a:xfrm>
            <a:off x="9396218" y="2712332"/>
            <a:ext cx="1277914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Dimensions</a:t>
            </a:r>
            <a:endParaRPr lang="en-GB">
              <a:solidFill>
                <a:srgbClr val="0070C0"/>
              </a:solidFill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87B3FC-9E29-1610-5042-F20E14091F22}"/>
              </a:ext>
            </a:extLst>
          </p:cNvPr>
          <p:cNvSpPr txBox="1"/>
          <p:nvPr/>
        </p:nvSpPr>
        <p:spPr>
          <a:xfrm>
            <a:off x="9396218" y="4897673"/>
            <a:ext cx="1523174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Business Logic</a:t>
            </a:r>
            <a:endParaRPr lang="en-GB">
              <a:solidFill>
                <a:srgbClr val="0070C0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4901F1-0FDC-9FDC-2E35-6C4898BF55B6}"/>
              </a:ext>
            </a:extLst>
          </p:cNvPr>
          <p:cNvSpPr txBox="1"/>
          <p:nvPr/>
        </p:nvSpPr>
        <p:spPr>
          <a:xfrm>
            <a:off x="164969" y="114125"/>
            <a:ext cx="6557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chemeClr val="accent2"/>
                </a:solidFill>
              </a:rPr>
              <a:t>One page dashboard design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B331F-42BC-2738-3523-C850353111E5}"/>
              </a:ext>
            </a:extLst>
          </p:cNvPr>
          <p:cNvSpPr txBox="1"/>
          <p:nvPr/>
        </p:nvSpPr>
        <p:spPr>
          <a:xfrm>
            <a:off x="3752795" y="6602441"/>
            <a:ext cx="4686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75000"/>
                  </a:schemeClr>
                </a:solidFill>
              </a:rPr>
              <a:t>© 2023: Arrowstream Analytics Ltd and DataWoj Ltd.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3440070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5AAC24-4022-CB6A-5397-2C5EBBFF0BEE}"/>
              </a:ext>
            </a:extLst>
          </p:cNvPr>
          <p:cNvSpPr/>
          <p:nvPr/>
        </p:nvSpPr>
        <p:spPr>
          <a:xfrm>
            <a:off x="0" y="6174329"/>
            <a:ext cx="12192000" cy="709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2E3DBE-53FF-C388-D04C-A9CC46C18BD8}"/>
              </a:ext>
            </a:extLst>
          </p:cNvPr>
          <p:cNvCxnSpPr>
            <a:cxnSpLocks/>
          </p:cNvCxnSpPr>
          <p:nvPr/>
        </p:nvCxnSpPr>
        <p:spPr>
          <a:xfrm>
            <a:off x="2545358" y="883566"/>
            <a:ext cx="0" cy="5645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37491A-DD78-B929-7E62-CC2CCA83E778}"/>
              </a:ext>
            </a:extLst>
          </p:cNvPr>
          <p:cNvCxnSpPr>
            <a:cxnSpLocks/>
          </p:cNvCxnSpPr>
          <p:nvPr/>
        </p:nvCxnSpPr>
        <p:spPr>
          <a:xfrm>
            <a:off x="9271461" y="883566"/>
            <a:ext cx="0" cy="5645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BFF243-BB21-2566-9114-DF4C5BA1CCFB}"/>
              </a:ext>
            </a:extLst>
          </p:cNvPr>
          <p:cNvCxnSpPr/>
          <p:nvPr/>
        </p:nvCxnSpPr>
        <p:spPr>
          <a:xfrm>
            <a:off x="-9530" y="2573268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78EF07-8047-AEAD-7134-002421DF1E90}"/>
              </a:ext>
            </a:extLst>
          </p:cNvPr>
          <p:cNvCxnSpPr/>
          <p:nvPr/>
        </p:nvCxnSpPr>
        <p:spPr>
          <a:xfrm>
            <a:off x="59853" y="4489170"/>
            <a:ext cx="24855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1C7BA09-170B-2DD5-DF16-169E24931625}"/>
              </a:ext>
            </a:extLst>
          </p:cNvPr>
          <p:cNvCxnSpPr>
            <a:cxnSpLocks/>
          </p:cNvCxnSpPr>
          <p:nvPr/>
        </p:nvCxnSpPr>
        <p:spPr>
          <a:xfrm flipV="1">
            <a:off x="9271461" y="4489170"/>
            <a:ext cx="292053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34D87E1-64B2-D709-6EA4-8B54C7529C65}"/>
              </a:ext>
            </a:extLst>
          </p:cNvPr>
          <p:cNvCxnSpPr>
            <a:cxnSpLocks/>
          </p:cNvCxnSpPr>
          <p:nvPr/>
        </p:nvCxnSpPr>
        <p:spPr>
          <a:xfrm flipV="1">
            <a:off x="5660967" y="883566"/>
            <a:ext cx="0" cy="1689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06621CD-7785-5AC3-BCBD-5BD0877636E7}"/>
              </a:ext>
            </a:extLst>
          </p:cNvPr>
          <p:cNvSpPr txBox="1"/>
          <p:nvPr/>
        </p:nvSpPr>
        <p:spPr>
          <a:xfrm>
            <a:off x="191193" y="846323"/>
            <a:ext cx="2035494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Objective/Audience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4F5533-AFD4-AAF2-2CD4-F28D3C76CB12}"/>
              </a:ext>
            </a:extLst>
          </p:cNvPr>
          <p:cNvSpPr txBox="1"/>
          <p:nvPr/>
        </p:nvSpPr>
        <p:spPr>
          <a:xfrm>
            <a:off x="2566423" y="846323"/>
            <a:ext cx="1762470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Key comparisons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4E87E5-1375-9389-0E17-72F7B292AD7D}"/>
              </a:ext>
            </a:extLst>
          </p:cNvPr>
          <p:cNvSpPr txBox="1"/>
          <p:nvPr/>
        </p:nvSpPr>
        <p:spPr>
          <a:xfrm>
            <a:off x="5837180" y="846323"/>
            <a:ext cx="620554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Data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EF1862-ADA1-F649-765C-BA3DEA5B51C2}"/>
              </a:ext>
            </a:extLst>
          </p:cNvPr>
          <p:cNvSpPr txBox="1"/>
          <p:nvPr/>
        </p:nvSpPr>
        <p:spPr>
          <a:xfrm>
            <a:off x="9396218" y="858208"/>
            <a:ext cx="639919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Style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04C73D-37A3-BA2E-D1EC-4511D9B441BA}"/>
              </a:ext>
            </a:extLst>
          </p:cNvPr>
          <p:cNvSpPr txBox="1"/>
          <p:nvPr/>
        </p:nvSpPr>
        <p:spPr>
          <a:xfrm>
            <a:off x="118763" y="2616934"/>
            <a:ext cx="75206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Filters</a:t>
            </a:r>
            <a:endParaRPr lang="en-GB">
              <a:solidFill>
                <a:srgbClr val="0070C0"/>
              </a:solidFill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EFE1A7-B494-8A20-CE89-927A6999C262}"/>
              </a:ext>
            </a:extLst>
          </p:cNvPr>
          <p:cNvSpPr txBox="1"/>
          <p:nvPr/>
        </p:nvSpPr>
        <p:spPr>
          <a:xfrm>
            <a:off x="89705" y="4592272"/>
            <a:ext cx="1101776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Measures</a:t>
            </a:r>
            <a:endParaRPr lang="en-GB" dirty="0">
              <a:solidFill>
                <a:srgbClr val="0070C0"/>
              </a:solidFill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1C7AEF-2A74-6875-E9F1-BA99E513E708}"/>
              </a:ext>
            </a:extLst>
          </p:cNvPr>
          <p:cNvSpPr txBox="1"/>
          <p:nvPr/>
        </p:nvSpPr>
        <p:spPr>
          <a:xfrm>
            <a:off x="9396218" y="2595567"/>
            <a:ext cx="1277914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Dimensions</a:t>
            </a:r>
            <a:endParaRPr lang="en-GB">
              <a:solidFill>
                <a:srgbClr val="0070C0"/>
              </a:solidFill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87B3FC-9E29-1610-5042-F20E14091F22}"/>
              </a:ext>
            </a:extLst>
          </p:cNvPr>
          <p:cNvSpPr txBox="1"/>
          <p:nvPr/>
        </p:nvSpPr>
        <p:spPr>
          <a:xfrm>
            <a:off x="9361764" y="4578103"/>
            <a:ext cx="1523174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Business Logic</a:t>
            </a:r>
            <a:endParaRPr lang="en-GB" dirty="0">
              <a:solidFill>
                <a:srgbClr val="0070C0"/>
              </a:solidFill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DE0426-74C0-5EC5-0345-87AAC9334700}"/>
              </a:ext>
            </a:extLst>
          </p:cNvPr>
          <p:cNvSpPr txBox="1"/>
          <p:nvPr/>
        </p:nvSpPr>
        <p:spPr>
          <a:xfrm>
            <a:off x="74673" y="1153078"/>
            <a:ext cx="2444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veat" panose="00000500000000000000" pitchFamily="2" charset="0"/>
              </a:rPr>
              <a:t>Senior management </a:t>
            </a:r>
            <a:br>
              <a:rPr lang="en-GB" dirty="0">
                <a:latin typeface="Caveat" panose="00000500000000000000" pitchFamily="2" charset="0"/>
              </a:rPr>
            </a:br>
            <a:r>
              <a:rPr lang="en-GB" dirty="0">
                <a:latin typeface="Caveat" panose="00000500000000000000" pitchFamily="2" charset="0"/>
              </a:rPr>
              <a:t>To understand the market share of the chocolate bar market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E697C2-D135-F71E-36ED-EE7049DB9D4C}"/>
              </a:ext>
            </a:extLst>
          </p:cNvPr>
          <p:cNvSpPr txBox="1"/>
          <p:nvPr/>
        </p:nvSpPr>
        <p:spPr>
          <a:xfrm>
            <a:off x="2565961" y="1140937"/>
            <a:ext cx="3146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veat" panose="00000500000000000000" pitchFamily="2" charset="0"/>
              </a:rPr>
              <a:t>Compare the latest month to the previous month, compare brands </a:t>
            </a:r>
          </a:p>
          <a:p>
            <a:r>
              <a:rPr lang="en-GB" dirty="0">
                <a:latin typeface="Caveat" panose="00000500000000000000" pitchFamily="2" charset="0"/>
              </a:rPr>
              <a:t>Changes over time seasonality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42F49C-483A-043D-7BF8-72D5CFC03BE3}"/>
              </a:ext>
            </a:extLst>
          </p:cNvPr>
          <p:cNvSpPr txBox="1"/>
          <p:nvPr/>
        </p:nvSpPr>
        <p:spPr>
          <a:xfrm>
            <a:off x="5777325" y="1127312"/>
            <a:ext cx="327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veat" panose="00000500000000000000" pitchFamily="2" charset="0"/>
              </a:rPr>
              <a:t>Point of sale data </a:t>
            </a:r>
          </a:p>
          <a:p>
            <a:r>
              <a:rPr lang="en-GB" dirty="0">
                <a:latin typeface="Caveat" panose="00000500000000000000" pitchFamily="2" charset="0"/>
              </a:rPr>
              <a:t>Brand catalogue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A422E3-6D2A-7D84-DC1A-93DD94F3DEC0}"/>
              </a:ext>
            </a:extLst>
          </p:cNvPr>
          <p:cNvSpPr txBox="1"/>
          <p:nvPr/>
        </p:nvSpPr>
        <p:spPr>
          <a:xfrm>
            <a:off x="9396218" y="1140937"/>
            <a:ext cx="2688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veat" panose="00000500000000000000" pitchFamily="2" charset="0"/>
              </a:rPr>
              <a:t>Use the brand guidelines</a:t>
            </a:r>
          </a:p>
          <a:p>
            <a:r>
              <a:rPr lang="en-GB" dirty="0">
                <a:latin typeface="Caveat" panose="00000500000000000000" pitchFamily="2" charset="0"/>
              </a:rPr>
              <a:t>1000x800px  screen, </a:t>
            </a:r>
          </a:p>
          <a:p>
            <a:r>
              <a:rPr lang="en-GB" dirty="0">
                <a:latin typeface="Caveat" panose="00000500000000000000" pitchFamily="2" charset="0"/>
              </a:rPr>
              <a:t>Mobile friendly version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0C678A-6C08-56B9-702E-FB0AA01DA84A}"/>
              </a:ext>
            </a:extLst>
          </p:cNvPr>
          <p:cNvSpPr txBox="1"/>
          <p:nvPr/>
        </p:nvSpPr>
        <p:spPr>
          <a:xfrm>
            <a:off x="156482" y="4931346"/>
            <a:ext cx="2042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veat" panose="00000500000000000000" pitchFamily="2" charset="0"/>
              </a:rPr>
              <a:t>Units sold</a:t>
            </a:r>
          </a:p>
          <a:p>
            <a:r>
              <a:rPr lang="en-GB" dirty="0">
                <a:latin typeface="Caveat" panose="00000500000000000000" pitchFamily="2" charset="0"/>
              </a:rPr>
              <a:t>Revenue</a:t>
            </a:r>
          </a:p>
          <a:p>
            <a:r>
              <a:rPr lang="en-GB" dirty="0">
                <a:latin typeface="Caveat" panose="00000500000000000000" pitchFamily="2" charset="0"/>
              </a:rPr>
              <a:t>% change</a:t>
            </a:r>
          </a:p>
          <a:p>
            <a:r>
              <a:rPr lang="en-GB" dirty="0">
                <a:latin typeface="Caveat" panose="00000500000000000000" pitchFamily="2" charset="0"/>
              </a:rPr>
              <a:t>CAGR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600906-0315-D322-CE5C-DB563CC7B482}"/>
              </a:ext>
            </a:extLst>
          </p:cNvPr>
          <p:cNvSpPr txBox="1"/>
          <p:nvPr/>
        </p:nvSpPr>
        <p:spPr>
          <a:xfrm>
            <a:off x="107848" y="2897768"/>
            <a:ext cx="12955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veat" panose="00000500000000000000" pitchFamily="2" charset="0"/>
              </a:rPr>
              <a:t>Region</a:t>
            </a:r>
          </a:p>
          <a:p>
            <a:r>
              <a:rPr lang="en-GB" dirty="0">
                <a:latin typeface="Caveat" panose="00000500000000000000" pitchFamily="2" charset="0"/>
              </a:rPr>
              <a:t>Manufacturer</a:t>
            </a:r>
          </a:p>
          <a:p>
            <a:r>
              <a:rPr lang="en-GB" dirty="0">
                <a:latin typeface="Caveat" panose="00000500000000000000" pitchFamily="2" charset="0"/>
              </a:rPr>
              <a:t>Time intervals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013871-CD4B-5818-80D1-A323D8B01733}"/>
              </a:ext>
            </a:extLst>
          </p:cNvPr>
          <p:cNvGrpSpPr/>
          <p:nvPr/>
        </p:nvGrpSpPr>
        <p:grpSpPr>
          <a:xfrm>
            <a:off x="2728579" y="2853982"/>
            <a:ext cx="6490115" cy="3912713"/>
            <a:chOff x="2728579" y="2853982"/>
            <a:chExt cx="6490115" cy="391271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52DE3F0-B223-EE0D-4AC1-085935010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87116" y="4669041"/>
              <a:ext cx="289332" cy="20976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D8BFB97-51E7-43B1-BB33-D916D95B982D}"/>
                </a:ext>
              </a:extLst>
            </p:cNvPr>
            <p:cNvSpPr txBox="1"/>
            <p:nvPr/>
          </p:nvSpPr>
          <p:spPr>
            <a:xfrm>
              <a:off x="2878995" y="5741036"/>
              <a:ext cx="5799338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900" dirty="0">
                  <a:solidFill>
                    <a:srgbClr val="A5A5A5"/>
                  </a:solidFill>
                  <a:ea typeface="+mn-lt"/>
                  <a:cs typeface="+mn-lt"/>
                </a:rPr>
                <a:t>Response Base: n = X.  Based upon response to:</a:t>
              </a:r>
              <a:r>
                <a:rPr lang="en-US" sz="900" dirty="0">
                  <a:solidFill>
                    <a:srgbClr val="A5A5A5"/>
                  </a:solidFill>
                  <a:cs typeface="Calibri"/>
                </a:rPr>
                <a:t> </a:t>
              </a:r>
              <a:r>
                <a:rPr lang="en-US" sz="900" i="1" dirty="0">
                  <a:solidFill>
                    <a:srgbClr val="A5A5A5"/>
                  </a:solidFill>
                  <a:cs typeface="Calibri"/>
                </a:rPr>
                <a:t>Q1. Interviewer: Which region are you distributing in?</a:t>
              </a:r>
              <a:endParaRPr lang="en-US" i="1" dirty="0">
                <a:solidFill>
                  <a:srgbClr val="A5A5A5"/>
                </a:solidFill>
                <a:cs typeface="Calibri"/>
              </a:endParaRPr>
            </a:p>
            <a:p>
              <a:r>
                <a:rPr lang="en-US" sz="900" dirty="0">
                  <a:solidFill>
                    <a:srgbClr val="A5A5A5"/>
                  </a:solidFill>
                  <a:cs typeface="Calibri"/>
                </a:rPr>
                <a:t>Source: KSA Concept Questionnaire.</a:t>
              </a:r>
              <a:endParaRPr lang="en-US" dirty="0">
                <a:solidFill>
                  <a:srgbClr val="A5A5A5"/>
                </a:solidFill>
              </a:endParaRP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ACEDDCA8-D903-F104-9365-2901B9638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28579" y="2865227"/>
              <a:ext cx="1344349" cy="40846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AFD15BD4-CA68-CA83-CC06-E9F8E00F5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15030" y="3223643"/>
              <a:ext cx="1196877" cy="707546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F7FCB88A-2031-EE6D-CF74-AD0CCC88A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07829" y="2865226"/>
              <a:ext cx="1565892" cy="1016481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EACEF2A-49D2-060A-EA46-6C8338D3DD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19408"/>
            <a:stretch/>
          </p:blipFill>
          <p:spPr>
            <a:xfrm>
              <a:off x="2754240" y="4044471"/>
              <a:ext cx="4019634" cy="23943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F21191-EA0E-B9A7-D0DA-6040E9F1A869}"/>
                </a:ext>
              </a:extLst>
            </p:cNvPr>
            <p:cNvSpPr/>
            <p:nvPr/>
          </p:nvSpPr>
          <p:spPr>
            <a:xfrm>
              <a:off x="4328893" y="3694961"/>
              <a:ext cx="2128841" cy="236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91E4C2B-0E3B-70C7-5A3E-862AE4E71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44738" y="4669041"/>
              <a:ext cx="289332" cy="209765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87C9B2D-C39B-8F1C-A338-7906F49F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65739" y="4669041"/>
              <a:ext cx="289332" cy="209765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3CA5340-AD80-782A-A949-62BCFC8EC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98738" y="4669040"/>
              <a:ext cx="289332" cy="209765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B2F3901-1400-D2CF-B03D-467B0851D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42238" y="4669041"/>
              <a:ext cx="289332" cy="209765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C46EFDD-A14E-D4F7-1F5A-2DA746F0A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8028" y="4669040"/>
              <a:ext cx="289332" cy="2097654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EEB9C61-B3D5-7A44-5F1C-9D3C70465345}"/>
                </a:ext>
              </a:extLst>
            </p:cNvPr>
            <p:cNvSpPr txBox="1"/>
            <p:nvPr/>
          </p:nvSpPr>
          <p:spPr>
            <a:xfrm>
              <a:off x="5945408" y="2853982"/>
              <a:ext cx="157232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$25.5M</a:t>
              </a:r>
            </a:p>
            <a:p>
              <a:pPr algn="ctr"/>
              <a:r>
                <a:rPr lang="en-GB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Growth since 1  year ago</a:t>
              </a:r>
            </a:p>
            <a:p>
              <a:pPr algn="ctr"/>
              <a:r>
                <a:rPr lang="en-GB" sz="1600" dirty="0">
                  <a:solidFill>
                    <a:srgbClr val="002060"/>
                  </a:solidFill>
                  <a:effectLst/>
                  <a:latin typeface="u2400"/>
                </a:rPr>
                <a:t>▲</a:t>
              </a:r>
              <a:r>
                <a:rPr lang="en-GB" sz="16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  <a:r>
                <a:rPr lang="en-GB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.3%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A857B10-E044-C110-AE25-FCF5A4474F31}"/>
                </a:ext>
              </a:extLst>
            </p:cNvPr>
            <p:cNvCxnSpPr/>
            <p:nvPr/>
          </p:nvCxnSpPr>
          <p:spPr>
            <a:xfrm>
              <a:off x="7517731" y="4438207"/>
              <a:ext cx="914400" cy="914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0A591E0-48C9-36A6-A36D-B309C2E7E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55071" y="4385554"/>
              <a:ext cx="2763623" cy="1724814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875CF185-0CD1-8F8B-228E-71A71C85D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74216" y="2931440"/>
              <a:ext cx="1565892" cy="1016481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62BFE842-D3AA-D1B7-758F-2DB71C42486A}"/>
              </a:ext>
            </a:extLst>
          </p:cNvPr>
          <p:cNvSpPr txBox="1"/>
          <p:nvPr/>
        </p:nvSpPr>
        <p:spPr>
          <a:xfrm>
            <a:off x="9389159" y="2939337"/>
            <a:ext cx="2042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veat" panose="00000500000000000000" pitchFamily="2" charset="0"/>
              </a:rPr>
              <a:t>Regions</a:t>
            </a:r>
          </a:p>
          <a:p>
            <a:r>
              <a:rPr lang="en-GB" dirty="0">
                <a:latin typeface="Caveat" panose="00000500000000000000" pitchFamily="2" charset="0"/>
              </a:rPr>
              <a:t>Brands</a:t>
            </a:r>
          </a:p>
          <a:p>
            <a:r>
              <a:rPr lang="en-GB" dirty="0">
                <a:latin typeface="Caveat" panose="00000500000000000000" pitchFamily="2" charset="0"/>
              </a:rPr>
              <a:t>Time intervals</a:t>
            </a:r>
            <a:endParaRPr lang="en-GB" sz="1400" dirty="0">
              <a:latin typeface="Caveat" panose="000005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26599BC-B2D6-6D1F-27DE-24788D9F5665}"/>
              </a:ext>
            </a:extLst>
          </p:cNvPr>
          <p:cNvSpPr txBox="1"/>
          <p:nvPr/>
        </p:nvSpPr>
        <p:spPr>
          <a:xfrm>
            <a:off x="9389159" y="4944806"/>
            <a:ext cx="26864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veat" panose="00000500000000000000" pitchFamily="2" charset="0"/>
              </a:rPr>
              <a:t>In February 2019 we changed system so no data exists for that period. </a:t>
            </a:r>
          </a:p>
          <a:p>
            <a:r>
              <a:rPr lang="en-GB" dirty="0">
                <a:latin typeface="Caveat" panose="00000500000000000000" pitchFamily="2" charset="0"/>
              </a:rPr>
              <a:t>Some brands have been acquired by different manufacturers over time.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060DFDE-6DE2-E2D7-3B45-9FCE1FEEB9A7}"/>
              </a:ext>
            </a:extLst>
          </p:cNvPr>
          <p:cNvSpPr txBox="1"/>
          <p:nvPr/>
        </p:nvSpPr>
        <p:spPr>
          <a:xfrm>
            <a:off x="164969" y="114125"/>
            <a:ext cx="58539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chemeClr val="accent2"/>
                </a:solidFill>
              </a:rPr>
              <a:t>OPDD – worked example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37E222F-F4CE-6CFB-EADB-0D7777EC91A2}"/>
              </a:ext>
            </a:extLst>
          </p:cNvPr>
          <p:cNvSpPr txBox="1"/>
          <p:nvPr/>
        </p:nvSpPr>
        <p:spPr>
          <a:xfrm>
            <a:off x="3743264" y="6584525"/>
            <a:ext cx="4686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75000"/>
                  </a:schemeClr>
                </a:solidFill>
              </a:rPr>
              <a:t>© 2023: Arrowstream Analytics Ltd and DataWoj Ltd. All rights reserved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84A425B-47F1-4BD1-2B9F-FE28FA116940}"/>
              </a:ext>
            </a:extLst>
          </p:cNvPr>
          <p:cNvSpPr/>
          <p:nvPr/>
        </p:nvSpPr>
        <p:spPr>
          <a:xfrm>
            <a:off x="7290236" y="3784419"/>
            <a:ext cx="1796852" cy="206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523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E0B16-4F10-4333-DF0D-6A53D8D67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recap…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10816-1C8C-80D8-04AF-93A783AF6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 this webinar we have:</a:t>
            </a:r>
          </a:p>
          <a:p>
            <a:pPr marL="723900" indent="-723900">
              <a:buFont typeface="Wingdings" panose="05000000000000000000" pitchFamily="2" charset="2"/>
              <a:buChar char="ü"/>
            </a:pPr>
            <a:r>
              <a:rPr lang="en-GB" dirty="0"/>
              <a:t>Demonstrated the principles of how our brains perceive images and learnt which are most appropriate when showing data.</a:t>
            </a:r>
          </a:p>
          <a:p>
            <a:pPr marL="723900" indent="-723900">
              <a:buFont typeface="Wingdings" panose="05000000000000000000" pitchFamily="2" charset="2"/>
              <a:buChar char="ü"/>
            </a:pPr>
            <a:r>
              <a:rPr lang="en-GB" dirty="0"/>
              <a:t>Introduced tools, like the data ink ratio, to ensure that we show the data as clearly as possible.</a:t>
            </a:r>
          </a:p>
          <a:p>
            <a:pPr marL="723900" indent="-723900">
              <a:buFont typeface="Wingdings" panose="05000000000000000000" pitchFamily="2" charset="2"/>
              <a:buChar char="ü"/>
            </a:pPr>
            <a:r>
              <a:rPr lang="en-GB" dirty="0"/>
              <a:t>Uncovered the design considerations required for building dashboards</a:t>
            </a:r>
          </a:p>
          <a:p>
            <a:pPr marL="723900" indent="-723900">
              <a:buFont typeface="Wingdings" panose="05000000000000000000" pitchFamily="2" charset="2"/>
              <a:buChar char="ü"/>
            </a:pPr>
            <a:r>
              <a:rPr lang="en-GB" dirty="0"/>
              <a:t>Provided a simple tool for designing new visualisations. </a:t>
            </a:r>
          </a:p>
          <a:p>
            <a:pPr marL="0" indent="0">
              <a:buNone/>
            </a:pP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56478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81A98-5B2E-7A14-6C9C-32C7FC619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So… Is Data visualisation an art or a science?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A11A85-4FD3-B163-C359-193ECA317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04" y="2945026"/>
            <a:ext cx="2485796" cy="2485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78AB74-955E-C026-A028-F99484A0E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30" y="2945026"/>
            <a:ext cx="2485796" cy="2485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7786E0-D7FD-513F-3241-6DE7E2BE5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928" y="2045486"/>
            <a:ext cx="2217882" cy="75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E3C61B-073C-66CA-7501-4D8B5CBFE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896" y="2160588"/>
            <a:ext cx="29527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4E8718-ACD7-E592-9B8F-BC6DC664B178}"/>
              </a:ext>
            </a:extLst>
          </p:cNvPr>
          <p:cNvSpPr txBox="1"/>
          <p:nvPr/>
        </p:nvSpPr>
        <p:spPr>
          <a:xfrm>
            <a:off x="3302001" y="3162300"/>
            <a:ext cx="2952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Andrew Le Breuilly</a:t>
            </a:r>
          </a:p>
          <a:p>
            <a:endParaRPr lang="en-GB" dirty="0"/>
          </a:p>
          <a:p>
            <a:r>
              <a:rPr lang="en-GB" dirty="0"/>
              <a:t>Andrew@arrowstream.co.uk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92A95B-A264-949C-9258-2B99CD422AF7}"/>
              </a:ext>
            </a:extLst>
          </p:cNvPr>
          <p:cNvSpPr txBox="1"/>
          <p:nvPr/>
        </p:nvSpPr>
        <p:spPr>
          <a:xfrm>
            <a:off x="9022923" y="3162299"/>
            <a:ext cx="2952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Colin Wojtowycz</a:t>
            </a:r>
          </a:p>
          <a:p>
            <a:endParaRPr lang="en-GB" dirty="0"/>
          </a:p>
          <a:p>
            <a:r>
              <a:rPr lang="en-GB" dirty="0"/>
              <a:t>colin@datawoj.co.uk</a:t>
            </a:r>
          </a:p>
        </p:txBody>
      </p:sp>
    </p:spTree>
    <p:extLst>
      <p:ext uri="{BB962C8B-B14F-4D97-AF65-F5344CB8AC3E}">
        <p14:creationId xmlns:p14="http://schemas.microsoft.com/office/powerpoint/2010/main" val="1177161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3AA8D-D2E2-3D79-243D-410E8B57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Making sense of your sight</a:t>
            </a:r>
            <a:endParaRPr lang="en-GB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328362D-3FBA-0F46-A5FF-F6C7EC69F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075" y="6242050"/>
            <a:ext cx="12287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5D686EE-83E1-AD79-BC3C-03C5E2A5E7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3373827"/>
              </p:ext>
            </p:extLst>
          </p:nvPr>
        </p:nvGraphicFramePr>
        <p:xfrm>
          <a:off x="2032000" y="1649124"/>
          <a:ext cx="8128000" cy="2098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E8B51B6F-1763-4531-B10B-B00258C10B92}"/>
              </a:ext>
            </a:extLst>
          </p:cNvPr>
          <p:cNvGrpSpPr/>
          <p:nvPr/>
        </p:nvGrpSpPr>
        <p:grpSpPr>
          <a:xfrm>
            <a:off x="1735310" y="3236051"/>
            <a:ext cx="2644932" cy="2502569"/>
            <a:chOff x="2166790" y="2971799"/>
            <a:chExt cx="1775231" cy="1775231"/>
          </a:xfrm>
        </p:grpSpPr>
        <p:pic>
          <p:nvPicPr>
            <p:cNvPr id="14" name="Graphic 13" descr="User with solid fill">
              <a:extLst>
                <a:ext uri="{FF2B5EF4-FFF2-40B4-BE49-F238E27FC236}">
                  <a16:creationId xmlns:a16="http://schemas.microsoft.com/office/drawing/2014/main" id="{5679E5E5-C488-6248-BAB3-3A29F29AA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166790" y="2971799"/>
              <a:ext cx="1775231" cy="1775231"/>
            </a:xfrm>
            <a:prstGeom prst="rect">
              <a:avLst/>
            </a:prstGeom>
          </p:spPr>
        </p:pic>
        <p:pic>
          <p:nvPicPr>
            <p:cNvPr id="12" name="Graphic 11" descr="Glasses with solid fill">
              <a:extLst>
                <a:ext uri="{FF2B5EF4-FFF2-40B4-BE49-F238E27FC236}">
                  <a16:creationId xmlns:a16="http://schemas.microsoft.com/office/drawing/2014/main" id="{D1225CEA-8685-B2F0-905E-971F6701B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760278" y="3245275"/>
              <a:ext cx="588253" cy="588253"/>
            </a:xfrm>
            <a:prstGeom prst="rect">
              <a:avLst/>
            </a:prstGeom>
          </p:spPr>
        </p:pic>
      </p:grpSp>
      <p:pic>
        <p:nvPicPr>
          <p:cNvPr id="17" name="Graphic 16" descr="Brain in head with solid fill">
            <a:extLst>
              <a:ext uri="{FF2B5EF4-FFF2-40B4-BE49-F238E27FC236}">
                <a16:creationId xmlns:a16="http://schemas.microsoft.com/office/drawing/2014/main" id="{2D1A217D-F083-2C88-EA71-442C25007B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24740" y="3370188"/>
            <a:ext cx="2007212" cy="2007212"/>
          </a:xfrm>
          <a:prstGeom prst="rect">
            <a:avLst/>
          </a:prstGeom>
        </p:spPr>
      </p:pic>
      <p:pic>
        <p:nvPicPr>
          <p:cNvPr id="19" name="Graphic 18" descr="Open book outline">
            <a:extLst>
              <a:ext uri="{FF2B5EF4-FFF2-40B4-BE49-F238E27FC236}">
                <a16:creationId xmlns:a16="http://schemas.microsoft.com/office/drawing/2014/main" id="{73A5FEE4-4EE8-D755-2CAA-E477FDA1A7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163861" y="3536442"/>
            <a:ext cx="1860359" cy="186035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8673F7B-F2FC-F055-40D0-6C45DCA49D9D}"/>
              </a:ext>
            </a:extLst>
          </p:cNvPr>
          <p:cNvSpPr txBox="1"/>
          <p:nvPr/>
        </p:nvSpPr>
        <p:spPr>
          <a:xfrm>
            <a:off x="3752795" y="6602441"/>
            <a:ext cx="4686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75000"/>
                  </a:schemeClr>
                </a:solidFill>
              </a:rPr>
              <a:t>© 2023: Arrowstream Analytics Ltd and DataWoj Ltd.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1126878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99BB8-5772-534D-A427-7E0EFAF0B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Pre-attentive attributes</a:t>
            </a:r>
          </a:p>
        </p:txBody>
      </p:sp>
      <p:pic>
        <p:nvPicPr>
          <p:cNvPr id="6" name="Content Placeholder 5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4A21CFBF-6B30-A4FC-66F1-F9FDB0A62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28007" y="1690688"/>
            <a:ext cx="7535985" cy="410375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00ADAD-3CF2-35DB-6EE8-511D769D920A}"/>
              </a:ext>
            </a:extLst>
          </p:cNvPr>
          <p:cNvSpPr txBox="1"/>
          <p:nvPr/>
        </p:nvSpPr>
        <p:spPr>
          <a:xfrm>
            <a:off x="3752795" y="6602441"/>
            <a:ext cx="4686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75000"/>
                  </a:schemeClr>
                </a:solidFill>
              </a:rPr>
              <a:t>© 2023: Arrowstream Analytics Ltd and DataWoj Ltd.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941227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631902-995C-2D84-074E-5C0BFA6BCA70}"/>
              </a:ext>
            </a:extLst>
          </p:cNvPr>
          <p:cNvSpPr/>
          <p:nvPr/>
        </p:nvSpPr>
        <p:spPr>
          <a:xfrm>
            <a:off x="5506065" y="0"/>
            <a:ext cx="668593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300077A6-39B8-172C-F0D0-31085FCC6E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dirty="0">
                <a:solidFill>
                  <a:srgbClr val="F7941D"/>
                </a:solidFill>
              </a:rPr>
              <a:t>Attentive Processing 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CDF31DE4-F103-3EFB-D54A-234203413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075" y="6242050"/>
            <a:ext cx="12287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E97417B8-4BCC-A238-E2CB-D48D0A1268B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37874" y="1268414"/>
            <a:ext cx="7999914" cy="3845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5400" dirty="0">
                <a:solidFill>
                  <a:schemeClr val="bg1">
                    <a:lumMod val="50000"/>
                  </a:schemeClr>
                </a:solidFill>
              </a:rPr>
              <a:t>43242349234254587872903802842750943850128070843250287435083247092834079098432750984327408437528364123648932749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C4A879-C126-33D3-4214-7D9ED3EEC428}"/>
              </a:ext>
            </a:extLst>
          </p:cNvPr>
          <p:cNvSpPr txBox="1"/>
          <p:nvPr/>
        </p:nvSpPr>
        <p:spPr>
          <a:xfrm>
            <a:off x="3752795" y="6602441"/>
            <a:ext cx="4686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75000"/>
                  </a:schemeClr>
                </a:solidFill>
              </a:rPr>
              <a:t>© 2023: Arrowstream Analytics Ltd and DataWoj Ltd. All rights reserved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C19582-E55B-29AA-7B57-592896622261}"/>
              </a:ext>
            </a:extLst>
          </p:cNvPr>
          <p:cNvSpPr/>
          <p:nvPr/>
        </p:nvSpPr>
        <p:spPr>
          <a:xfrm>
            <a:off x="5506065" y="0"/>
            <a:ext cx="668593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66627F31-1AA7-1782-80EA-497979E7ED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dirty="0">
                <a:solidFill>
                  <a:srgbClr val="F7941D"/>
                </a:solidFill>
              </a:rPr>
              <a:t>Pre-attentive Processing 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C1C06E0-EA88-C410-5C57-95496521425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37874" y="1268414"/>
            <a:ext cx="7999914" cy="3845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5400" dirty="0">
                <a:solidFill>
                  <a:schemeClr val="bg2"/>
                </a:solidFill>
              </a:rPr>
              <a:t>432423492342</a:t>
            </a:r>
            <a:r>
              <a:rPr lang="en-GB" altLang="en-US" sz="5400" dirty="0"/>
              <a:t>5</a:t>
            </a:r>
            <a:r>
              <a:rPr lang="en-GB" altLang="en-US" sz="5400" dirty="0">
                <a:solidFill>
                  <a:schemeClr val="bg2"/>
                </a:solidFill>
              </a:rPr>
              <a:t>4</a:t>
            </a:r>
            <a:r>
              <a:rPr lang="en-GB" altLang="en-US" sz="5400" dirty="0"/>
              <a:t>5</a:t>
            </a:r>
            <a:r>
              <a:rPr lang="en-GB" altLang="en-US" sz="5400" dirty="0">
                <a:solidFill>
                  <a:schemeClr val="bg2"/>
                </a:solidFill>
              </a:rPr>
              <a:t>878729038028427</a:t>
            </a:r>
            <a:r>
              <a:rPr lang="en-GB" altLang="en-US" sz="5400" dirty="0"/>
              <a:t>5</a:t>
            </a:r>
            <a:r>
              <a:rPr lang="en-GB" altLang="en-US" sz="5400" dirty="0">
                <a:solidFill>
                  <a:schemeClr val="bg2"/>
                </a:solidFill>
              </a:rPr>
              <a:t>09438</a:t>
            </a:r>
            <a:r>
              <a:rPr lang="en-GB" altLang="en-US" sz="5400" dirty="0"/>
              <a:t>5</a:t>
            </a:r>
            <a:r>
              <a:rPr lang="en-GB" altLang="en-US" sz="5400" dirty="0">
                <a:solidFill>
                  <a:schemeClr val="bg2"/>
                </a:solidFill>
              </a:rPr>
              <a:t>01280708432</a:t>
            </a:r>
            <a:r>
              <a:rPr lang="en-GB" altLang="en-US" sz="5400" dirty="0"/>
              <a:t>5</a:t>
            </a:r>
            <a:r>
              <a:rPr lang="en-GB" altLang="en-US" sz="5400" dirty="0">
                <a:solidFill>
                  <a:schemeClr val="bg2"/>
                </a:solidFill>
              </a:rPr>
              <a:t>028743</a:t>
            </a:r>
            <a:r>
              <a:rPr lang="en-GB" altLang="en-US" sz="5400" dirty="0"/>
              <a:t>5</a:t>
            </a:r>
            <a:r>
              <a:rPr lang="en-GB" altLang="en-US" sz="5400" dirty="0">
                <a:solidFill>
                  <a:schemeClr val="bg2"/>
                </a:solidFill>
              </a:rPr>
              <a:t>0832470928340790984327</a:t>
            </a:r>
            <a:r>
              <a:rPr lang="en-GB" altLang="en-US" sz="5400" dirty="0"/>
              <a:t>5</a:t>
            </a:r>
            <a:r>
              <a:rPr lang="en-GB" altLang="en-US" sz="5400" dirty="0">
                <a:solidFill>
                  <a:schemeClr val="bg2"/>
                </a:solidFill>
              </a:rPr>
              <a:t>0984327408437</a:t>
            </a:r>
            <a:r>
              <a:rPr lang="en-GB" altLang="en-US" sz="5400" dirty="0"/>
              <a:t>5</a:t>
            </a:r>
            <a:r>
              <a:rPr lang="en-GB" altLang="en-US" sz="5400" dirty="0">
                <a:solidFill>
                  <a:schemeClr val="bg2"/>
                </a:solidFill>
              </a:rPr>
              <a:t>28364123648932749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EA20673E-35A9-BEAB-5007-C0D16EA3C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075" y="6242050"/>
            <a:ext cx="12287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0556F8-0B4F-D6B4-26C3-08379030D236}"/>
              </a:ext>
            </a:extLst>
          </p:cNvPr>
          <p:cNvSpPr txBox="1"/>
          <p:nvPr/>
        </p:nvSpPr>
        <p:spPr>
          <a:xfrm>
            <a:off x="3752795" y="6602441"/>
            <a:ext cx="4686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75000"/>
                  </a:schemeClr>
                </a:solidFill>
              </a:rPr>
              <a:t>© 2023: Arrowstream Analytics Ltd and DataWoj Ltd. All rights reserved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A519313-29A2-B011-3F26-C69D82DB40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1. How much bigger is circle B compared to circle A?</a:t>
            </a:r>
          </a:p>
        </p:txBody>
      </p:sp>
      <p:sp>
        <p:nvSpPr>
          <p:cNvPr id="33795" name="Oval 3">
            <a:extLst>
              <a:ext uri="{FF2B5EF4-FFF2-40B4-BE49-F238E27FC236}">
                <a16:creationId xmlns:a16="http://schemas.microsoft.com/office/drawing/2014/main" id="{FBB4C4E9-FABF-BA18-630E-FBAF21DFA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789" y="4492626"/>
            <a:ext cx="720725" cy="720725"/>
          </a:xfrm>
          <a:prstGeom prst="ellipse">
            <a:avLst/>
          </a:prstGeom>
          <a:noFill/>
          <a:ln w="19050" algn="ctr">
            <a:solidFill>
              <a:srgbClr val="66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Aft>
                <a:spcPct val="50000"/>
              </a:spcAft>
              <a:buClr>
                <a:schemeClr val="tx2"/>
              </a:buClr>
              <a:buFont typeface="Symbol" panose="05050102010706020507" pitchFamily="18" charset="2"/>
              <a:defRPr>
                <a:solidFill>
                  <a:srgbClr val="666666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50000"/>
              </a:spcAft>
              <a:buClr>
                <a:srgbClr val="737377"/>
              </a:buClr>
              <a:buFont typeface="Symbol" panose="05050102010706020507" pitchFamily="18" charset="2"/>
              <a:buChar char="·"/>
              <a:defRPr>
                <a:solidFill>
                  <a:srgbClr val="666666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50000"/>
              </a:spcAft>
              <a:buClr>
                <a:srgbClr val="737377"/>
              </a:buClr>
              <a:buFont typeface="Arial" panose="020B0604020202020204" pitchFamily="34" charset="0"/>
              <a:buChar char="–"/>
              <a:defRPr>
                <a:solidFill>
                  <a:srgbClr val="666666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50000"/>
              </a:spcAft>
              <a:buClr>
                <a:srgbClr val="737377"/>
              </a:buClr>
              <a:buFont typeface="Arial" panose="020B0604020202020204" pitchFamily="34" charset="0"/>
              <a:buChar char="•"/>
              <a:defRPr>
                <a:solidFill>
                  <a:srgbClr val="666666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50000"/>
              </a:spcAft>
              <a:buClr>
                <a:srgbClr val="737377"/>
              </a:buClr>
              <a:buFont typeface="Arial" panose="020B0604020202020204" pitchFamily="34" charset="0"/>
              <a:buChar char="–"/>
              <a:defRPr>
                <a:solidFill>
                  <a:srgbClr val="73737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737377"/>
              </a:buClr>
              <a:buFont typeface="Arial" panose="020B0604020202020204" pitchFamily="34" charset="0"/>
              <a:buChar char="–"/>
              <a:defRPr>
                <a:solidFill>
                  <a:srgbClr val="73737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737377"/>
              </a:buClr>
              <a:buFont typeface="Arial" panose="020B0604020202020204" pitchFamily="34" charset="0"/>
              <a:buChar char="–"/>
              <a:defRPr>
                <a:solidFill>
                  <a:srgbClr val="73737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737377"/>
              </a:buClr>
              <a:buFont typeface="Arial" panose="020B0604020202020204" pitchFamily="34" charset="0"/>
              <a:buChar char="–"/>
              <a:defRPr>
                <a:solidFill>
                  <a:srgbClr val="73737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737377"/>
              </a:buClr>
              <a:buFont typeface="Arial" panose="020B0604020202020204" pitchFamily="34" charset="0"/>
              <a:buChar char="–"/>
              <a:defRPr>
                <a:solidFill>
                  <a:srgbClr val="737377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737377"/>
                </a:solidFill>
              </a:rPr>
              <a:t>1</a:t>
            </a:r>
          </a:p>
        </p:txBody>
      </p:sp>
      <p:sp>
        <p:nvSpPr>
          <p:cNvPr id="33796" name="Oval 4">
            <a:extLst>
              <a:ext uri="{FF2B5EF4-FFF2-40B4-BE49-F238E27FC236}">
                <a16:creationId xmlns:a16="http://schemas.microsoft.com/office/drawing/2014/main" id="{FA2F4DB8-DDFE-BDB8-A104-CEDC6A6C6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9139" y="2339976"/>
            <a:ext cx="2879725" cy="2879725"/>
          </a:xfrm>
          <a:prstGeom prst="ellipse">
            <a:avLst/>
          </a:prstGeom>
          <a:noFill/>
          <a:ln w="19050" algn="ctr">
            <a:solidFill>
              <a:srgbClr val="66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Aft>
                <a:spcPct val="50000"/>
              </a:spcAft>
              <a:buClr>
                <a:schemeClr val="tx2"/>
              </a:buClr>
              <a:buFont typeface="Symbol" panose="05050102010706020507" pitchFamily="18" charset="2"/>
              <a:defRPr>
                <a:solidFill>
                  <a:srgbClr val="666666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50000"/>
              </a:spcAft>
              <a:buClr>
                <a:srgbClr val="737377"/>
              </a:buClr>
              <a:buFont typeface="Symbol" panose="05050102010706020507" pitchFamily="18" charset="2"/>
              <a:buChar char="·"/>
              <a:defRPr>
                <a:solidFill>
                  <a:srgbClr val="666666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50000"/>
              </a:spcAft>
              <a:buClr>
                <a:srgbClr val="737377"/>
              </a:buClr>
              <a:buFont typeface="Arial" panose="020B0604020202020204" pitchFamily="34" charset="0"/>
              <a:buChar char="–"/>
              <a:defRPr>
                <a:solidFill>
                  <a:srgbClr val="666666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50000"/>
              </a:spcAft>
              <a:buClr>
                <a:srgbClr val="737377"/>
              </a:buClr>
              <a:buFont typeface="Arial" panose="020B0604020202020204" pitchFamily="34" charset="0"/>
              <a:buChar char="•"/>
              <a:defRPr>
                <a:solidFill>
                  <a:srgbClr val="666666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50000"/>
              </a:spcAft>
              <a:buClr>
                <a:srgbClr val="737377"/>
              </a:buClr>
              <a:buFont typeface="Arial" panose="020B0604020202020204" pitchFamily="34" charset="0"/>
              <a:buChar char="–"/>
              <a:defRPr>
                <a:solidFill>
                  <a:srgbClr val="73737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737377"/>
              </a:buClr>
              <a:buFont typeface="Arial" panose="020B0604020202020204" pitchFamily="34" charset="0"/>
              <a:buChar char="–"/>
              <a:defRPr>
                <a:solidFill>
                  <a:srgbClr val="73737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737377"/>
              </a:buClr>
              <a:buFont typeface="Arial" panose="020B0604020202020204" pitchFamily="34" charset="0"/>
              <a:buChar char="–"/>
              <a:defRPr>
                <a:solidFill>
                  <a:srgbClr val="73737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737377"/>
              </a:buClr>
              <a:buFont typeface="Arial" panose="020B0604020202020204" pitchFamily="34" charset="0"/>
              <a:buChar char="–"/>
              <a:defRPr>
                <a:solidFill>
                  <a:srgbClr val="73737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737377"/>
              </a:buClr>
              <a:buFont typeface="Arial" panose="020B0604020202020204" pitchFamily="34" charset="0"/>
              <a:buChar char="–"/>
              <a:defRPr>
                <a:solidFill>
                  <a:srgbClr val="737377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737377"/>
                </a:solidFill>
              </a:rPr>
              <a:t>?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E4BF1FD0-B54E-AEE0-6977-B7FC8EEA0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392" y="5294313"/>
            <a:ext cx="38694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Aft>
                <a:spcPct val="50000"/>
              </a:spcAft>
              <a:buClr>
                <a:schemeClr val="tx2"/>
              </a:buClr>
              <a:buFont typeface="Symbol" panose="05050102010706020507" pitchFamily="18" charset="2"/>
              <a:defRPr>
                <a:solidFill>
                  <a:srgbClr val="666666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50000"/>
              </a:spcAft>
              <a:buClr>
                <a:srgbClr val="737377"/>
              </a:buClr>
              <a:buFont typeface="Symbol" panose="05050102010706020507" pitchFamily="18" charset="2"/>
              <a:buChar char="·"/>
              <a:defRPr>
                <a:solidFill>
                  <a:srgbClr val="666666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50000"/>
              </a:spcAft>
              <a:buClr>
                <a:srgbClr val="737377"/>
              </a:buClr>
              <a:buFont typeface="Arial" panose="020B0604020202020204" pitchFamily="34" charset="0"/>
              <a:buChar char="–"/>
              <a:defRPr>
                <a:solidFill>
                  <a:srgbClr val="666666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50000"/>
              </a:spcAft>
              <a:buClr>
                <a:srgbClr val="737377"/>
              </a:buClr>
              <a:buFont typeface="Arial" panose="020B0604020202020204" pitchFamily="34" charset="0"/>
              <a:buChar char="•"/>
              <a:defRPr>
                <a:solidFill>
                  <a:srgbClr val="666666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50000"/>
              </a:spcAft>
              <a:buClr>
                <a:srgbClr val="737377"/>
              </a:buClr>
              <a:buFont typeface="Arial" panose="020B0604020202020204" pitchFamily="34" charset="0"/>
              <a:buChar char="–"/>
              <a:defRPr>
                <a:solidFill>
                  <a:srgbClr val="73737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737377"/>
              </a:buClr>
              <a:buFont typeface="Arial" panose="020B0604020202020204" pitchFamily="34" charset="0"/>
              <a:buChar char="–"/>
              <a:defRPr>
                <a:solidFill>
                  <a:srgbClr val="73737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737377"/>
              </a:buClr>
              <a:buFont typeface="Arial" panose="020B0604020202020204" pitchFamily="34" charset="0"/>
              <a:buChar char="–"/>
              <a:defRPr>
                <a:solidFill>
                  <a:srgbClr val="73737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737377"/>
              </a:buClr>
              <a:buFont typeface="Arial" panose="020B0604020202020204" pitchFamily="34" charset="0"/>
              <a:buChar char="–"/>
              <a:defRPr>
                <a:solidFill>
                  <a:srgbClr val="73737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737377"/>
              </a:buClr>
              <a:buFont typeface="Arial" panose="020B0604020202020204" pitchFamily="34" charset="0"/>
              <a:buChar char="–"/>
              <a:defRPr>
                <a:solidFill>
                  <a:srgbClr val="737377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737377"/>
                </a:solidFill>
              </a:rPr>
              <a:t>A</a:t>
            </a:r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A968DB7A-4FDF-4049-30A0-CB0541525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2992" y="5294313"/>
            <a:ext cx="38694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Aft>
                <a:spcPct val="50000"/>
              </a:spcAft>
              <a:buClr>
                <a:schemeClr val="tx2"/>
              </a:buClr>
              <a:buFont typeface="Symbol" panose="05050102010706020507" pitchFamily="18" charset="2"/>
              <a:defRPr>
                <a:solidFill>
                  <a:srgbClr val="666666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50000"/>
              </a:spcAft>
              <a:buClr>
                <a:srgbClr val="737377"/>
              </a:buClr>
              <a:buFont typeface="Symbol" panose="05050102010706020507" pitchFamily="18" charset="2"/>
              <a:buChar char="·"/>
              <a:defRPr>
                <a:solidFill>
                  <a:srgbClr val="666666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50000"/>
              </a:spcAft>
              <a:buClr>
                <a:srgbClr val="737377"/>
              </a:buClr>
              <a:buFont typeface="Arial" panose="020B0604020202020204" pitchFamily="34" charset="0"/>
              <a:buChar char="–"/>
              <a:defRPr>
                <a:solidFill>
                  <a:srgbClr val="666666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50000"/>
              </a:spcAft>
              <a:buClr>
                <a:srgbClr val="737377"/>
              </a:buClr>
              <a:buFont typeface="Arial" panose="020B0604020202020204" pitchFamily="34" charset="0"/>
              <a:buChar char="•"/>
              <a:defRPr>
                <a:solidFill>
                  <a:srgbClr val="666666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50000"/>
              </a:spcAft>
              <a:buClr>
                <a:srgbClr val="737377"/>
              </a:buClr>
              <a:buFont typeface="Arial" panose="020B0604020202020204" pitchFamily="34" charset="0"/>
              <a:buChar char="–"/>
              <a:defRPr>
                <a:solidFill>
                  <a:srgbClr val="73737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737377"/>
              </a:buClr>
              <a:buFont typeface="Arial" panose="020B0604020202020204" pitchFamily="34" charset="0"/>
              <a:buChar char="–"/>
              <a:defRPr>
                <a:solidFill>
                  <a:srgbClr val="73737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737377"/>
              </a:buClr>
              <a:buFont typeface="Arial" panose="020B0604020202020204" pitchFamily="34" charset="0"/>
              <a:buChar char="–"/>
              <a:defRPr>
                <a:solidFill>
                  <a:srgbClr val="73737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737377"/>
              </a:buClr>
              <a:buFont typeface="Arial" panose="020B0604020202020204" pitchFamily="34" charset="0"/>
              <a:buChar char="–"/>
              <a:defRPr>
                <a:solidFill>
                  <a:srgbClr val="73737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737377"/>
              </a:buClr>
              <a:buFont typeface="Arial" panose="020B0604020202020204" pitchFamily="34" charset="0"/>
              <a:buChar char="–"/>
              <a:defRPr>
                <a:solidFill>
                  <a:srgbClr val="737377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737377"/>
                </a:solidFill>
              </a:rPr>
              <a:t>B</a:t>
            </a:r>
          </a:p>
        </p:txBody>
      </p:sp>
      <p:sp>
        <p:nvSpPr>
          <p:cNvPr id="10248" name="Text Box 8">
            <a:extLst>
              <a:ext uri="{FF2B5EF4-FFF2-40B4-BE49-F238E27FC236}">
                <a16:creationId xmlns:a16="http://schemas.microsoft.com/office/drawing/2014/main" id="{732EA608-151C-2D2D-9F46-A2E6928EE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9" y="2111375"/>
            <a:ext cx="2160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dirty="0">
                <a:solidFill>
                  <a:schemeClr val="tx1"/>
                </a:solidFill>
              </a:rPr>
              <a:t>Answer = 16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EE6C55-966C-7F8C-CECE-141F599906F7}"/>
              </a:ext>
            </a:extLst>
          </p:cNvPr>
          <p:cNvSpPr txBox="1"/>
          <p:nvPr/>
        </p:nvSpPr>
        <p:spPr>
          <a:xfrm>
            <a:off x="3752795" y="6602441"/>
            <a:ext cx="4686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75000"/>
                  </a:schemeClr>
                </a:solidFill>
              </a:rPr>
              <a:t>© 2023: Arrowstream Analytics Ltd and DataWoj Ltd. All rights reserved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8545F9-A9A0-4495-0430-29FE0062C41F}"/>
              </a:ext>
            </a:extLst>
          </p:cNvPr>
          <p:cNvSpPr/>
          <p:nvPr/>
        </p:nvSpPr>
        <p:spPr>
          <a:xfrm>
            <a:off x="5506065" y="0"/>
            <a:ext cx="668593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6E8FE188-A98E-5975-4EAD-B30C7E9F72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2325" y="367201"/>
            <a:ext cx="10515600" cy="1325563"/>
          </a:xfrm>
          <a:noFill/>
        </p:spPr>
        <p:txBody>
          <a:bodyPr/>
          <a:lstStyle/>
          <a:p>
            <a:r>
              <a:rPr lang="en-GB" altLang="en-US" sz="2400" dirty="0">
                <a:solidFill>
                  <a:srgbClr val="F7941D"/>
                </a:solidFill>
              </a:rPr>
              <a:t>Are the sales of Pinot Grigio smaller, larger, or the same as Sauvignon Blanc?</a:t>
            </a:r>
          </a:p>
        </p:txBody>
      </p:sp>
      <p:graphicFrame>
        <p:nvGraphicFramePr>
          <p:cNvPr id="39939" name="Object 7">
            <a:extLst>
              <a:ext uri="{FF2B5EF4-FFF2-40B4-BE49-F238E27FC236}">
                <a16:creationId xmlns:a16="http://schemas.microsoft.com/office/drawing/2014/main" id="{44B1E47D-FD77-4DB3-C769-3FA7CA0A95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80125" y="1989138"/>
          <a:ext cx="48768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4876895" imgH="3657457" progId="Excel.Chart.8">
                  <p:embed/>
                </p:oleObj>
              </mc:Choice>
              <mc:Fallback>
                <p:oleObj name="Chart" r:id="rId3" imgW="4876895" imgH="3657457" progId="Excel.Chart.8">
                  <p:embed/>
                  <p:pic>
                    <p:nvPicPr>
                      <p:cNvPr id="39939" name="Object 7">
                        <a:extLst>
                          <a:ext uri="{FF2B5EF4-FFF2-40B4-BE49-F238E27FC236}">
                            <a16:creationId xmlns:a16="http://schemas.microsoft.com/office/drawing/2014/main" id="{44B1E47D-FD77-4DB3-C769-3FA7CA0A95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25" y="1989138"/>
                        <a:ext cx="48768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0" name="Text Box 8">
            <a:extLst>
              <a:ext uri="{FF2B5EF4-FFF2-40B4-BE49-F238E27FC236}">
                <a16:creationId xmlns:a16="http://schemas.microsoft.com/office/drawing/2014/main" id="{EF1080A2-A0D7-1E53-3B7B-125C6883A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9" y="1449388"/>
            <a:ext cx="2160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chemeClr val="tx1"/>
                </a:solidFill>
              </a:rPr>
              <a:t>2A Answer = Larger</a:t>
            </a:r>
          </a:p>
        </p:txBody>
      </p:sp>
      <p:sp>
        <p:nvSpPr>
          <p:cNvPr id="39941" name="Text Box 9">
            <a:extLst>
              <a:ext uri="{FF2B5EF4-FFF2-40B4-BE49-F238E27FC236}">
                <a16:creationId xmlns:a16="http://schemas.microsoft.com/office/drawing/2014/main" id="{5A06D182-EE57-1DC3-BAB5-34A4B6AA6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389" y="1449388"/>
            <a:ext cx="2160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chemeClr val="tx1"/>
                </a:solidFill>
              </a:rPr>
              <a:t>2B Answer = Larger</a:t>
            </a:r>
          </a:p>
        </p:txBody>
      </p:sp>
      <p:graphicFrame>
        <p:nvGraphicFramePr>
          <p:cNvPr id="3" name="Object 10">
            <a:extLst>
              <a:ext uri="{FF2B5EF4-FFF2-40B4-BE49-F238E27FC236}">
                <a16:creationId xmlns:a16="http://schemas.microsoft.com/office/drawing/2014/main" id="{ED8BE433-6DDE-3AFF-F2FE-B544CFBADA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807501"/>
              </p:ext>
            </p:extLst>
          </p:nvPr>
        </p:nvGraphicFramePr>
        <p:xfrm>
          <a:off x="1285875" y="2039938"/>
          <a:ext cx="4775200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28E37EB-7734-2306-0049-529A5972D3CD}"/>
              </a:ext>
            </a:extLst>
          </p:cNvPr>
          <p:cNvSpPr txBox="1"/>
          <p:nvPr/>
        </p:nvSpPr>
        <p:spPr>
          <a:xfrm>
            <a:off x="3752795" y="6602441"/>
            <a:ext cx="4686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75000"/>
                  </a:schemeClr>
                </a:solidFill>
              </a:rPr>
              <a:t>© 2023: Arrowstream Analytics Ltd and DataWoj Ltd. All rights reserved 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0DC69C47-B193-0A27-F210-F53BF568FA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075" y="6242050"/>
            <a:ext cx="12287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E2942A-29FA-43A9-0157-93A2935DE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Tabular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EEFFD3-3DF5-60D9-6EB3-723DDE5A70BC}"/>
              </a:ext>
            </a:extLst>
          </p:cNvPr>
          <p:cNvSpPr txBox="1"/>
          <p:nvPr/>
        </p:nvSpPr>
        <p:spPr>
          <a:xfrm>
            <a:off x="3752795" y="6602441"/>
            <a:ext cx="4686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75000"/>
                  </a:schemeClr>
                </a:solidFill>
              </a:rPr>
              <a:t>© 2023: Arrowstream Analytics Ltd and DataWoj Ltd. All rights reserved </a:t>
            </a:r>
          </a:p>
        </p:txBody>
      </p:sp>
      <p:pic>
        <p:nvPicPr>
          <p:cNvPr id="10" name="Content Placeholder 9" descr="Table&#10;&#10;Description automatically generated">
            <a:extLst>
              <a:ext uri="{FF2B5EF4-FFF2-40B4-BE49-F238E27FC236}">
                <a16:creationId xmlns:a16="http://schemas.microsoft.com/office/drawing/2014/main" id="{4AD97BD3-C52A-5F9E-EE4E-C505B03D4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76414" y="1690688"/>
            <a:ext cx="5439172" cy="4351338"/>
          </a:xfrm>
        </p:spPr>
      </p:pic>
    </p:spTree>
    <p:extLst>
      <p:ext uri="{BB962C8B-B14F-4D97-AF65-F5344CB8AC3E}">
        <p14:creationId xmlns:p14="http://schemas.microsoft.com/office/powerpoint/2010/main" val="67574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2066</Words>
  <Application>Microsoft Office PowerPoint</Application>
  <PresentationFormat>Widescreen</PresentationFormat>
  <Paragraphs>287</Paragraphs>
  <Slides>23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Caveat</vt:lpstr>
      <vt:lpstr>Symbol</vt:lpstr>
      <vt:lpstr>u2400</vt:lpstr>
      <vt:lpstr>Wingdings</vt:lpstr>
      <vt:lpstr>Office Theme</vt:lpstr>
      <vt:lpstr>Chart</vt:lpstr>
      <vt:lpstr>Data Visualisation  An Art or a Science?</vt:lpstr>
      <vt:lpstr>Defining Data Visualisation</vt:lpstr>
      <vt:lpstr>Making sense of your sight</vt:lpstr>
      <vt:lpstr>Pre-attentive attributes</vt:lpstr>
      <vt:lpstr>Attentive Processing </vt:lpstr>
      <vt:lpstr>Pre-attentive Processing </vt:lpstr>
      <vt:lpstr>1. How much bigger is circle B compared to circle A?</vt:lpstr>
      <vt:lpstr>Are the sales of Pinot Grigio smaller, larger, or the same as Sauvignon Blanc?</vt:lpstr>
      <vt:lpstr>Tabular data</vt:lpstr>
      <vt:lpstr>Highlight Table</vt:lpstr>
      <vt:lpstr>Data Ink Ratio</vt:lpstr>
      <vt:lpstr>Designed dashboard</vt:lpstr>
      <vt:lpstr>Mind the gap</vt:lpstr>
      <vt:lpstr>The art of design</vt:lpstr>
      <vt:lpstr>The art of storytelling</vt:lpstr>
      <vt:lpstr>Different types of visualisation need different approaches </vt:lpstr>
      <vt:lpstr>Encourage insight with guided analytics </vt:lpstr>
      <vt:lpstr>A worked example</vt:lpstr>
      <vt:lpstr>Skills required to create a great dashboard</vt:lpstr>
      <vt:lpstr>PowerPoint Presentation</vt:lpstr>
      <vt:lpstr>PowerPoint Presentation</vt:lpstr>
      <vt:lpstr>A recap…</vt:lpstr>
      <vt:lpstr>So… Is Data visualisation an art or a science?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Wojtowycz</dc:creator>
  <cp:lastModifiedBy>Andrew Le Breuilly</cp:lastModifiedBy>
  <cp:revision>328</cp:revision>
  <cp:lastPrinted>2017-12-04T17:26:29Z</cp:lastPrinted>
  <dcterms:created xsi:type="dcterms:W3CDTF">2017-11-30T12:08:39Z</dcterms:created>
  <dcterms:modified xsi:type="dcterms:W3CDTF">2023-02-08T15:29:07Z</dcterms:modified>
</cp:coreProperties>
</file>