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1188" r:id="rId2"/>
    <p:sldId id="1414" r:id="rId3"/>
    <p:sldId id="1434" r:id="rId4"/>
    <p:sldId id="1439" r:id="rId5"/>
    <p:sldId id="1438" r:id="rId6"/>
    <p:sldId id="1450" r:id="rId7"/>
    <p:sldId id="1446" r:id="rId8"/>
    <p:sldId id="1435" r:id="rId9"/>
    <p:sldId id="1456" r:id="rId10"/>
    <p:sldId id="1431" r:id="rId11"/>
    <p:sldId id="1455" r:id="rId12"/>
    <p:sldId id="1457" r:id="rId13"/>
    <p:sldId id="257" r:id="rId14"/>
    <p:sldId id="1454" r:id="rId15"/>
    <p:sldId id="1452" r:id="rId16"/>
    <p:sldId id="1458" r:id="rId17"/>
    <p:sldId id="1409" r:id="rId18"/>
    <p:sldId id="1430" r:id="rId19"/>
    <p:sldId id="1447" r:id="rId20"/>
    <p:sldId id="1445" r:id="rId21"/>
    <p:sldId id="1448" r:id="rId22"/>
    <p:sldId id="1423" r:id="rId23"/>
    <p:sldId id="1412" r:id="rId24"/>
    <p:sldId id="1424" r:id="rId25"/>
    <p:sldId id="1425" r:id="rId26"/>
    <p:sldId id="1444" r:id="rId27"/>
    <p:sldId id="1440" r:id="rId28"/>
    <p:sldId id="1422" r:id="rId29"/>
    <p:sldId id="1407" r:id="rId30"/>
    <p:sldId id="1327" r:id="rId31"/>
    <p:sldId id="1408" r:id="rId32"/>
  </p:sldIdLst>
  <p:sldSz cx="9906000" cy="6858000" type="A4"/>
  <p:notesSz cx="6864350" cy="9996488"/>
  <p:defaultTextStyle>
    <a:defPPr>
      <a:defRPr lang="en-GB"/>
    </a:defPPr>
    <a:lvl1pPr algn="l" rtl="0" fontAlgn="base">
      <a:spcBef>
        <a:spcPct val="0"/>
      </a:spcBef>
      <a:spcAft>
        <a:spcPct val="0"/>
      </a:spcAft>
      <a:defRPr sz="1200" b="1" kern="1200">
        <a:solidFill>
          <a:schemeClr val="tx1"/>
        </a:solidFill>
        <a:latin typeface="Arial" charset="0"/>
        <a:ea typeface="+mn-ea"/>
        <a:cs typeface="Arial" charset="0"/>
      </a:defRPr>
    </a:lvl1pPr>
    <a:lvl2pPr marL="457200" algn="l" rtl="0" fontAlgn="base">
      <a:spcBef>
        <a:spcPct val="0"/>
      </a:spcBef>
      <a:spcAft>
        <a:spcPct val="0"/>
      </a:spcAft>
      <a:defRPr sz="1200" b="1" kern="1200">
        <a:solidFill>
          <a:schemeClr val="tx1"/>
        </a:solidFill>
        <a:latin typeface="Arial" charset="0"/>
        <a:ea typeface="+mn-ea"/>
        <a:cs typeface="Arial" charset="0"/>
      </a:defRPr>
    </a:lvl2pPr>
    <a:lvl3pPr marL="914400" algn="l" rtl="0" fontAlgn="base">
      <a:spcBef>
        <a:spcPct val="0"/>
      </a:spcBef>
      <a:spcAft>
        <a:spcPct val="0"/>
      </a:spcAft>
      <a:defRPr sz="1200" b="1" kern="1200">
        <a:solidFill>
          <a:schemeClr val="tx1"/>
        </a:solidFill>
        <a:latin typeface="Arial" charset="0"/>
        <a:ea typeface="+mn-ea"/>
        <a:cs typeface="Arial" charset="0"/>
      </a:defRPr>
    </a:lvl3pPr>
    <a:lvl4pPr marL="1371600" algn="l" rtl="0" fontAlgn="base">
      <a:spcBef>
        <a:spcPct val="0"/>
      </a:spcBef>
      <a:spcAft>
        <a:spcPct val="0"/>
      </a:spcAft>
      <a:defRPr sz="1200" b="1" kern="1200">
        <a:solidFill>
          <a:schemeClr val="tx1"/>
        </a:solidFill>
        <a:latin typeface="Arial" charset="0"/>
        <a:ea typeface="+mn-ea"/>
        <a:cs typeface="Arial" charset="0"/>
      </a:defRPr>
    </a:lvl4pPr>
    <a:lvl5pPr marL="1828800" algn="l" rtl="0" fontAlgn="base">
      <a:spcBef>
        <a:spcPct val="0"/>
      </a:spcBef>
      <a:spcAft>
        <a:spcPct val="0"/>
      </a:spcAft>
      <a:defRPr sz="1200" b="1" kern="1200">
        <a:solidFill>
          <a:schemeClr val="tx1"/>
        </a:solidFill>
        <a:latin typeface="Arial" charset="0"/>
        <a:ea typeface="+mn-ea"/>
        <a:cs typeface="Arial" charset="0"/>
      </a:defRPr>
    </a:lvl5pPr>
    <a:lvl6pPr marL="2286000" algn="l" defTabSz="914400" rtl="0" eaLnBrk="1" latinLnBrk="0" hangingPunct="1">
      <a:defRPr sz="1200" b="1" kern="1200">
        <a:solidFill>
          <a:schemeClr val="tx1"/>
        </a:solidFill>
        <a:latin typeface="Arial" charset="0"/>
        <a:ea typeface="+mn-ea"/>
        <a:cs typeface="Arial" charset="0"/>
      </a:defRPr>
    </a:lvl6pPr>
    <a:lvl7pPr marL="2743200" algn="l" defTabSz="914400" rtl="0" eaLnBrk="1" latinLnBrk="0" hangingPunct="1">
      <a:defRPr sz="1200" b="1" kern="1200">
        <a:solidFill>
          <a:schemeClr val="tx1"/>
        </a:solidFill>
        <a:latin typeface="Arial" charset="0"/>
        <a:ea typeface="+mn-ea"/>
        <a:cs typeface="Arial" charset="0"/>
      </a:defRPr>
    </a:lvl7pPr>
    <a:lvl8pPr marL="3200400" algn="l" defTabSz="914400" rtl="0" eaLnBrk="1" latinLnBrk="0" hangingPunct="1">
      <a:defRPr sz="1200" b="1" kern="1200">
        <a:solidFill>
          <a:schemeClr val="tx1"/>
        </a:solidFill>
        <a:latin typeface="Arial" charset="0"/>
        <a:ea typeface="+mn-ea"/>
        <a:cs typeface="Arial" charset="0"/>
      </a:defRPr>
    </a:lvl8pPr>
    <a:lvl9pPr marL="3657600" algn="l" defTabSz="914400" rtl="0" eaLnBrk="1" latinLnBrk="0" hangingPunct="1">
      <a:defRPr sz="12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72">
          <p15:clr>
            <a:srgbClr val="A4A3A4"/>
          </p15:clr>
        </p15:guide>
        <p15:guide id="2" orient="horz" pos="678">
          <p15:clr>
            <a:srgbClr val="A4A3A4"/>
          </p15:clr>
        </p15:guide>
        <p15:guide id="3" orient="horz" pos="1455">
          <p15:clr>
            <a:srgbClr val="A4A3A4"/>
          </p15:clr>
        </p15:guide>
        <p15:guide id="4" orient="horz" pos="2210">
          <p15:clr>
            <a:srgbClr val="A4A3A4"/>
          </p15:clr>
        </p15:guide>
        <p15:guide id="5" orient="horz" pos="2161">
          <p15:clr>
            <a:srgbClr val="A4A3A4"/>
          </p15:clr>
        </p15:guide>
        <p15:guide id="6" pos="450">
          <p15:clr>
            <a:srgbClr val="A4A3A4"/>
          </p15:clr>
        </p15:guide>
        <p15:guide id="7" pos="5796">
          <p15:clr>
            <a:srgbClr val="A4A3A4"/>
          </p15:clr>
        </p15:guide>
        <p15:guide id="8" pos="2304">
          <p15:clr>
            <a:srgbClr val="A4A3A4"/>
          </p15:clr>
        </p15:guide>
        <p15:guide id="9" pos="4163">
          <p15:clr>
            <a:srgbClr val="A4A3A4"/>
          </p15:clr>
        </p15:guide>
        <p15:guide id="10" pos="3936">
          <p15:clr>
            <a:srgbClr val="A4A3A4"/>
          </p15:clr>
        </p15:guide>
        <p15:guide id="11" pos="2293">
          <p15:clr>
            <a:srgbClr val="A4A3A4"/>
          </p15:clr>
        </p15:guide>
        <p15:guide id="12" pos="4963">
          <p15:clr>
            <a:srgbClr val="A4A3A4"/>
          </p15:clr>
        </p15:guide>
        <p15:guide id="13" pos="299">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92929"/>
    <a:srgbClr val="003399"/>
    <a:srgbClr val="4D4D4D"/>
    <a:srgbClr val="CC0000"/>
    <a:srgbClr val="A80000"/>
    <a:srgbClr val="00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81885" autoAdjust="0"/>
  </p:normalViewPr>
  <p:slideViewPr>
    <p:cSldViewPr snapToGrid="0">
      <p:cViewPr varScale="1">
        <p:scale>
          <a:sx n="90" d="100"/>
          <a:sy n="90" d="100"/>
        </p:scale>
        <p:origin x="2316" y="78"/>
      </p:cViewPr>
      <p:guideLst>
        <p:guide orient="horz" pos="972"/>
        <p:guide orient="horz" pos="678"/>
        <p:guide orient="horz" pos="1455"/>
        <p:guide orient="horz" pos="2210"/>
        <p:guide orient="horz" pos="2161"/>
        <p:guide pos="450"/>
        <p:guide pos="5796"/>
        <p:guide pos="2304"/>
        <p:guide pos="4163"/>
        <p:guide pos="3936"/>
        <p:guide pos="2293"/>
        <p:guide pos="4963"/>
        <p:guide pos="299"/>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7" d="100"/>
          <a:sy n="77" d="100"/>
        </p:scale>
        <p:origin x="4068" y="102"/>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1"/>
            <a:ext cx="2974860" cy="499994"/>
          </a:xfrm>
          <a:prstGeom prst="rect">
            <a:avLst/>
          </a:prstGeom>
          <a:noFill/>
          <a:ln w="9525">
            <a:noFill/>
            <a:miter lim="800000"/>
            <a:headEnd/>
            <a:tailEnd/>
          </a:ln>
        </p:spPr>
        <p:txBody>
          <a:bodyPr vert="horz" wrap="square" lIns="93305" tIns="46653" rIns="93305" bIns="46653" numCol="1" anchor="t" anchorCtr="0" compatLnSpc="1">
            <a:prstTxWarp prst="textNoShape">
              <a:avLst/>
            </a:prstTxWarp>
          </a:bodyPr>
          <a:lstStyle>
            <a:lvl1pPr defTabSz="933450">
              <a:defRPr sz="1200" b="0" dirty="0">
                <a:latin typeface="Times New Roman" pitchFamily="18" charset="0"/>
                <a:cs typeface="+mn-cs"/>
              </a:defRPr>
            </a:lvl1pPr>
          </a:lstStyle>
          <a:p>
            <a:pPr>
              <a:defRPr/>
            </a:pPr>
            <a:endParaRPr lang="en-US" dirty="0"/>
          </a:p>
        </p:txBody>
      </p:sp>
      <p:sp>
        <p:nvSpPr>
          <p:cNvPr id="41987" name="Rectangle 3"/>
          <p:cNvSpPr>
            <a:spLocks noGrp="1" noChangeArrowheads="1"/>
          </p:cNvSpPr>
          <p:nvPr>
            <p:ph type="dt" sz="quarter" idx="1"/>
          </p:nvPr>
        </p:nvSpPr>
        <p:spPr bwMode="auto">
          <a:xfrm>
            <a:off x="3889490" y="1"/>
            <a:ext cx="2974860" cy="499994"/>
          </a:xfrm>
          <a:prstGeom prst="rect">
            <a:avLst/>
          </a:prstGeom>
          <a:noFill/>
          <a:ln w="9525">
            <a:noFill/>
            <a:miter lim="800000"/>
            <a:headEnd/>
            <a:tailEnd/>
          </a:ln>
        </p:spPr>
        <p:txBody>
          <a:bodyPr vert="horz" wrap="square" lIns="93305" tIns="46653" rIns="93305" bIns="46653" numCol="1" anchor="t" anchorCtr="0" compatLnSpc="1">
            <a:prstTxWarp prst="textNoShape">
              <a:avLst/>
            </a:prstTxWarp>
          </a:bodyPr>
          <a:lstStyle>
            <a:lvl1pPr algn="r" defTabSz="933450">
              <a:defRPr sz="1200" b="0" dirty="0">
                <a:latin typeface="Times New Roman" pitchFamily="18" charset="0"/>
                <a:cs typeface="+mn-cs"/>
              </a:defRPr>
            </a:lvl1pPr>
          </a:lstStyle>
          <a:p>
            <a:pPr>
              <a:defRPr/>
            </a:pPr>
            <a:endParaRPr lang="en-US" dirty="0"/>
          </a:p>
        </p:txBody>
      </p:sp>
      <p:sp>
        <p:nvSpPr>
          <p:cNvPr id="41988" name="Rectangle 4"/>
          <p:cNvSpPr>
            <a:spLocks noGrp="1" noChangeArrowheads="1"/>
          </p:cNvSpPr>
          <p:nvPr>
            <p:ph type="ftr" sz="quarter" idx="2"/>
          </p:nvPr>
        </p:nvSpPr>
        <p:spPr bwMode="auto">
          <a:xfrm>
            <a:off x="0" y="9496495"/>
            <a:ext cx="2974860" cy="499993"/>
          </a:xfrm>
          <a:prstGeom prst="rect">
            <a:avLst/>
          </a:prstGeom>
          <a:noFill/>
          <a:ln w="9525">
            <a:noFill/>
            <a:miter lim="800000"/>
            <a:headEnd/>
            <a:tailEnd/>
          </a:ln>
        </p:spPr>
        <p:txBody>
          <a:bodyPr vert="horz" wrap="square" lIns="93305" tIns="46653" rIns="93305" bIns="46653" numCol="1" anchor="b" anchorCtr="0" compatLnSpc="1">
            <a:prstTxWarp prst="textNoShape">
              <a:avLst/>
            </a:prstTxWarp>
          </a:bodyPr>
          <a:lstStyle>
            <a:lvl1pPr defTabSz="933450">
              <a:defRPr sz="1200" b="0" dirty="0">
                <a:latin typeface="Times New Roman" pitchFamily="18" charset="0"/>
                <a:cs typeface="+mn-cs"/>
              </a:defRPr>
            </a:lvl1pPr>
          </a:lstStyle>
          <a:p>
            <a:pPr>
              <a:defRPr/>
            </a:pPr>
            <a:endParaRPr lang="en-US" dirty="0"/>
          </a:p>
        </p:txBody>
      </p:sp>
      <p:sp>
        <p:nvSpPr>
          <p:cNvPr id="41989" name="Rectangle 5"/>
          <p:cNvSpPr>
            <a:spLocks noGrp="1" noChangeArrowheads="1"/>
          </p:cNvSpPr>
          <p:nvPr>
            <p:ph type="sldNum" sz="quarter" idx="3"/>
          </p:nvPr>
        </p:nvSpPr>
        <p:spPr bwMode="auto">
          <a:xfrm>
            <a:off x="3889490" y="9496495"/>
            <a:ext cx="2974860" cy="499993"/>
          </a:xfrm>
          <a:prstGeom prst="rect">
            <a:avLst/>
          </a:prstGeom>
          <a:noFill/>
          <a:ln w="9525">
            <a:noFill/>
            <a:miter lim="800000"/>
            <a:headEnd/>
            <a:tailEnd/>
          </a:ln>
        </p:spPr>
        <p:txBody>
          <a:bodyPr vert="horz" wrap="square" lIns="93305" tIns="46653" rIns="93305" bIns="46653" numCol="1" anchor="b" anchorCtr="0" compatLnSpc="1">
            <a:prstTxWarp prst="textNoShape">
              <a:avLst/>
            </a:prstTxWarp>
          </a:bodyPr>
          <a:lstStyle>
            <a:lvl1pPr algn="r" defTabSz="933450">
              <a:defRPr sz="1200" b="0">
                <a:latin typeface="Times New Roman" pitchFamily="18" charset="0"/>
                <a:cs typeface="+mn-cs"/>
              </a:defRPr>
            </a:lvl1pPr>
          </a:lstStyle>
          <a:p>
            <a:pPr>
              <a:defRPr/>
            </a:pPr>
            <a:fld id="{A1E5C71E-231E-4F02-8834-2078E6719326}" type="slidenum">
              <a:rPr lang="en-GB"/>
              <a:pPr>
                <a:defRPr/>
              </a:pPr>
              <a:t>‹#›</a:t>
            </a:fld>
            <a:endParaRPr lang="en-GB"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3001036" cy="537282"/>
          </a:xfrm>
          <a:prstGeom prst="rect">
            <a:avLst/>
          </a:prstGeom>
          <a:noFill/>
          <a:ln w="9525">
            <a:noFill/>
            <a:miter lim="800000"/>
            <a:headEnd/>
            <a:tailEnd/>
          </a:ln>
        </p:spPr>
        <p:txBody>
          <a:bodyPr vert="horz" wrap="square" lIns="93305" tIns="46653" rIns="93305" bIns="46653" numCol="1" anchor="t" anchorCtr="0" compatLnSpc="1">
            <a:prstTxWarp prst="textNoShape">
              <a:avLst/>
            </a:prstTxWarp>
          </a:bodyPr>
          <a:lstStyle>
            <a:lvl1pPr defTabSz="933450">
              <a:defRPr sz="1200" b="0" dirty="0">
                <a:latin typeface="Times New Roman" pitchFamily="18" charset="0"/>
                <a:cs typeface="+mn-cs"/>
              </a:defRPr>
            </a:lvl1pPr>
          </a:lstStyle>
          <a:p>
            <a:pPr>
              <a:defRPr/>
            </a:pPr>
            <a:endParaRPr lang="en-US" dirty="0"/>
          </a:p>
        </p:txBody>
      </p:sp>
      <p:sp>
        <p:nvSpPr>
          <p:cNvPr id="203779" name="Rectangle 3"/>
          <p:cNvSpPr>
            <a:spLocks noGrp="1" noChangeArrowheads="1"/>
          </p:cNvSpPr>
          <p:nvPr>
            <p:ph type="dt" idx="1"/>
          </p:nvPr>
        </p:nvSpPr>
        <p:spPr bwMode="auto">
          <a:xfrm>
            <a:off x="3924906" y="0"/>
            <a:ext cx="2924046" cy="537282"/>
          </a:xfrm>
          <a:prstGeom prst="rect">
            <a:avLst/>
          </a:prstGeom>
          <a:noFill/>
          <a:ln w="9525">
            <a:noFill/>
            <a:miter lim="800000"/>
            <a:headEnd/>
            <a:tailEnd/>
          </a:ln>
        </p:spPr>
        <p:txBody>
          <a:bodyPr vert="horz" wrap="square" lIns="93305" tIns="46653" rIns="93305" bIns="46653" numCol="1" anchor="t" anchorCtr="0" compatLnSpc="1">
            <a:prstTxWarp prst="textNoShape">
              <a:avLst/>
            </a:prstTxWarp>
          </a:bodyPr>
          <a:lstStyle>
            <a:lvl1pPr algn="r" defTabSz="933450">
              <a:defRPr sz="1200" b="0" dirty="0">
                <a:latin typeface="Times New Roman" pitchFamily="18" charset="0"/>
                <a:cs typeface="+mn-cs"/>
              </a:defRPr>
            </a:lvl1pPr>
          </a:lstStyle>
          <a:p>
            <a:pPr>
              <a:defRPr/>
            </a:pPr>
            <a:endParaRPr lang="en-US" dirty="0"/>
          </a:p>
        </p:txBody>
      </p:sp>
      <p:sp>
        <p:nvSpPr>
          <p:cNvPr id="55300" name="Rectangle 4"/>
          <p:cNvSpPr>
            <a:spLocks noGrp="1" noRot="1" noChangeAspect="1" noChangeArrowheads="1" noTextEdit="1"/>
          </p:cNvSpPr>
          <p:nvPr>
            <p:ph type="sldImg" idx="2"/>
          </p:nvPr>
        </p:nvSpPr>
        <p:spPr bwMode="auto">
          <a:xfrm>
            <a:off x="712788" y="768350"/>
            <a:ext cx="5426075" cy="3757613"/>
          </a:xfrm>
          <a:prstGeom prst="rect">
            <a:avLst/>
          </a:prstGeom>
          <a:noFill/>
          <a:ln w="9525">
            <a:solidFill>
              <a:srgbClr val="000000"/>
            </a:solidFill>
            <a:miter lim="800000"/>
            <a:headEnd/>
            <a:tailEnd/>
          </a:ln>
        </p:spPr>
      </p:sp>
      <p:sp>
        <p:nvSpPr>
          <p:cNvPr id="203781" name="Rectangle 5"/>
          <p:cNvSpPr>
            <a:spLocks noGrp="1" noChangeArrowheads="1"/>
          </p:cNvSpPr>
          <p:nvPr>
            <p:ph type="body" sz="quarter" idx="3"/>
          </p:nvPr>
        </p:nvSpPr>
        <p:spPr bwMode="auto">
          <a:xfrm>
            <a:off x="922330" y="4755875"/>
            <a:ext cx="5001213" cy="4527064"/>
          </a:xfrm>
          <a:prstGeom prst="rect">
            <a:avLst/>
          </a:prstGeom>
          <a:noFill/>
          <a:ln w="9525">
            <a:noFill/>
            <a:miter lim="800000"/>
            <a:headEnd/>
            <a:tailEnd/>
          </a:ln>
        </p:spPr>
        <p:txBody>
          <a:bodyPr vert="horz" wrap="square" lIns="93305" tIns="46653" rIns="93305" bIns="4665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3782" name="Rectangle 6"/>
          <p:cNvSpPr>
            <a:spLocks noGrp="1" noChangeArrowheads="1"/>
          </p:cNvSpPr>
          <p:nvPr>
            <p:ph type="ftr" sz="quarter" idx="4"/>
          </p:nvPr>
        </p:nvSpPr>
        <p:spPr bwMode="auto">
          <a:xfrm>
            <a:off x="0" y="9513444"/>
            <a:ext cx="3001036" cy="461011"/>
          </a:xfrm>
          <a:prstGeom prst="rect">
            <a:avLst/>
          </a:prstGeom>
          <a:noFill/>
          <a:ln w="9525">
            <a:noFill/>
            <a:miter lim="800000"/>
            <a:headEnd/>
            <a:tailEnd/>
          </a:ln>
        </p:spPr>
        <p:txBody>
          <a:bodyPr vert="horz" wrap="square" lIns="93305" tIns="46653" rIns="93305" bIns="46653" numCol="1" anchor="b" anchorCtr="0" compatLnSpc="1">
            <a:prstTxWarp prst="textNoShape">
              <a:avLst/>
            </a:prstTxWarp>
          </a:bodyPr>
          <a:lstStyle>
            <a:lvl1pPr defTabSz="933450">
              <a:defRPr sz="1200" b="0" dirty="0">
                <a:latin typeface="Times New Roman" pitchFamily="18" charset="0"/>
                <a:cs typeface="+mn-cs"/>
              </a:defRPr>
            </a:lvl1pPr>
          </a:lstStyle>
          <a:p>
            <a:pPr>
              <a:defRPr/>
            </a:pPr>
            <a:endParaRPr lang="en-US" dirty="0"/>
          </a:p>
        </p:txBody>
      </p:sp>
      <p:sp>
        <p:nvSpPr>
          <p:cNvPr id="203783" name="Rectangle 7"/>
          <p:cNvSpPr>
            <a:spLocks noGrp="1" noChangeArrowheads="1"/>
          </p:cNvSpPr>
          <p:nvPr>
            <p:ph type="sldNum" sz="quarter" idx="5"/>
          </p:nvPr>
        </p:nvSpPr>
        <p:spPr bwMode="auto">
          <a:xfrm>
            <a:off x="3924906" y="9513444"/>
            <a:ext cx="2924046" cy="461011"/>
          </a:xfrm>
          <a:prstGeom prst="rect">
            <a:avLst/>
          </a:prstGeom>
          <a:noFill/>
          <a:ln w="9525">
            <a:noFill/>
            <a:miter lim="800000"/>
            <a:headEnd/>
            <a:tailEnd/>
          </a:ln>
        </p:spPr>
        <p:txBody>
          <a:bodyPr vert="horz" wrap="square" lIns="93305" tIns="46653" rIns="93305" bIns="46653" numCol="1" anchor="b" anchorCtr="0" compatLnSpc="1">
            <a:prstTxWarp prst="textNoShape">
              <a:avLst/>
            </a:prstTxWarp>
          </a:bodyPr>
          <a:lstStyle>
            <a:lvl1pPr algn="r" defTabSz="933450">
              <a:defRPr sz="1200" b="0">
                <a:latin typeface="Times New Roman" pitchFamily="18" charset="0"/>
                <a:cs typeface="+mn-cs"/>
              </a:defRPr>
            </a:lvl1pPr>
          </a:lstStyle>
          <a:p>
            <a:pPr>
              <a:defRPr/>
            </a:pPr>
            <a:fld id="{FAFDF55C-90ED-4A8D-9349-697788E42C58}"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1</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10</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2311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45944-DE7A-9896-D5D2-4DC635278306}"/>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B08FEB9C-14AE-010B-6A3E-70D344E32B5C}"/>
              </a:ext>
            </a:extLst>
          </p:cNvPr>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11</a:t>
            </a:fld>
            <a:endParaRPr lang="en-GB" b="0" dirty="0">
              <a:latin typeface="Times New Roman" pitchFamily="18" charset="0"/>
            </a:endParaRPr>
          </a:p>
        </p:txBody>
      </p:sp>
      <p:sp>
        <p:nvSpPr>
          <p:cNvPr id="56323" name="Rectangle 2">
            <a:extLst>
              <a:ext uri="{FF2B5EF4-FFF2-40B4-BE49-F238E27FC236}">
                <a16:creationId xmlns:a16="http://schemas.microsoft.com/office/drawing/2014/main" id="{39E7648F-2DBE-48FE-E11B-DDD7F3323281}"/>
              </a:ext>
            </a:extLst>
          </p:cNvPr>
          <p:cNvSpPr>
            <a:spLocks noGrp="1" noRot="1" noChangeAspect="1" noChangeArrowheads="1" noTextEdit="1"/>
          </p:cNvSpPr>
          <p:nvPr>
            <p:ph type="sldImg"/>
          </p:nvPr>
        </p:nvSpPr>
        <p:spPr>
          <a:xfrm>
            <a:off x="714375" y="768350"/>
            <a:ext cx="5426075" cy="3757613"/>
          </a:xfrm>
          <a:ln/>
        </p:spPr>
      </p:sp>
      <p:sp>
        <p:nvSpPr>
          <p:cNvPr id="56324" name="Rectangle 3">
            <a:extLst>
              <a:ext uri="{FF2B5EF4-FFF2-40B4-BE49-F238E27FC236}">
                <a16:creationId xmlns:a16="http://schemas.microsoft.com/office/drawing/2014/main" id="{626B7FB1-85DF-22C2-069D-04B7F6A2CB8D}"/>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5755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80AF9-81DA-8278-3DF8-D60D948E09FD}"/>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231EFF1B-786A-4BC2-5F77-9CB5FDA49CBA}"/>
              </a:ext>
            </a:extLst>
          </p:cNvPr>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12</a:t>
            </a:fld>
            <a:endParaRPr lang="en-GB" b="0" dirty="0">
              <a:latin typeface="Times New Roman" pitchFamily="18" charset="0"/>
            </a:endParaRPr>
          </a:p>
        </p:txBody>
      </p:sp>
      <p:sp>
        <p:nvSpPr>
          <p:cNvPr id="56323" name="Rectangle 2">
            <a:extLst>
              <a:ext uri="{FF2B5EF4-FFF2-40B4-BE49-F238E27FC236}">
                <a16:creationId xmlns:a16="http://schemas.microsoft.com/office/drawing/2014/main" id="{0AE8D012-4220-180E-FC2D-1E0F3222F80D}"/>
              </a:ext>
            </a:extLst>
          </p:cNvPr>
          <p:cNvSpPr>
            <a:spLocks noGrp="1" noRot="1" noChangeAspect="1" noChangeArrowheads="1" noTextEdit="1"/>
          </p:cNvSpPr>
          <p:nvPr>
            <p:ph type="sldImg"/>
          </p:nvPr>
        </p:nvSpPr>
        <p:spPr>
          <a:xfrm>
            <a:off x="714375" y="768350"/>
            <a:ext cx="5426075" cy="3757613"/>
          </a:xfrm>
          <a:ln/>
        </p:spPr>
      </p:sp>
      <p:sp>
        <p:nvSpPr>
          <p:cNvPr id="56324" name="Rectangle 3">
            <a:extLst>
              <a:ext uri="{FF2B5EF4-FFF2-40B4-BE49-F238E27FC236}">
                <a16:creationId xmlns:a16="http://schemas.microsoft.com/office/drawing/2014/main" id="{5F076145-F493-AAF7-9A17-7C43C737F101}"/>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3448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8A1DF-A63B-F00D-E7C6-73FAF7627882}"/>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9C0DA67A-354F-6C72-33DB-E8B20F30177A}"/>
              </a:ext>
            </a:extLst>
          </p:cNvPr>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14</a:t>
            </a:fld>
            <a:endParaRPr lang="en-GB" b="0" dirty="0">
              <a:latin typeface="Times New Roman" pitchFamily="18" charset="0"/>
            </a:endParaRPr>
          </a:p>
        </p:txBody>
      </p:sp>
      <p:sp>
        <p:nvSpPr>
          <p:cNvPr id="56323" name="Rectangle 2">
            <a:extLst>
              <a:ext uri="{FF2B5EF4-FFF2-40B4-BE49-F238E27FC236}">
                <a16:creationId xmlns:a16="http://schemas.microsoft.com/office/drawing/2014/main" id="{62595409-14A1-EEBF-E3C8-17F88B6F72F7}"/>
              </a:ext>
            </a:extLst>
          </p:cNvPr>
          <p:cNvSpPr>
            <a:spLocks noGrp="1" noRot="1" noChangeAspect="1" noChangeArrowheads="1" noTextEdit="1"/>
          </p:cNvSpPr>
          <p:nvPr>
            <p:ph type="sldImg"/>
          </p:nvPr>
        </p:nvSpPr>
        <p:spPr>
          <a:xfrm>
            <a:off x="714375" y="768350"/>
            <a:ext cx="5426075" cy="3757613"/>
          </a:xfrm>
          <a:ln/>
        </p:spPr>
      </p:sp>
      <p:sp>
        <p:nvSpPr>
          <p:cNvPr id="56324" name="Rectangle 3">
            <a:extLst>
              <a:ext uri="{FF2B5EF4-FFF2-40B4-BE49-F238E27FC236}">
                <a16:creationId xmlns:a16="http://schemas.microsoft.com/office/drawing/2014/main" id="{4DAAD297-24EB-CDFB-C0A7-12832E3AC36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98010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278E3-CBAC-C2AA-89AB-FBB0EA20BF01}"/>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7BE9BF7D-3DAA-C21C-836C-CE0CF8CCCAC4}"/>
              </a:ext>
            </a:extLst>
          </p:cNvPr>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15</a:t>
            </a:fld>
            <a:endParaRPr lang="en-GB" b="0" dirty="0">
              <a:latin typeface="Times New Roman" pitchFamily="18" charset="0"/>
            </a:endParaRPr>
          </a:p>
        </p:txBody>
      </p:sp>
      <p:sp>
        <p:nvSpPr>
          <p:cNvPr id="56323" name="Rectangle 2">
            <a:extLst>
              <a:ext uri="{FF2B5EF4-FFF2-40B4-BE49-F238E27FC236}">
                <a16:creationId xmlns:a16="http://schemas.microsoft.com/office/drawing/2014/main" id="{4B2ABA28-DBE5-F372-4C56-3A321CA49AC4}"/>
              </a:ext>
            </a:extLst>
          </p:cNvPr>
          <p:cNvSpPr>
            <a:spLocks noGrp="1" noRot="1" noChangeAspect="1" noChangeArrowheads="1" noTextEdit="1"/>
          </p:cNvSpPr>
          <p:nvPr>
            <p:ph type="sldImg"/>
          </p:nvPr>
        </p:nvSpPr>
        <p:spPr>
          <a:xfrm>
            <a:off x="714375" y="768350"/>
            <a:ext cx="5426075" cy="3757613"/>
          </a:xfrm>
          <a:ln/>
        </p:spPr>
      </p:sp>
      <p:sp>
        <p:nvSpPr>
          <p:cNvPr id="56324" name="Rectangle 3">
            <a:extLst>
              <a:ext uri="{FF2B5EF4-FFF2-40B4-BE49-F238E27FC236}">
                <a16:creationId xmlns:a16="http://schemas.microsoft.com/office/drawing/2014/main" id="{4A8616BB-F43B-3CE3-0057-CB4AA95F771B}"/>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0611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6C40E-2D98-676A-3DD3-7C51D93A8E66}"/>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930533D3-8D7D-DDAB-EE29-583126AB8622}"/>
              </a:ext>
            </a:extLst>
          </p:cNvPr>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16</a:t>
            </a:fld>
            <a:endParaRPr lang="en-GB" b="0" dirty="0">
              <a:latin typeface="Times New Roman" pitchFamily="18" charset="0"/>
            </a:endParaRPr>
          </a:p>
        </p:txBody>
      </p:sp>
      <p:sp>
        <p:nvSpPr>
          <p:cNvPr id="56323" name="Rectangle 2">
            <a:extLst>
              <a:ext uri="{FF2B5EF4-FFF2-40B4-BE49-F238E27FC236}">
                <a16:creationId xmlns:a16="http://schemas.microsoft.com/office/drawing/2014/main" id="{99195BE0-2230-3377-F969-9B27AECD7FF8}"/>
              </a:ext>
            </a:extLst>
          </p:cNvPr>
          <p:cNvSpPr>
            <a:spLocks noGrp="1" noRot="1" noChangeAspect="1" noChangeArrowheads="1" noTextEdit="1"/>
          </p:cNvSpPr>
          <p:nvPr>
            <p:ph type="sldImg"/>
          </p:nvPr>
        </p:nvSpPr>
        <p:spPr>
          <a:xfrm>
            <a:off x="714375" y="768350"/>
            <a:ext cx="5426075" cy="3757613"/>
          </a:xfrm>
          <a:ln/>
        </p:spPr>
      </p:sp>
      <p:sp>
        <p:nvSpPr>
          <p:cNvPr id="56324" name="Rectangle 3">
            <a:extLst>
              <a:ext uri="{FF2B5EF4-FFF2-40B4-BE49-F238E27FC236}">
                <a16:creationId xmlns:a16="http://schemas.microsoft.com/office/drawing/2014/main" id="{5792EE63-8884-9D77-9B44-D352A92C227B}"/>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8173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17</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89273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18</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82891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85C58-0C58-753D-6FAD-FFCED8C536BF}"/>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932638F1-EC34-6EE3-3B95-B4E4C87388B4}"/>
              </a:ext>
            </a:extLst>
          </p:cNvPr>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19</a:t>
            </a:fld>
            <a:endParaRPr lang="en-GB" b="0" dirty="0">
              <a:latin typeface="Times New Roman" pitchFamily="18" charset="0"/>
            </a:endParaRPr>
          </a:p>
        </p:txBody>
      </p:sp>
      <p:sp>
        <p:nvSpPr>
          <p:cNvPr id="56323" name="Rectangle 2">
            <a:extLst>
              <a:ext uri="{FF2B5EF4-FFF2-40B4-BE49-F238E27FC236}">
                <a16:creationId xmlns:a16="http://schemas.microsoft.com/office/drawing/2014/main" id="{AEC1FF11-5C30-E451-530B-B4B8226FBE72}"/>
              </a:ext>
            </a:extLst>
          </p:cNvPr>
          <p:cNvSpPr>
            <a:spLocks noGrp="1" noRot="1" noChangeAspect="1" noChangeArrowheads="1" noTextEdit="1"/>
          </p:cNvSpPr>
          <p:nvPr>
            <p:ph type="sldImg"/>
          </p:nvPr>
        </p:nvSpPr>
        <p:spPr>
          <a:xfrm>
            <a:off x="714375" y="768350"/>
            <a:ext cx="5426075" cy="3757613"/>
          </a:xfrm>
          <a:ln/>
        </p:spPr>
      </p:sp>
      <p:sp>
        <p:nvSpPr>
          <p:cNvPr id="56324" name="Rectangle 3">
            <a:extLst>
              <a:ext uri="{FF2B5EF4-FFF2-40B4-BE49-F238E27FC236}">
                <a16:creationId xmlns:a16="http://schemas.microsoft.com/office/drawing/2014/main" id="{F1C09EF9-9E8F-F151-D80E-A1D2C2D23A0B}"/>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11587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5CE1F-6EEE-8919-B50B-18A52F1F7010}"/>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AE0F4A7E-7E22-698B-97BC-DBDE0C720B30}"/>
              </a:ext>
            </a:extLst>
          </p:cNvPr>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20</a:t>
            </a:fld>
            <a:endParaRPr lang="en-GB" b="0" dirty="0">
              <a:latin typeface="Times New Roman" pitchFamily="18" charset="0"/>
            </a:endParaRPr>
          </a:p>
        </p:txBody>
      </p:sp>
      <p:sp>
        <p:nvSpPr>
          <p:cNvPr id="56323" name="Rectangle 2">
            <a:extLst>
              <a:ext uri="{FF2B5EF4-FFF2-40B4-BE49-F238E27FC236}">
                <a16:creationId xmlns:a16="http://schemas.microsoft.com/office/drawing/2014/main" id="{6F39F0A8-7956-529B-A25E-C02C31E21B4C}"/>
              </a:ext>
            </a:extLst>
          </p:cNvPr>
          <p:cNvSpPr>
            <a:spLocks noGrp="1" noRot="1" noChangeAspect="1" noChangeArrowheads="1" noTextEdit="1"/>
          </p:cNvSpPr>
          <p:nvPr>
            <p:ph type="sldImg"/>
          </p:nvPr>
        </p:nvSpPr>
        <p:spPr>
          <a:xfrm>
            <a:off x="714375" y="768350"/>
            <a:ext cx="5426075" cy="3757613"/>
          </a:xfrm>
          <a:ln/>
        </p:spPr>
      </p:sp>
      <p:sp>
        <p:nvSpPr>
          <p:cNvPr id="56324" name="Rectangle 3">
            <a:extLst>
              <a:ext uri="{FF2B5EF4-FFF2-40B4-BE49-F238E27FC236}">
                <a16:creationId xmlns:a16="http://schemas.microsoft.com/office/drawing/2014/main" id="{1A074CF7-251C-6B51-A21B-826F8F1D36AB}"/>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7986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2</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4270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B89DD-7CD7-9658-7F1E-B87641A88E23}"/>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60971C74-9303-B0B5-2EC9-5D33033BD80A}"/>
              </a:ext>
            </a:extLst>
          </p:cNvPr>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21</a:t>
            </a:fld>
            <a:endParaRPr lang="en-GB" b="0" dirty="0">
              <a:latin typeface="Times New Roman" pitchFamily="18" charset="0"/>
            </a:endParaRPr>
          </a:p>
        </p:txBody>
      </p:sp>
      <p:sp>
        <p:nvSpPr>
          <p:cNvPr id="56323" name="Rectangle 2">
            <a:extLst>
              <a:ext uri="{FF2B5EF4-FFF2-40B4-BE49-F238E27FC236}">
                <a16:creationId xmlns:a16="http://schemas.microsoft.com/office/drawing/2014/main" id="{E4B08E73-3E3A-5799-28F3-1E5F5FBC4B8B}"/>
              </a:ext>
            </a:extLst>
          </p:cNvPr>
          <p:cNvSpPr>
            <a:spLocks noGrp="1" noRot="1" noChangeAspect="1" noChangeArrowheads="1" noTextEdit="1"/>
          </p:cNvSpPr>
          <p:nvPr>
            <p:ph type="sldImg"/>
          </p:nvPr>
        </p:nvSpPr>
        <p:spPr>
          <a:xfrm>
            <a:off x="714375" y="768350"/>
            <a:ext cx="5426075" cy="3757613"/>
          </a:xfrm>
          <a:ln/>
        </p:spPr>
      </p:sp>
      <p:sp>
        <p:nvSpPr>
          <p:cNvPr id="56324" name="Rectangle 3">
            <a:extLst>
              <a:ext uri="{FF2B5EF4-FFF2-40B4-BE49-F238E27FC236}">
                <a16:creationId xmlns:a16="http://schemas.microsoft.com/office/drawing/2014/main" id="{E28FDCF3-44D9-B037-A0E6-C01F3B54E9AD}"/>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899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22</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6134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23</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30871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24</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00955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25</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93920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B2762-3422-4DA7-23EE-AB4E2C6B9597}"/>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4E2A422B-1362-03EA-5135-75B21A4B025B}"/>
              </a:ext>
            </a:extLst>
          </p:cNvPr>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26</a:t>
            </a:fld>
            <a:endParaRPr lang="en-GB" b="0" dirty="0">
              <a:latin typeface="Times New Roman" pitchFamily="18" charset="0"/>
            </a:endParaRPr>
          </a:p>
        </p:txBody>
      </p:sp>
      <p:sp>
        <p:nvSpPr>
          <p:cNvPr id="56323" name="Rectangle 2">
            <a:extLst>
              <a:ext uri="{FF2B5EF4-FFF2-40B4-BE49-F238E27FC236}">
                <a16:creationId xmlns:a16="http://schemas.microsoft.com/office/drawing/2014/main" id="{086E96BE-DE04-384C-985A-9913E3DDA919}"/>
              </a:ext>
            </a:extLst>
          </p:cNvPr>
          <p:cNvSpPr>
            <a:spLocks noGrp="1" noRot="1" noChangeAspect="1" noChangeArrowheads="1" noTextEdit="1"/>
          </p:cNvSpPr>
          <p:nvPr>
            <p:ph type="sldImg"/>
          </p:nvPr>
        </p:nvSpPr>
        <p:spPr>
          <a:xfrm>
            <a:off x="714375" y="768350"/>
            <a:ext cx="5426075" cy="3757613"/>
          </a:xfrm>
          <a:ln/>
        </p:spPr>
      </p:sp>
      <p:sp>
        <p:nvSpPr>
          <p:cNvPr id="56324" name="Rectangle 3">
            <a:extLst>
              <a:ext uri="{FF2B5EF4-FFF2-40B4-BE49-F238E27FC236}">
                <a16:creationId xmlns:a16="http://schemas.microsoft.com/office/drawing/2014/main" id="{7DC8B934-3F18-9E5D-C00E-EFFDD5505422}"/>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86980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D182D-CFB7-5CA9-95CB-55055D1456A9}"/>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94363749-F045-447C-209C-5879EF895999}"/>
              </a:ext>
            </a:extLst>
          </p:cNvPr>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27</a:t>
            </a:fld>
            <a:endParaRPr lang="en-GB" b="0" dirty="0">
              <a:latin typeface="Times New Roman" pitchFamily="18" charset="0"/>
            </a:endParaRPr>
          </a:p>
        </p:txBody>
      </p:sp>
      <p:sp>
        <p:nvSpPr>
          <p:cNvPr id="56323" name="Rectangle 2">
            <a:extLst>
              <a:ext uri="{FF2B5EF4-FFF2-40B4-BE49-F238E27FC236}">
                <a16:creationId xmlns:a16="http://schemas.microsoft.com/office/drawing/2014/main" id="{AB207800-B266-FB38-161D-D0AA44DF1E69}"/>
              </a:ext>
            </a:extLst>
          </p:cNvPr>
          <p:cNvSpPr>
            <a:spLocks noGrp="1" noRot="1" noChangeAspect="1" noChangeArrowheads="1" noTextEdit="1"/>
          </p:cNvSpPr>
          <p:nvPr>
            <p:ph type="sldImg"/>
          </p:nvPr>
        </p:nvSpPr>
        <p:spPr>
          <a:xfrm>
            <a:off x="714375" y="768350"/>
            <a:ext cx="5426075" cy="3757613"/>
          </a:xfrm>
          <a:ln/>
        </p:spPr>
      </p:sp>
      <p:sp>
        <p:nvSpPr>
          <p:cNvPr id="56324" name="Rectangle 3">
            <a:extLst>
              <a:ext uri="{FF2B5EF4-FFF2-40B4-BE49-F238E27FC236}">
                <a16:creationId xmlns:a16="http://schemas.microsoft.com/office/drawing/2014/main" id="{8B803238-3E4A-A7C9-A0CE-6F9AB91C9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28364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24906" y="9513444"/>
            <a:ext cx="2924046" cy="459316"/>
          </a:xfrm>
          <a:prstGeom prst="rect">
            <a:avLst/>
          </a:prstGeom>
          <a:noFill/>
          <a:ln w="9525">
            <a:noFill/>
            <a:miter lim="800000"/>
            <a:headEnd/>
            <a:tailEnd/>
          </a:ln>
        </p:spPr>
        <p:txBody>
          <a:bodyPr lIns="92139" tIns="46070" rIns="92139" bIns="46070" anchor="b"/>
          <a:lstStyle/>
          <a:p>
            <a:pPr algn="r" defTabSz="920750"/>
            <a:fld id="{5E88703E-DF1A-4B3A-B43D-CA15A9E2E139}" type="slidenum">
              <a:rPr lang="en-GB" b="0">
                <a:latin typeface="Times New Roman" pitchFamily="18" charset="0"/>
              </a:rPr>
              <a:pPr algn="r" defTabSz="920750"/>
              <a:t>28</a:t>
            </a:fld>
            <a:endParaRPr lang="en-GB" b="0" dirty="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68203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24906" y="9513444"/>
            <a:ext cx="2924046" cy="459316"/>
          </a:xfrm>
          <a:prstGeom prst="rect">
            <a:avLst/>
          </a:prstGeom>
          <a:noFill/>
          <a:ln w="9525">
            <a:noFill/>
            <a:miter lim="800000"/>
            <a:headEnd/>
            <a:tailEnd/>
          </a:ln>
        </p:spPr>
        <p:txBody>
          <a:bodyPr lIns="92139" tIns="46070" rIns="92139" bIns="46070" anchor="b"/>
          <a:lstStyle/>
          <a:p>
            <a:pPr algn="r" defTabSz="920750"/>
            <a:fld id="{5E88703E-DF1A-4B3A-B43D-CA15A9E2E139}" type="slidenum">
              <a:rPr lang="en-GB" b="0">
                <a:latin typeface="Times New Roman" pitchFamily="18" charset="0"/>
              </a:rPr>
              <a:pPr algn="r" defTabSz="920750"/>
              <a:t>29</a:t>
            </a:fld>
            <a:endParaRPr lang="en-GB" b="0" dirty="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AFDF55C-90ED-4A8D-9349-697788E42C58}" type="slidenum">
              <a:rPr lang="en-GB" smtClean="0"/>
              <a:pPr>
                <a:defRPr/>
              </a:pPr>
              <a:t>31</a:t>
            </a:fld>
            <a:endParaRPr lang="en-GB" dirty="0"/>
          </a:p>
        </p:txBody>
      </p:sp>
    </p:spTree>
    <p:extLst>
      <p:ext uri="{BB962C8B-B14F-4D97-AF65-F5344CB8AC3E}">
        <p14:creationId xmlns:p14="http://schemas.microsoft.com/office/powerpoint/2010/main" val="294264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3</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5541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4</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1746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5</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4949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EA575-13EB-D045-5828-EFAAA30F83AD}"/>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BC937F40-EA6B-5B9E-D6AB-CEDE4E59FCB2}"/>
              </a:ext>
            </a:extLst>
          </p:cNvPr>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6</a:t>
            </a:fld>
            <a:endParaRPr lang="en-GB" b="0" dirty="0">
              <a:latin typeface="Times New Roman" pitchFamily="18" charset="0"/>
            </a:endParaRPr>
          </a:p>
        </p:txBody>
      </p:sp>
      <p:sp>
        <p:nvSpPr>
          <p:cNvPr id="56323" name="Rectangle 2">
            <a:extLst>
              <a:ext uri="{FF2B5EF4-FFF2-40B4-BE49-F238E27FC236}">
                <a16:creationId xmlns:a16="http://schemas.microsoft.com/office/drawing/2014/main" id="{AD6FCDAD-84AE-900A-BDD8-9FEEB7885B00}"/>
              </a:ext>
            </a:extLst>
          </p:cNvPr>
          <p:cNvSpPr>
            <a:spLocks noGrp="1" noRot="1" noChangeAspect="1" noChangeArrowheads="1" noTextEdit="1"/>
          </p:cNvSpPr>
          <p:nvPr>
            <p:ph type="sldImg"/>
          </p:nvPr>
        </p:nvSpPr>
        <p:spPr>
          <a:xfrm>
            <a:off x="714375" y="768350"/>
            <a:ext cx="5426075" cy="3757613"/>
          </a:xfrm>
          <a:ln/>
        </p:spPr>
      </p:sp>
      <p:sp>
        <p:nvSpPr>
          <p:cNvPr id="56324" name="Rectangle 3">
            <a:extLst>
              <a:ext uri="{FF2B5EF4-FFF2-40B4-BE49-F238E27FC236}">
                <a16:creationId xmlns:a16="http://schemas.microsoft.com/office/drawing/2014/main" id="{2C59A67E-CEFB-BC0F-9D26-4D83D76D090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7539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016FC-96DD-7853-6064-3784D1E5FB44}"/>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84C6F47D-0685-DBBD-076A-A55DD5FFDAC7}"/>
              </a:ext>
            </a:extLst>
          </p:cNvPr>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7</a:t>
            </a:fld>
            <a:endParaRPr lang="en-GB" b="0" dirty="0">
              <a:latin typeface="Times New Roman" pitchFamily="18" charset="0"/>
            </a:endParaRPr>
          </a:p>
        </p:txBody>
      </p:sp>
      <p:sp>
        <p:nvSpPr>
          <p:cNvPr id="56323" name="Rectangle 2">
            <a:extLst>
              <a:ext uri="{FF2B5EF4-FFF2-40B4-BE49-F238E27FC236}">
                <a16:creationId xmlns:a16="http://schemas.microsoft.com/office/drawing/2014/main" id="{5D6860B8-C0EC-AE20-BF9D-17032A70EC46}"/>
              </a:ext>
            </a:extLst>
          </p:cNvPr>
          <p:cNvSpPr>
            <a:spLocks noGrp="1" noRot="1" noChangeAspect="1" noChangeArrowheads="1" noTextEdit="1"/>
          </p:cNvSpPr>
          <p:nvPr>
            <p:ph type="sldImg"/>
          </p:nvPr>
        </p:nvSpPr>
        <p:spPr>
          <a:xfrm>
            <a:off x="714375" y="768350"/>
            <a:ext cx="5426075" cy="3757613"/>
          </a:xfrm>
          <a:ln/>
        </p:spPr>
      </p:sp>
      <p:sp>
        <p:nvSpPr>
          <p:cNvPr id="56324" name="Rectangle 3">
            <a:extLst>
              <a:ext uri="{FF2B5EF4-FFF2-40B4-BE49-F238E27FC236}">
                <a16:creationId xmlns:a16="http://schemas.microsoft.com/office/drawing/2014/main" id="{8E6217A5-C724-8ACF-FA94-A07683C0D2E3}"/>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1593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8</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523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24906" y="9513444"/>
            <a:ext cx="2924046" cy="461011"/>
          </a:xfrm>
          <a:prstGeom prst="rect">
            <a:avLst/>
          </a:prstGeom>
          <a:noFill/>
          <a:ln w="9525">
            <a:noFill/>
            <a:miter lim="800000"/>
            <a:headEnd/>
            <a:tailEnd/>
          </a:ln>
        </p:spPr>
        <p:txBody>
          <a:bodyPr lIns="93305" tIns="46653" rIns="93305" bIns="46653" anchor="b"/>
          <a:lstStyle/>
          <a:p>
            <a:pPr algn="r" defTabSz="933450"/>
            <a:fld id="{4376A72D-54CD-48A2-9AD5-BEB3AD574977}" type="slidenum">
              <a:rPr lang="en-GB" b="0">
                <a:latin typeface="Times New Roman" pitchFamily="18" charset="0"/>
              </a:rPr>
              <a:pPr algn="r" defTabSz="933450"/>
              <a:t>9</a:t>
            </a:fld>
            <a:endParaRPr lang="en-GB" b="0" dirty="0">
              <a:latin typeface="Times New Roman" pitchFamily="18" charset="0"/>
            </a:endParaRPr>
          </a:p>
        </p:txBody>
      </p:sp>
      <p:sp>
        <p:nvSpPr>
          <p:cNvPr id="56323" name="Rectangle 2"/>
          <p:cNvSpPr>
            <a:spLocks noGrp="1" noRot="1" noChangeAspect="1" noChangeArrowheads="1" noTextEdit="1"/>
          </p:cNvSpPr>
          <p:nvPr>
            <p:ph type="sldImg"/>
          </p:nvPr>
        </p:nvSpPr>
        <p:spPr>
          <a:xfrm>
            <a:off x="714375" y="768350"/>
            <a:ext cx="5426075" cy="3757613"/>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2311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9"/>
          <p:cNvSpPr txBox="1">
            <a:spLocks noChangeArrowheads="1"/>
          </p:cNvSpPr>
          <p:nvPr userDrawn="1"/>
        </p:nvSpPr>
        <p:spPr bwMode="auto">
          <a:xfrm>
            <a:off x="5926138" y="6345238"/>
            <a:ext cx="3275012" cy="346075"/>
          </a:xfrm>
          <a:prstGeom prst="rect">
            <a:avLst/>
          </a:prstGeom>
          <a:noFill/>
          <a:ln w="9525">
            <a:noFill/>
            <a:miter lim="800000"/>
            <a:headEnd/>
            <a:tailEnd/>
          </a:ln>
          <a:effectLst/>
        </p:spPr>
        <p:txBody>
          <a:bodyPr lIns="0" tIns="0" rIns="0" bIns="0" anchor="b"/>
          <a:lstStyle/>
          <a:p>
            <a:pPr algn="r" eaLnBrk="0" hangingPunct="0">
              <a:defRPr/>
            </a:pPr>
            <a:endParaRPr lang="en-GB" altLang="en-GB" sz="800" dirty="0">
              <a:cs typeface="+mn-cs"/>
            </a:endParaRPr>
          </a:p>
        </p:txBody>
      </p:sp>
      <p:sp>
        <p:nvSpPr>
          <p:cNvPr id="6" name="Rectangle 5"/>
          <p:cNvSpPr>
            <a:spLocks noChangeArrowheads="1"/>
          </p:cNvSpPr>
          <p:nvPr userDrawn="1"/>
        </p:nvSpPr>
        <p:spPr bwMode="auto">
          <a:xfrm>
            <a:off x="4572000" y="6469063"/>
            <a:ext cx="182808" cy="212879"/>
          </a:xfrm>
          <a:prstGeom prst="rect">
            <a:avLst/>
          </a:prstGeom>
          <a:noFill/>
          <a:ln w="12700">
            <a:noFill/>
            <a:miter lim="800000"/>
            <a:headEnd/>
            <a:tailEnd/>
          </a:ln>
          <a:effectLst/>
        </p:spPr>
        <p:txBody>
          <a:bodyPr wrap="none" lIns="90488" tIns="44450" rIns="90488" bIns="44450">
            <a:spAutoFit/>
          </a:bodyPr>
          <a:lstStyle/>
          <a:p>
            <a:pPr defTabSz="762000">
              <a:defRPr/>
            </a:pPr>
            <a:endParaRPr lang="fr-FR" sz="800" dirty="0">
              <a:solidFill>
                <a:schemeClr val="bg1">
                  <a:lumMod val="50000"/>
                </a:schemeClr>
              </a:solidFill>
              <a:cs typeface="+mn-cs"/>
            </a:endParaRPr>
          </a:p>
        </p:txBody>
      </p:sp>
      <p:sp>
        <p:nvSpPr>
          <p:cNvPr id="7" name="Text Box 11"/>
          <p:cNvSpPr txBox="1">
            <a:spLocks noChangeArrowheads="1"/>
          </p:cNvSpPr>
          <p:nvPr userDrawn="1"/>
        </p:nvSpPr>
        <p:spPr bwMode="auto">
          <a:xfrm>
            <a:off x="6511925" y="6323013"/>
            <a:ext cx="2382191" cy="400110"/>
          </a:xfrm>
          <a:prstGeom prst="rect">
            <a:avLst/>
          </a:prstGeom>
          <a:noFill/>
          <a:ln w="9525">
            <a:noFill/>
            <a:miter lim="800000"/>
            <a:headEnd/>
            <a:tailEnd/>
          </a:ln>
          <a:effectLst/>
        </p:spPr>
        <p:txBody>
          <a:bodyPr wrap="none">
            <a:spAutoFit/>
          </a:bodyPr>
          <a:lstStyle/>
          <a:p>
            <a:pPr>
              <a:defRPr/>
            </a:pPr>
            <a:r>
              <a:rPr lang="en-GB" sz="2000" u="sng" dirty="0">
                <a:solidFill>
                  <a:srgbClr val="002060"/>
                </a:solidFill>
                <a:latin typeface="Calibri" panose="020F0502020204030204" pitchFamily="34" charset="0"/>
                <a:ea typeface="Calibri" panose="020F0502020204030204" pitchFamily="34" charset="0"/>
                <a:cs typeface="Calibri" panose="020F0502020204030204" pitchFamily="34" charset="0"/>
              </a:rPr>
              <a:t>Passerieu Consulting</a:t>
            </a:r>
          </a:p>
        </p:txBody>
      </p:sp>
      <p:sp>
        <p:nvSpPr>
          <p:cNvPr id="8" name="Line 12"/>
          <p:cNvSpPr>
            <a:spLocks noChangeShapeType="1"/>
          </p:cNvSpPr>
          <p:nvPr userDrawn="1"/>
        </p:nvSpPr>
        <p:spPr bwMode="auto">
          <a:xfrm flipV="1">
            <a:off x="9055100" y="6540500"/>
            <a:ext cx="266700" cy="12700"/>
          </a:xfrm>
          <a:prstGeom prst="line">
            <a:avLst/>
          </a:prstGeom>
          <a:noFill/>
          <a:ln w="38100">
            <a:solidFill>
              <a:srgbClr val="FF9900"/>
            </a:solidFill>
            <a:round/>
            <a:headEnd/>
            <a:tailEnd type="triangle" w="lg" len="lg"/>
          </a:ln>
          <a:effectLst/>
        </p:spPr>
        <p:txBody>
          <a:bodyPr/>
          <a:lstStyle/>
          <a:p>
            <a:pPr>
              <a:defRPr/>
            </a:pPr>
            <a:endParaRPr lang="en-GB" sz="1000" b="0" dirty="0">
              <a:cs typeface="+mn-cs"/>
            </a:endParaRPr>
          </a:p>
        </p:txBody>
      </p:sp>
      <p:sp>
        <p:nvSpPr>
          <p:cNvPr id="3074" name="Rectangle 2"/>
          <p:cNvSpPr>
            <a:spLocks noGrp="1" noChangeArrowheads="1"/>
          </p:cNvSpPr>
          <p:nvPr>
            <p:ph type="ctrTitle"/>
          </p:nvPr>
        </p:nvSpPr>
        <p:spPr>
          <a:xfrm>
            <a:off x="762000" y="2286000"/>
            <a:ext cx="8382000" cy="1143000"/>
          </a:xfrm>
        </p:spPr>
        <p:txBody>
          <a:bodyPr lIns="91440"/>
          <a:lstStyle>
            <a:lvl1pPr>
              <a:defRPr/>
            </a:lvl1pPr>
          </a:lstStyle>
          <a:p>
            <a:r>
              <a:rPr lang="en-GB"/>
              <a:t>Click to edit Master title style</a:t>
            </a:r>
          </a:p>
        </p:txBody>
      </p:sp>
      <p:sp>
        <p:nvSpPr>
          <p:cNvPr id="3075" name="Rectangle 3"/>
          <p:cNvSpPr>
            <a:spLocks noGrp="1" noChangeArrowheads="1"/>
          </p:cNvSpPr>
          <p:nvPr>
            <p:ph type="subTitle" idx="1"/>
          </p:nvPr>
        </p:nvSpPr>
        <p:spPr>
          <a:xfrm>
            <a:off x="1524000" y="3886200"/>
            <a:ext cx="6934200" cy="1752600"/>
          </a:xfrm>
        </p:spPr>
        <p:txBody>
          <a:bodyPr lIns="91440" tIns="45720" rIns="91440" bIns="45720"/>
          <a:lstStyle>
            <a:lvl1pPr marL="0" indent="0" algn="ctr">
              <a:buFontTx/>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630238"/>
            <a:ext cx="1866900" cy="48307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30238"/>
            <a:ext cx="5448300" cy="4830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30238"/>
            <a:ext cx="7467600" cy="588962"/>
          </a:xfrm>
        </p:spPr>
        <p:txBody>
          <a:bodyPr/>
          <a:lstStyle/>
          <a:p>
            <a:r>
              <a:rPr lang="en-US"/>
              <a:t>Click to edit Master title style</a:t>
            </a:r>
            <a:endParaRPr lang="en-GB"/>
          </a:p>
        </p:txBody>
      </p:sp>
      <p:sp>
        <p:nvSpPr>
          <p:cNvPr id="3" name="Chart Placeholder 2"/>
          <p:cNvSpPr>
            <a:spLocks noGrp="1"/>
          </p:cNvSpPr>
          <p:nvPr>
            <p:ph type="chart" idx="1"/>
          </p:nvPr>
        </p:nvSpPr>
        <p:spPr>
          <a:xfrm>
            <a:off x="2209800" y="2184400"/>
            <a:ext cx="5486400" cy="3276600"/>
          </a:xfrm>
        </p:spPr>
        <p:txBody>
          <a:bodyPr/>
          <a:lstStyle/>
          <a:p>
            <a:pPr lvl="0"/>
            <a:endParaRPr lang="en-GB"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ar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9530" y="1643050"/>
            <a:ext cx="2827370" cy="2776550"/>
          </a:xfrm>
        </p:spPr>
        <p:txBody>
          <a:bodyPr>
            <a:normAutofit/>
          </a:bodyPr>
          <a:lstStyle>
            <a:lvl1pPr>
              <a:buNone/>
              <a:defRPr sz="14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This is the place holder. Can be used for any of the below</a:t>
            </a:r>
          </a:p>
        </p:txBody>
      </p:sp>
      <p:sp>
        <p:nvSpPr>
          <p:cNvPr id="7" name="Slide Number Placeholder 6"/>
          <p:cNvSpPr>
            <a:spLocks noGrp="1"/>
          </p:cNvSpPr>
          <p:nvPr>
            <p:ph type="sldNum" sz="quarter" idx="12"/>
          </p:nvPr>
        </p:nvSpPr>
        <p:spPr>
          <a:xfrm>
            <a:off x="4540250" y="6275329"/>
            <a:ext cx="825500" cy="365125"/>
          </a:xfrm>
          <a:prstGeom prst="rect">
            <a:avLst/>
          </a:prstGeom>
        </p:spPr>
        <p:txBody>
          <a:bodyPr/>
          <a:lstStyle/>
          <a:p>
            <a:fld id="{0FCF43A2-EFB6-4640-9593-4C03159F3494}" type="slidenum">
              <a:rPr lang="en-GB" smtClean="0"/>
              <a:pPr/>
              <a:t>‹#›</a:t>
            </a:fld>
            <a:endParaRPr lang="en-GB" dirty="0"/>
          </a:p>
        </p:txBody>
      </p:sp>
      <p:sp>
        <p:nvSpPr>
          <p:cNvPr id="11" name="Text Placeholder 10"/>
          <p:cNvSpPr>
            <a:spLocks noGrp="1"/>
          </p:cNvSpPr>
          <p:nvPr>
            <p:ph type="body" sz="quarter" idx="13"/>
          </p:nvPr>
        </p:nvSpPr>
        <p:spPr>
          <a:xfrm>
            <a:off x="4044951" y="1643050"/>
            <a:ext cx="5241926" cy="2928950"/>
          </a:xfrm>
        </p:spPr>
        <p:txBody>
          <a:bodyPr/>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14" hasCustomPrompt="1"/>
          </p:nvPr>
        </p:nvSpPr>
        <p:spPr>
          <a:xfrm>
            <a:off x="232139" y="228601"/>
            <a:ext cx="8977313" cy="714375"/>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GB" sz="3200" b="0" i="0" u="none" strike="noStrike" kern="1200" cap="none" spc="0" normalizeH="0" baseline="0" noProof="0">
                <a:ln>
                  <a:noFill/>
                </a:ln>
                <a:solidFill>
                  <a:srgbClr val="002060"/>
                </a:solidFill>
                <a:effectLst/>
                <a:uLnTx/>
                <a:uFillTx/>
                <a:latin typeface="Calibri" pitchFamily="34" charset="0"/>
                <a:cs typeface="Calibr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Bullet list. Take heading from segment</a:t>
            </a:r>
            <a:endParaRPr kumimoji="0" lang="en-GB" sz="3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9" name="Footer Placeholder 8"/>
          <p:cNvSpPr>
            <a:spLocks noGrp="1"/>
          </p:cNvSpPr>
          <p:nvPr>
            <p:ph type="ftr" sz="quarter" idx="15"/>
          </p:nvPr>
        </p:nvSpPr>
        <p:spPr>
          <a:xfrm>
            <a:off x="6604000" y="6275329"/>
            <a:ext cx="2393950" cy="365125"/>
          </a:xfrm>
          <a:prstGeom prst="rect">
            <a:avLst/>
          </a:prstGeom>
        </p:spPr>
        <p:txBody>
          <a:bodyPr/>
          <a:lstStyle/>
          <a:p>
            <a:r>
              <a:rPr lang="en-US" sz="1400" dirty="0"/>
              <a:t>C</a:t>
            </a:r>
            <a:r>
              <a:rPr lang="en-US" dirty="0"/>
              <a:t>loser </a:t>
            </a:r>
            <a:r>
              <a:rPr lang="en-US" sz="1400" dirty="0"/>
              <a:t>S</a:t>
            </a:r>
            <a:r>
              <a:rPr lang="en-US" dirty="0"/>
              <a:t>trategic </a:t>
            </a:r>
            <a:r>
              <a:rPr lang="en-US" sz="1400" dirty="0"/>
              <a:t>R</a:t>
            </a:r>
            <a:r>
              <a:rPr lang="en-US" dirty="0"/>
              <a:t>esearch</a:t>
            </a:r>
            <a:endParaRPr lang="en-GB" dirty="0"/>
          </a:p>
        </p:txBody>
      </p:sp>
      <p:sp>
        <p:nvSpPr>
          <p:cNvPr id="12" name="Content Placeholder 11"/>
          <p:cNvSpPr>
            <a:spLocks noGrp="1"/>
          </p:cNvSpPr>
          <p:nvPr>
            <p:ph sz="quarter" idx="16" hasCustomPrompt="1"/>
          </p:nvPr>
        </p:nvSpPr>
        <p:spPr>
          <a:xfrm>
            <a:off x="4044950" y="4800600"/>
            <a:ext cx="5200650" cy="762000"/>
          </a:xfrm>
        </p:spPr>
        <p:txBody>
          <a:bodyPr/>
          <a:lstStyle>
            <a:lvl1pPr>
              <a:buNone/>
              <a:defRPr i="1"/>
            </a:lvl1pPr>
          </a:lstStyle>
          <a:p>
            <a:pPr lvl="0"/>
            <a:r>
              <a:rPr lang="en-US" dirty="0"/>
              <a:t>Enter Quote here</a:t>
            </a:r>
          </a:p>
        </p:txBody>
      </p:sp>
    </p:spTree>
    <p:extLst>
      <p:ext uri="{BB962C8B-B14F-4D97-AF65-F5344CB8AC3E}">
        <p14:creationId xmlns:p14="http://schemas.microsoft.com/office/powerpoint/2010/main" val="122531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09800" y="2184400"/>
            <a:ext cx="2667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2184400"/>
            <a:ext cx="2667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30200" y="249238"/>
            <a:ext cx="7467600" cy="588962"/>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GB"/>
              <a:t>click to edit Master title style</a:t>
            </a:r>
          </a:p>
        </p:txBody>
      </p:sp>
      <p:sp>
        <p:nvSpPr>
          <p:cNvPr id="5123" name="Rectangle 3"/>
          <p:cNvSpPr>
            <a:spLocks noGrp="1" noChangeArrowheads="1"/>
          </p:cNvSpPr>
          <p:nvPr>
            <p:ph type="body" idx="1"/>
          </p:nvPr>
        </p:nvSpPr>
        <p:spPr bwMode="auto">
          <a:xfrm>
            <a:off x="317500" y="1346200"/>
            <a:ext cx="71374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p:txBody>
      </p:sp>
      <p:sp>
        <p:nvSpPr>
          <p:cNvPr id="1034" name="Text Box 10"/>
          <p:cNvSpPr txBox="1">
            <a:spLocks noChangeArrowheads="1"/>
          </p:cNvSpPr>
          <p:nvPr/>
        </p:nvSpPr>
        <p:spPr bwMode="auto">
          <a:xfrm>
            <a:off x="7045325" y="6246813"/>
            <a:ext cx="1995488" cy="304800"/>
          </a:xfrm>
          <a:prstGeom prst="rect">
            <a:avLst/>
          </a:prstGeom>
          <a:noFill/>
          <a:ln w="9525">
            <a:noFill/>
            <a:miter lim="800000"/>
            <a:headEnd/>
            <a:tailEnd/>
          </a:ln>
          <a:effectLst/>
        </p:spPr>
        <p:txBody>
          <a:bodyPr wrap="none">
            <a:spAutoFit/>
          </a:bodyPr>
          <a:lstStyle/>
          <a:p>
            <a:pPr>
              <a:defRPr/>
            </a:pPr>
            <a:r>
              <a:rPr lang="en-GB" sz="1400" u="sng" dirty="0">
                <a:solidFill>
                  <a:srgbClr val="002060"/>
                </a:solidFill>
                <a:cs typeface="+mn-cs"/>
              </a:rPr>
              <a:t>Passerieu Consulting</a:t>
            </a:r>
          </a:p>
        </p:txBody>
      </p:sp>
      <p:sp>
        <p:nvSpPr>
          <p:cNvPr id="1036" name="Line 12"/>
          <p:cNvSpPr>
            <a:spLocks noChangeShapeType="1"/>
          </p:cNvSpPr>
          <p:nvPr/>
        </p:nvSpPr>
        <p:spPr bwMode="auto">
          <a:xfrm flipV="1">
            <a:off x="9029700" y="6413500"/>
            <a:ext cx="266700" cy="12700"/>
          </a:xfrm>
          <a:prstGeom prst="line">
            <a:avLst/>
          </a:prstGeom>
          <a:noFill/>
          <a:ln w="38100">
            <a:solidFill>
              <a:srgbClr val="FF9900"/>
            </a:solidFill>
            <a:round/>
            <a:headEnd/>
            <a:tailEnd type="triangle" w="lg" len="lg"/>
          </a:ln>
          <a:effectLst/>
        </p:spPr>
        <p:txBody>
          <a:bodyPr/>
          <a:lstStyle/>
          <a:p>
            <a:pPr>
              <a:defRPr/>
            </a:pPr>
            <a:endParaRPr lang="en-GB" sz="1000" b="0" dirty="0">
              <a:cs typeface="+mn-cs"/>
            </a:endParaRPr>
          </a:p>
        </p:txBody>
      </p:sp>
    </p:spTree>
  </p:cSld>
  <p:clrMap bg1="lt1" tx1="dk1" bg2="lt2" tx2="dk2" accent1="accent1" accent2="accent2" accent3="accent3" accent4="accent4" accent5="accent5" accent6="accent6" hlink="hlink" folHlink="folHlink"/>
  <p:sldLayoutIdLst>
    <p:sldLayoutId id="2147483899"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901" r:id="rId13"/>
  </p:sldLayoutIdLst>
  <p:txStyles>
    <p:titleStyle>
      <a:lvl1pPr algn="l" rtl="0" eaLnBrk="0" fontAlgn="base" hangingPunct="0">
        <a:spcBef>
          <a:spcPct val="0"/>
        </a:spcBef>
        <a:spcAft>
          <a:spcPct val="0"/>
        </a:spcAft>
        <a:defRPr sz="2400">
          <a:solidFill>
            <a:srgbClr val="4D4D4D"/>
          </a:solidFill>
          <a:latin typeface="Tahoma" pitchFamily="34" charset="0"/>
          <a:ea typeface="+mj-ea"/>
          <a:cs typeface="+mj-cs"/>
        </a:defRPr>
      </a:lvl1pPr>
      <a:lvl2pPr algn="l" rtl="0" eaLnBrk="0" fontAlgn="base" hangingPunct="0">
        <a:spcBef>
          <a:spcPct val="0"/>
        </a:spcBef>
        <a:spcAft>
          <a:spcPct val="0"/>
        </a:spcAft>
        <a:defRPr sz="2400">
          <a:solidFill>
            <a:srgbClr val="4D4D4D"/>
          </a:solidFill>
          <a:latin typeface="Tahoma" pitchFamily="34" charset="0"/>
        </a:defRPr>
      </a:lvl2pPr>
      <a:lvl3pPr algn="l" rtl="0" eaLnBrk="0" fontAlgn="base" hangingPunct="0">
        <a:spcBef>
          <a:spcPct val="0"/>
        </a:spcBef>
        <a:spcAft>
          <a:spcPct val="0"/>
        </a:spcAft>
        <a:defRPr sz="2400">
          <a:solidFill>
            <a:srgbClr val="4D4D4D"/>
          </a:solidFill>
          <a:latin typeface="Tahoma" pitchFamily="34" charset="0"/>
        </a:defRPr>
      </a:lvl3pPr>
      <a:lvl4pPr algn="l" rtl="0" eaLnBrk="0" fontAlgn="base" hangingPunct="0">
        <a:spcBef>
          <a:spcPct val="0"/>
        </a:spcBef>
        <a:spcAft>
          <a:spcPct val="0"/>
        </a:spcAft>
        <a:defRPr sz="2400">
          <a:solidFill>
            <a:srgbClr val="4D4D4D"/>
          </a:solidFill>
          <a:latin typeface="Tahoma" pitchFamily="34" charset="0"/>
        </a:defRPr>
      </a:lvl4pPr>
      <a:lvl5pPr algn="l" rtl="0" eaLnBrk="0" fontAlgn="base" hangingPunct="0">
        <a:spcBef>
          <a:spcPct val="0"/>
        </a:spcBef>
        <a:spcAft>
          <a:spcPct val="0"/>
        </a:spcAft>
        <a:defRPr sz="2400">
          <a:solidFill>
            <a:srgbClr val="4D4D4D"/>
          </a:solidFill>
          <a:latin typeface="Tahoma" pitchFamily="34" charset="0"/>
        </a:defRPr>
      </a:lvl5pPr>
      <a:lvl6pPr marL="457200" algn="l" rtl="0" fontAlgn="base">
        <a:spcBef>
          <a:spcPct val="0"/>
        </a:spcBef>
        <a:spcAft>
          <a:spcPct val="0"/>
        </a:spcAft>
        <a:defRPr sz="3200">
          <a:solidFill>
            <a:srgbClr val="292929"/>
          </a:solidFill>
          <a:latin typeface="Arial" charset="0"/>
        </a:defRPr>
      </a:lvl6pPr>
      <a:lvl7pPr marL="914400" algn="l" rtl="0" fontAlgn="base">
        <a:spcBef>
          <a:spcPct val="0"/>
        </a:spcBef>
        <a:spcAft>
          <a:spcPct val="0"/>
        </a:spcAft>
        <a:defRPr sz="3200">
          <a:solidFill>
            <a:srgbClr val="292929"/>
          </a:solidFill>
          <a:latin typeface="Arial" charset="0"/>
        </a:defRPr>
      </a:lvl7pPr>
      <a:lvl8pPr marL="1371600" algn="l" rtl="0" fontAlgn="base">
        <a:spcBef>
          <a:spcPct val="0"/>
        </a:spcBef>
        <a:spcAft>
          <a:spcPct val="0"/>
        </a:spcAft>
        <a:defRPr sz="3200">
          <a:solidFill>
            <a:srgbClr val="292929"/>
          </a:solidFill>
          <a:latin typeface="Arial" charset="0"/>
        </a:defRPr>
      </a:lvl8pPr>
      <a:lvl9pPr marL="1828800" algn="l" rtl="0" fontAlgn="base">
        <a:spcBef>
          <a:spcPct val="0"/>
        </a:spcBef>
        <a:spcAft>
          <a:spcPct val="0"/>
        </a:spcAft>
        <a:defRPr sz="3200">
          <a:solidFill>
            <a:srgbClr val="292929"/>
          </a:solidFill>
          <a:latin typeface="Arial" charset="0"/>
        </a:defRPr>
      </a:lvl9pPr>
    </p:titleStyle>
    <p:body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1"/>
          <p:cNvSpPr>
            <a:spLocks noChangeShapeType="1"/>
          </p:cNvSpPr>
          <p:nvPr/>
        </p:nvSpPr>
        <p:spPr bwMode="auto">
          <a:xfrm>
            <a:off x="3300984" y="4625531"/>
            <a:ext cx="5553075" cy="0"/>
          </a:xfrm>
          <a:prstGeom prst="line">
            <a:avLst/>
          </a:prstGeom>
          <a:noFill/>
          <a:ln w="28575">
            <a:solidFill>
              <a:srgbClr val="003399"/>
            </a:solidFill>
            <a:round/>
            <a:headEnd/>
            <a:tailEnd/>
          </a:ln>
        </p:spPr>
        <p:txBody>
          <a:bodyPr/>
          <a:lstStyle/>
          <a:p>
            <a:endParaRPr lang="en-GB" dirty="0"/>
          </a:p>
        </p:txBody>
      </p:sp>
      <p:sp>
        <p:nvSpPr>
          <p:cNvPr id="7171" name="Rectangle 12"/>
          <p:cNvSpPr>
            <a:spLocks noChangeArrowheads="1"/>
          </p:cNvSpPr>
          <p:nvPr/>
        </p:nvSpPr>
        <p:spPr bwMode="auto">
          <a:xfrm>
            <a:off x="3745991" y="1610737"/>
            <a:ext cx="6431979" cy="2062103"/>
          </a:xfrm>
          <a:prstGeom prst="rect">
            <a:avLst/>
          </a:prstGeom>
          <a:noFill/>
          <a:ln w="9525">
            <a:noFill/>
            <a:miter lim="800000"/>
            <a:headEnd/>
            <a:tailEnd/>
          </a:ln>
        </p:spPr>
        <p:txBody>
          <a:bodyPr wrap="square" lIns="0" anchor="b">
            <a:spAutoFit/>
          </a:bodyPr>
          <a:lstStyle/>
          <a:p>
            <a:endParaRPr lang="en-GB" sz="3200" b="0" dirty="0">
              <a:solidFill>
                <a:srgbClr val="4D4D4D"/>
              </a:solidFill>
            </a:endParaRPr>
          </a:p>
          <a:p>
            <a:r>
              <a:rPr lang="en-GB" sz="3200" b="0" dirty="0">
                <a:solidFill>
                  <a:srgbClr val="4D4D4D"/>
                </a:solidFill>
              </a:rPr>
              <a:t>Why is France Different? </a:t>
            </a:r>
          </a:p>
          <a:p>
            <a:r>
              <a:rPr lang="en-GB" sz="3200" b="0" dirty="0">
                <a:solidFill>
                  <a:srgbClr val="4D4D4D"/>
                </a:solidFill>
              </a:rPr>
              <a:t>Some considerations to conduct market research in France  </a:t>
            </a:r>
          </a:p>
        </p:txBody>
      </p:sp>
      <p:sp>
        <p:nvSpPr>
          <p:cNvPr id="7172" name="Rectangle 13"/>
          <p:cNvSpPr>
            <a:spLocks noChangeArrowheads="1"/>
          </p:cNvSpPr>
          <p:nvPr/>
        </p:nvSpPr>
        <p:spPr bwMode="auto">
          <a:xfrm>
            <a:off x="4191000" y="4099560"/>
            <a:ext cx="5541963" cy="336550"/>
          </a:xfrm>
          <a:prstGeom prst="rect">
            <a:avLst/>
          </a:prstGeom>
          <a:noFill/>
          <a:ln w="9525">
            <a:noFill/>
            <a:miter lim="800000"/>
            <a:headEnd/>
            <a:tailEnd/>
          </a:ln>
        </p:spPr>
        <p:txBody>
          <a:bodyPr lIns="0" anchor="b">
            <a:spAutoFit/>
          </a:bodyPr>
          <a:lstStyle/>
          <a:p>
            <a:pPr>
              <a:lnSpc>
                <a:spcPct val="80000"/>
              </a:lnSpc>
            </a:pPr>
            <a:r>
              <a:rPr lang="en-GB" sz="2000" b="0" dirty="0">
                <a:solidFill>
                  <a:schemeClr val="folHlink"/>
                </a:solidFill>
              </a:rPr>
              <a:t>	</a:t>
            </a:r>
            <a:r>
              <a:rPr lang="en-GB" sz="2000" dirty="0">
                <a:solidFill>
                  <a:schemeClr val="folHlink"/>
                </a:solidFill>
              </a:rPr>
              <a:t>7 January 2025 </a:t>
            </a:r>
            <a:endParaRPr lang="en-US" sz="2000" dirty="0">
              <a:solidFill>
                <a:schemeClr val="folHlink"/>
              </a:solidFill>
            </a:endParaRPr>
          </a:p>
        </p:txBody>
      </p:sp>
      <p:pic>
        <p:nvPicPr>
          <p:cNvPr id="8194" name="Picture 2" descr="Beautiful stylish tourist in old town crossing the street. Latin woman in casual retro shirt on the streets of Paris Beautiful millennial woman in Paris. Full length paris unique stock pictures, royalty-free photos &amp; images">
            <a:extLst>
              <a:ext uri="{FF2B5EF4-FFF2-40B4-BE49-F238E27FC236}">
                <a16:creationId xmlns:a16="http://schemas.microsoft.com/office/drawing/2014/main" id="{FF284F9B-0C13-1218-EFE6-23A4714C0A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870" y="527109"/>
            <a:ext cx="2092960" cy="16795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heep middle cirque de gavarnie">
            <a:extLst>
              <a:ext uri="{FF2B5EF4-FFF2-40B4-BE49-F238E27FC236}">
                <a16:creationId xmlns:a16="http://schemas.microsoft.com/office/drawing/2014/main" id="{D1819864-6692-42D7-FDC1-8818E3F44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60" y="2397948"/>
            <a:ext cx="1992121" cy="182499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aint Tropez town impression Looking from a viewpoint at the view of the town of Saint Tropez in France. St Tropez is a popular French summer holiday resort. The colour image was taken on a hot summer day. St.-Tropez is a coastal town on the French Riviera, in the Provence-Alpes-Côte d'Azur region of southeastern France. Long popular with artists, the town attracted the international &quot;jet set&quot; in the 1960s, and remains known for its beaches and nightlife. The cobblestoned La Ponche quarter recalls its past as a fishing village, although yachts now outnumber fishing boats in the Vieux Port. St Tropez Stock Photo">
            <a:extLst>
              <a:ext uri="{FF2B5EF4-FFF2-40B4-BE49-F238E27FC236}">
                <a16:creationId xmlns:a16="http://schemas.microsoft.com/office/drawing/2014/main" id="{165F0506-394C-B50A-B51E-9BCD36DFEF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1941" y="4414202"/>
            <a:ext cx="2092960" cy="1917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5" name="TextBox 4">
            <a:extLst>
              <a:ext uri="{FF2B5EF4-FFF2-40B4-BE49-F238E27FC236}">
                <a16:creationId xmlns:a16="http://schemas.microsoft.com/office/drawing/2014/main" id="{3BAD9E4B-8FF4-3CDB-A167-951D9E5ED618}"/>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The French Consumer Market   </a:t>
            </a:r>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3605960" y="2001398"/>
            <a:ext cx="5919216" cy="4856602"/>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1800" b="0" kern="0" dirty="0">
                <a:latin typeface="+mn-lt"/>
              </a:rPr>
              <a:t>Although one of the largest economies in Europe, when it comes to GDP per capita, France ranks in the middle of the pack compared with other European countries, at a similar level than UK.  </a:t>
            </a:r>
          </a:p>
          <a:p>
            <a:pPr algn="just"/>
            <a:r>
              <a:rPr lang="en-GB" sz="1800" b="0" kern="0" dirty="0">
                <a:latin typeface="+mn-lt"/>
              </a:rPr>
              <a:t> Internet use is one of the highest in Europe. However,  </a:t>
            </a:r>
            <a:r>
              <a:rPr lang="en-GB" sz="1800" b="0" dirty="0">
                <a:latin typeface="+mn-lt"/>
              </a:rPr>
              <a:t>French people were initially slower at adopting e-commerce, but online shopping has grown significantly, particularly for fashion, electronics,  beauty products, </a:t>
            </a:r>
            <a:r>
              <a:rPr lang="en-GB" sz="1800" b="0">
                <a:latin typeface="+mn-lt"/>
              </a:rPr>
              <a:t>and luxury </a:t>
            </a:r>
            <a:r>
              <a:rPr lang="en-GB" sz="1800" b="0" dirty="0">
                <a:latin typeface="+mn-lt"/>
              </a:rPr>
              <a:t>goods e.g. (L'Oréal sells 25% of its high-end products online). </a:t>
            </a:r>
            <a:endParaRPr lang="en-GB" sz="1800" b="0" kern="0" dirty="0">
              <a:latin typeface="+mn-lt"/>
            </a:endParaRPr>
          </a:p>
        </p:txBody>
      </p:sp>
      <p:pic>
        <p:nvPicPr>
          <p:cNvPr id="8" name="Picture 7" descr="A storefront with a sign&#10;&#10;Description automatically generated">
            <a:extLst>
              <a:ext uri="{FF2B5EF4-FFF2-40B4-BE49-F238E27FC236}">
                <a16:creationId xmlns:a16="http://schemas.microsoft.com/office/drawing/2014/main" id="{E4E23FE7-9654-4624-7AA2-443F65D4D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24" y="1895901"/>
            <a:ext cx="2987906" cy="1493953"/>
          </a:xfrm>
          <a:prstGeom prst="rect">
            <a:avLst/>
          </a:prstGeom>
        </p:spPr>
      </p:pic>
      <p:pic>
        <p:nvPicPr>
          <p:cNvPr id="10" name="Picture 9" descr="A person pushing a shopping cart&#10;&#10;Description automatically generated">
            <a:extLst>
              <a:ext uri="{FF2B5EF4-FFF2-40B4-BE49-F238E27FC236}">
                <a16:creationId xmlns:a16="http://schemas.microsoft.com/office/drawing/2014/main" id="{B40E5E2B-D10E-6D17-70B0-E70DB5146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364" y="3926633"/>
            <a:ext cx="2987906" cy="1681707"/>
          </a:xfrm>
          <a:prstGeom prst="rect">
            <a:avLst/>
          </a:prstGeom>
        </p:spPr>
      </p:pic>
    </p:spTree>
    <p:extLst>
      <p:ext uri="{BB962C8B-B14F-4D97-AF65-F5344CB8AC3E}">
        <p14:creationId xmlns:p14="http://schemas.microsoft.com/office/powerpoint/2010/main" val="375272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257DF-C5BE-900B-A31B-C684B30A8ED2}"/>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3C505269-04E0-6ACD-854B-3B02740F224C}"/>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141F8091-037B-B373-3DEC-2E4ADDBE9019}"/>
              </a:ext>
            </a:extLst>
          </p:cNvPr>
          <p:cNvSpPr txBox="1">
            <a:spLocks/>
          </p:cNvSpPr>
          <p:nvPr/>
        </p:nvSpPr>
        <p:spPr>
          <a:xfrm>
            <a:off x="4191356" y="1748117"/>
            <a:ext cx="5259561" cy="4399280"/>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lvl="1" algn="just">
              <a:buFont typeface="Wingdings" panose="05000000000000000000" pitchFamily="2" charset="2"/>
              <a:buChar char="§"/>
            </a:pPr>
            <a:r>
              <a:rPr lang="en-GB" sz="1800" b="0" kern="0" dirty="0">
                <a:latin typeface="+mn-lt"/>
              </a:rPr>
              <a:t>Time conscious and convenience-driven behaviour – fast-paced lives, urban consumers who tend to be busy esp. in Paris likely to prioritise </a:t>
            </a:r>
            <a:r>
              <a:rPr lang="en-GB" sz="1800" b="0" dirty="0">
                <a:latin typeface="+mn-lt"/>
              </a:rPr>
              <a:t> convenience</a:t>
            </a:r>
          </a:p>
          <a:p>
            <a:pPr lvl="1" algn="just">
              <a:buFont typeface="Wingdings" panose="05000000000000000000" pitchFamily="2" charset="2"/>
              <a:buChar char="§"/>
            </a:pPr>
            <a:r>
              <a:rPr lang="en-GB" sz="1800" b="0" dirty="0">
                <a:latin typeface="+mn-lt"/>
              </a:rPr>
              <a:t>However, services like food delivery are not very much used yet and there is a deep cultural appreciation for taking time to savour meals and experiences.</a:t>
            </a:r>
          </a:p>
          <a:p>
            <a:pPr lvl="1" algn="just">
              <a:buFont typeface="Wingdings" panose="05000000000000000000" pitchFamily="2" charset="2"/>
              <a:buChar char="§"/>
            </a:pPr>
            <a:r>
              <a:rPr lang="en-GB" sz="1800" b="0" dirty="0">
                <a:latin typeface="+mn-lt"/>
              </a:rPr>
              <a:t>Balanced Lifestyle: French consumers seek a balance between their busy work and personal lives, and often prioritise experiences, such as dining out, travel, or enjoying leisure time with loved ones.</a:t>
            </a:r>
          </a:p>
          <a:p>
            <a:pPr lvl="1" algn="just">
              <a:buFont typeface="Wingdings" panose="05000000000000000000" pitchFamily="2" charset="2"/>
              <a:buChar char="§"/>
            </a:pPr>
            <a:endParaRPr lang="en-GB" sz="1800" b="0" dirty="0">
              <a:latin typeface="+mn-lt"/>
            </a:endParaRPr>
          </a:p>
          <a:p>
            <a:pPr marL="457200" marR="0" lvl="1" indent="0" algn="just" defTabSz="914400" rtl="0" eaLnBrk="1" fontAlgn="base" latinLnBrk="0" hangingPunct="1">
              <a:lnSpc>
                <a:spcPct val="100000"/>
              </a:lnSpc>
              <a:spcBef>
                <a:spcPct val="0"/>
              </a:spcBef>
              <a:spcAft>
                <a:spcPct val="0"/>
              </a:spcAft>
              <a:buClrTx/>
              <a:buSzTx/>
              <a:buNone/>
              <a:tabLst/>
              <a:defRPr/>
            </a:pPr>
            <a:r>
              <a:rPr kumimoji="0" lang="en-GB" sz="1800" b="0" i="0" u="none" strike="noStrike" kern="0" cap="none" spc="0" normalizeH="0" baseline="0" noProof="0" dirty="0">
                <a:ln>
                  <a:noFill/>
                </a:ln>
                <a:solidFill>
                  <a:srgbClr val="000000"/>
                </a:solidFill>
                <a:effectLst/>
                <a:uLnTx/>
                <a:uFillTx/>
                <a:latin typeface="+mn-lt"/>
                <a:ea typeface="+mn-ea"/>
                <a:cs typeface="Arial" charset="0"/>
              </a:rPr>
              <a:t> </a:t>
            </a:r>
          </a:p>
          <a:p>
            <a:pPr lvl="1" algn="just">
              <a:buFontTx/>
              <a:buChar char="-"/>
            </a:pPr>
            <a:endParaRPr lang="en-GB" sz="1600" b="0" kern="0" dirty="0">
              <a:latin typeface="+mn-lt"/>
            </a:endParaRPr>
          </a:p>
          <a:p>
            <a:pPr algn="just">
              <a:buFontTx/>
              <a:buChar char="-"/>
            </a:pPr>
            <a:endParaRPr lang="en-GB" sz="1600" b="0" kern="0" dirty="0">
              <a:latin typeface="+mn-lt"/>
            </a:endParaRPr>
          </a:p>
          <a:p>
            <a:pPr algn="just"/>
            <a:endParaRPr lang="en-GB" sz="1800" b="0" kern="0" dirty="0">
              <a:latin typeface="+mn-lt"/>
            </a:endParaRPr>
          </a:p>
        </p:txBody>
      </p:sp>
      <p:pic>
        <p:nvPicPr>
          <p:cNvPr id="8" name="Picture 7" descr="A map of france with different symbols&#10;&#10;Description automatically generated">
            <a:extLst>
              <a:ext uri="{FF2B5EF4-FFF2-40B4-BE49-F238E27FC236}">
                <a16:creationId xmlns:a16="http://schemas.microsoft.com/office/drawing/2014/main" id="{1FB53B21-9248-6FD2-C50D-4A9E7CB4F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24" y="2201438"/>
            <a:ext cx="3810532" cy="2734057"/>
          </a:xfrm>
          <a:prstGeom prst="rect">
            <a:avLst/>
          </a:prstGeom>
        </p:spPr>
      </p:pic>
      <p:sp>
        <p:nvSpPr>
          <p:cNvPr id="2" name="TextBox 1">
            <a:extLst>
              <a:ext uri="{FF2B5EF4-FFF2-40B4-BE49-F238E27FC236}">
                <a16:creationId xmlns:a16="http://schemas.microsoft.com/office/drawing/2014/main" id="{B010249E-D18F-803E-F0F5-AB997DAA75F9}"/>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The French Consumer    </a:t>
            </a:r>
          </a:p>
        </p:txBody>
      </p:sp>
    </p:spTree>
    <p:extLst>
      <p:ext uri="{BB962C8B-B14F-4D97-AF65-F5344CB8AC3E}">
        <p14:creationId xmlns:p14="http://schemas.microsoft.com/office/powerpoint/2010/main" val="349176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A7417-0F57-1940-D4CF-4C5F3B8CE4A6}"/>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1DB10D5B-ACB1-93FE-2E2F-45C392DD1D30}"/>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31853B8E-9BFE-B711-2BDA-315506F70CB9}"/>
              </a:ext>
            </a:extLst>
          </p:cNvPr>
          <p:cNvSpPr txBox="1">
            <a:spLocks/>
          </p:cNvSpPr>
          <p:nvPr/>
        </p:nvSpPr>
        <p:spPr>
          <a:xfrm>
            <a:off x="4191356" y="2092361"/>
            <a:ext cx="5259561" cy="3781314"/>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lvl="1" algn="just">
              <a:buFont typeface="Wingdings" panose="05000000000000000000" pitchFamily="2" charset="2"/>
              <a:buChar char="§"/>
            </a:pPr>
            <a:r>
              <a:rPr lang="en-GB" sz="1800" b="0" kern="0" dirty="0">
                <a:latin typeface="+mn-lt"/>
              </a:rPr>
              <a:t>Gender equality is high on the French agenda.  The proportion of full-time working women however, is slightly lower than it is in the UK (around 50% against 55-60%).</a:t>
            </a:r>
          </a:p>
          <a:p>
            <a:pPr lvl="1" algn="just">
              <a:buFont typeface="Wingdings" panose="05000000000000000000" pitchFamily="2" charset="2"/>
              <a:buChar char="§"/>
            </a:pPr>
            <a:r>
              <a:rPr lang="en-GB" sz="1800" b="0" kern="0" dirty="0">
                <a:latin typeface="+mn-lt"/>
              </a:rPr>
              <a:t>France enjoys a good health system, which has suffered in recent years </a:t>
            </a:r>
          </a:p>
          <a:p>
            <a:pPr lvl="1" algn="just">
              <a:buFont typeface="Wingdings" panose="05000000000000000000" pitchFamily="2" charset="2"/>
              <a:buChar char="§"/>
            </a:pPr>
            <a:r>
              <a:rPr lang="en-GB" sz="1800" b="0" kern="0" dirty="0">
                <a:latin typeface="+mn-lt"/>
              </a:rPr>
              <a:t>Like most European countries, France suffers from a declining birth rate - which decreases with the improvement of standard of living. </a:t>
            </a:r>
          </a:p>
          <a:p>
            <a:pPr lvl="1" algn="just">
              <a:buFont typeface="Wingdings" panose="05000000000000000000" pitchFamily="2" charset="2"/>
              <a:buChar char="§"/>
            </a:pPr>
            <a:endParaRPr lang="en-GB" sz="1800" b="0" dirty="0">
              <a:latin typeface="+mn-lt"/>
            </a:endParaRPr>
          </a:p>
          <a:p>
            <a:pPr marL="457200" marR="0" lvl="1" indent="0" algn="just" defTabSz="914400" rtl="0" eaLnBrk="1" fontAlgn="base" latinLnBrk="0" hangingPunct="1">
              <a:lnSpc>
                <a:spcPct val="100000"/>
              </a:lnSpc>
              <a:spcBef>
                <a:spcPct val="0"/>
              </a:spcBef>
              <a:spcAft>
                <a:spcPct val="0"/>
              </a:spcAft>
              <a:buClrTx/>
              <a:buSzTx/>
              <a:buNone/>
              <a:tabLst/>
              <a:defRPr/>
            </a:pPr>
            <a:r>
              <a:rPr kumimoji="0" lang="en-GB" sz="1800" b="0" i="0" u="none" strike="noStrike" kern="0" cap="none" spc="0" normalizeH="0" baseline="0" noProof="0" dirty="0">
                <a:ln>
                  <a:noFill/>
                </a:ln>
                <a:solidFill>
                  <a:srgbClr val="000000"/>
                </a:solidFill>
                <a:effectLst/>
                <a:uLnTx/>
                <a:uFillTx/>
                <a:latin typeface="+mn-lt"/>
                <a:ea typeface="+mn-ea"/>
                <a:cs typeface="Arial" charset="0"/>
              </a:rPr>
              <a:t> </a:t>
            </a:r>
          </a:p>
          <a:p>
            <a:pPr lvl="1" algn="just">
              <a:buFontTx/>
              <a:buChar char="-"/>
            </a:pPr>
            <a:endParaRPr lang="en-GB" sz="1600" b="0" kern="0" dirty="0">
              <a:latin typeface="+mn-lt"/>
            </a:endParaRPr>
          </a:p>
          <a:p>
            <a:pPr algn="just">
              <a:buFontTx/>
              <a:buChar char="-"/>
            </a:pPr>
            <a:endParaRPr lang="en-GB" sz="1600" b="0" kern="0" dirty="0">
              <a:latin typeface="+mn-lt"/>
            </a:endParaRPr>
          </a:p>
          <a:p>
            <a:pPr algn="just"/>
            <a:endParaRPr lang="en-GB" sz="1800" b="0" kern="0" dirty="0">
              <a:latin typeface="+mn-lt"/>
            </a:endParaRPr>
          </a:p>
        </p:txBody>
      </p:sp>
      <p:pic>
        <p:nvPicPr>
          <p:cNvPr id="8" name="Picture 7" descr="A map of france with different symbols&#10;&#10;Description automatically generated">
            <a:extLst>
              <a:ext uri="{FF2B5EF4-FFF2-40B4-BE49-F238E27FC236}">
                <a16:creationId xmlns:a16="http://schemas.microsoft.com/office/drawing/2014/main" id="{4211F75A-A4DC-E639-E0F3-CDE9CE99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24" y="2201438"/>
            <a:ext cx="3810532" cy="2734057"/>
          </a:xfrm>
          <a:prstGeom prst="rect">
            <a:avLst/>
          </a:prstGeom>
        </p:spPr>
      </p:pic>
      <p:sp>
        <p:nvSpPr>
          <p:cNvPr id="2" name="TextBox 1">
            <a:extLst>
              <a:ext uri="{FF2B5EF4-FFF2-40B4-BE49-F238E27FC236}">
                <a16:creationId xmlns:a16="http://schemas.microsoft.com/office/drawing/2014/main" id="{D9CD01CE-FDDB-C8C6-3D4F-0C61F866CB92}"/>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The French Consumer    </a:t>
            </a:r>
          </a:p>
        </p:txBody>
      </p:sp>
    </p:spTree>
    <p:extLst>
      <p:ext uri="{BB962C8B-B14F-4D97-AF65-F5344CB8AC3E}">
        <p14:creationId xmlns:p14="http://schemas.microsoft.com/office/powerpoint/2010/main" val="346655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953594F-62EE-826C-5A6B-CFCBD38966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3602" y="2126258"/>
            <a:ext cx="3418797" cy="35354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833D379B-EA48-05B6-6399-25FA419CC29D}"/>
              </a:ext>
            </a:extLst>
          </p:cNvPr>
          <p:cNvSpPr>
            <a:spLocks noGrp="1"/>
          </p:cNvSpPr>
          <p:nvPr>
            <p:ph type="title"/>
          </p:nvPr>
        </p:nvSpPr>
        <p:spPr>
          <a:xfrm>
            <a:off x="695960" y="320039"/>
            <a:ext cx="7467600" cy="588962"/>
          </a:xfrm>
        </p:spPr>
        <p:txBody>
          <a:bodyPr/>
          <a:lstStyle/>
          <a:p>
            <a:r>
              <a:rPr lang="en-GB" sz="2800" dirty="0"/>
              <a:t>The Age Pyramid Becomes Obsolete </a:t>
            </a:r>
          </a:p>
        </p:txBody>
      </p:sp>
    </p:spTree>
    <p:extLst>
      <p:ext uri="{BB962C8B-B14F-4D97-AF65-F5344CB8AC3E}">
        <p14:creationId xmlns:p14="http://schemas.microsoft.com/office/powerpoint/2010/main" val="371455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7182B-4233-D5CB-4FAF-6E185A09AC4E}"/>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C5530636-9A79-B6B4-D252-26D4338D14CA}"/>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5" name="TextBox 4">
            <a:extLst>
              <a:ext uri="{FF2B5EF4-FFF2-40B4-BE49-F238E27FC236}">
                <a16:creationId xmlns:a16="http://schemas.microsoft.com/office/drawing/2014/main" id="{A26A56D3-C071-A7AD-72A5-03AF1738BD6D}"/>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The French Consumer Market   </a:t>
            </a:r>
          </a:p>
        </p:txBody>
      </p:sp>
      <p:sp>
        <p:nvSpPr>
          <p:cNvPr id="6" name="Text Placeholder 3">
            <a:extLst>
              <a:ext uri="{FF2B5EF4-FFF2-40B4-BE49-F238E27FC236}">
                <a16:creationId xmlns:a16="http://schemas.microsoft.com/office/drawing/2014/main" id="{A6B89F94-A8D9-0F00-34FD-5B5684BBA4AC}"/>
              </a:ext>
            </a:extLst>
          </p:cNvPr>
          <p:cNvSpPr txBox="1">
            <a:spLocks/>
          </p:cNvSpPr>
          <p:nvPr/>
        </p:nvSpPr>
        <p:spPr>
          <a:xfrm>
            <a:off x="3689950" y="1604565"/>
            <a:ext cx="5919216" cy="2620261"/>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1800" b="0" kern="0" dirty="0">
                <a:latin typeface="+mn-lt"/>
              </a:rPr>
              <a:t>Retirement age in France is 64 ? (the rise between 62 and 64 is not yet accepted by French people) - one of the lowest in Europe </a:t>
            </a:r>
          </a:p>
          <a:p>
            <a:pPr algn="just"/>
            <a:r>
              <a:rPr lang="en-GB" sz="1800" b="0" kern="0" dirty="0">
                <a:latin typeface="+mn-lt"/>
              </a:rPr>
              <a:t>French pensioners are better off then their UK counterparts, and enjoy leisure activities, holiday, cooking, eating out, shopping.        </a:t>
            </a:r>
          </a:p>
          <a:p>
            <a:pPr algn="just"/>
            <a:endParaRPr lang="en-GB" sz="1800" b="0" kern="0" dirty="0">
              <a:latin typeface="+mn-lt"/>
            </a:endParaRPr>
          </a:p>
        </p:txBody>
      </p:sp>
      <p:pic>
        <p:nvPicPr>
          <p:cNvPr id="1026" name="Picture 2" descr="mature couple relax on sailboat moving through lake lugano - wealthy retiree stock pictures, royalty-free photos &amp; images">
            <a:extLst>
              <a:ext uri="{FF2B5EF4-FFF2-40B4-BE49-F238E27FC236}">
                <a16:creationId xmlns:a16="http://schemas.microsoft.com/office/drawing/2014/main" id="{E35FD68C-A661-1686-EF0E-CF24AB8D6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93" y="1555857"/>
            <a:ext cx="2920925" cy="17750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vision Of Labor In The Household">
            <a:extLst>
              <a:ext uri="{FF2B5EF4-FFF2-40B4-BE49-F238E27FC236}">
                <a16:creationId xmlns:a16="http://schemas.microsoft.com/office/drawing/2014/main" id="{5295EC3B-F786-FADE-C245-06D3E57E14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3602" y="3907363"/>
            <a:ext cx="2894385" cy="203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9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D4BBB-6660-E514-CB93-396B04FF0BC7}"/>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1D552C1E-DED1-D912-3371-73D3DE8F954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35F517BD-11C7-4F63-D283-FFCFC303BD87}"/>
              </a:ext>
            </a:extLst>
          </p:cNvPr>
          <p:cNvSpPr txBox="1">
            <a:spLocks/>
          </p:cNvSpPr>
          <p:nvPr/>
        </p:nvSpPr>
        <p:spPr>
          <a:xfrm>
            <a:off x="4399280" y="2029735"/>
            <a:ext cx="4661486" cy="3690345"/>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457200" marR="0" lvl="1" indent="0" algn="just" defTabSz="914400" rtl="0" eaLnBrk="1" fontAlgn="base" latinLnBrk="0" hangingPunct="1">
              <a:lnSpc>
                <a:spcPct val="100000"/>
              </a:lnSpc>
              <a:spcBef>
                <a:spcPct val="0"/>
              </a:spcBef>
              <a:spcAft>
                <a:spcPct val="0"/>
              </a:spcAft>
              <a:buClrTx/>
              <a:buSzTx/>
              <a:buNone/>
              <a:tabLst/>
              <a:defRPr/>
            </a:pPr>
            <a:r>
              <a:rPr kumimoji="0" lang="en-GB" sz="1800" b="0" i="0" u="none" strike="noStrike" kern="0" cap="none" spc="0" normalizeH="0" baseline="0" noProof="0" dirty="0">
                <a:ln>
                  <a:noFill/>
                </a:ln>
                <a:solidFill>
                  <a:srgbClr val="000000"/>
                </a:solidFill>
                <a:effectLst/>
                <a:uLnTx/>
                <a:uFillTx/>
                <a:latin typeface="+mn-lt"/>
                <a:ea typeface="+mn-ea"/>
                <a:cs typeface="Arial" charset="0"/>
              </a:rPr>
              <a:t> </a:t>
            </a:r>
          </a:p>
          <a:p>
            <a:pPr lvl="1">
              <a:buFont typeface="Wingdings" panose="05000000000000000000" pitchFamily="2" charset="2"/>
              <a:buChar char="§"/>
            </a:pPr>
            <a:endParaRPr lang="en-GB" sz="1600" b="0" kern="0" dirty="0">
              <a:latin typeface="+mn-lt"/>
            </a:endParaRPr>
          </a:p>
          <a:p>
            <a:pPr algn="just">
              <a:buFontTx/>
              <a:buChar char="-"/>
            </a:pPr>
            <a:endParaRPr lang="en-GB" sz="1600" b="0" kern="0" dirty="0">
              <a:latin typeface="+mn-lt"/>
            </a:endParaRPr>
          </a:p>
          <a:p>
            <a:pPr algn="just"/>
            <a:endParaRPr lang="en-GB" sz="1800" b="0" kern="0" dirty="0">
              <a:latin typeface="+mn-lt"/>
            </a:endParaRPr>
          </a:p>
        </p:txBody>
      </p:sp>
      <p:pic>
        <p:nvPicPr>
          <p:cNvPr id="8" name="Picture 7" descr="A map of france with different symbols&#10;&#10;Description automatically generated">
            <a:extLst>
              <a:ext uri="{FF2B5EF4-FFF2-40B4-BE49-F238E27FC236}">
                <a16:creationId xmlns:a16="http://schemas.microsoft.com/office/drawing/2014/main" id="{2C98BAA2-CAA3-B0CF-FEEB-E8E0FB8CC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41" y="2201438"/>
            <a:ext cx="3810532" cy="2734057"/>
          </a:xfrm>
          <a:prstGeom prst="rect">
            <a:avLst/>
          </a:prstGeom>
        </p:spPr>
      </p:pic>
      <p:sp>
        <p:nvSpPr>
          <p:cNvPr id="2" name="TextBox 1">
            <a:extLst>
              <a:ext uri="{FF2B5EF4-FFF2-40B4-BE49-F238E27FC236}">
                <a16:creationId xmlns:a16="http://schemas.microsoft.com/office/drawing/2014/main" id="{2D12E4E6-24F9-F62E-EB35-670E9EB7243A}"/>
              </a:ext>
            </a:extLst>
          </p:cNvPr>
          <p:cNvSpPr txBox="1"/>
          <p:nvPr/>
        </p:nvSpPr>
        <p:spPr>
          <a:xfrm>
            <a:off x="380824" y="456143"/>
            <a:ext cx="8679942" cy="523220"/>
          </a:xfrm>
          <a:prstGeom prst="rect">
            <a:avLst/>
          </a:prstGeom>
          <a:noFill/>
        </p:spPr>
        <p:txBody>
          <a:bodyPr wrap="square">
            <a:spAutoFit/>
          </a:bodyPr>
          <a:lstStyle/>
          <a:p>
            <a:endParaRPr lang="en-GB" sz="2800" b="0" dirty="0">
              <a:solidFill>
                <a:srgbClr val="4D4D4D"/>
              </a:solidFill>
            </a:endParaRPr>
          </a:p>
        </p:txBody>
      </p:sp>
      <p:sp>
        <p:nvSpPr>
          <p:cNvPr id="4" name="TextBox 3">
            <a:extLst>
              <a:ext uri="{FF2B5EF4-FFF2-40B4-BE49-F238E27FC236}">
                <a16:creationId xmlns:a16="http://schemas.microsoft.com/office/drawing/2014/main" id="{742C706F-4D8B-2815-5EC6-252FA9E5F13B}"/>
              </a:ext>
            </a:extLst>
          </p:cNvPr>
          <p:cNvSpPr txBox="1"/>
          <p:nvPr/>
        </p:nvSpPr>
        <p:spPr>
          <a:xfrm>
            <a:off x="380824" y="254268"/>
            <a:ext cx="8679942" cy="523220"/>
          </a:xfrm>
          <a:prstGeom prst="rect">
            <a:avLst/>
          </a:prstGeom>
          <a:noFill/>
        </p:spPr>
        <p:txBody>
          <a:bodyPr wrap="square">
            <a:spAutoFit/>
          </a:bodyPr>
          <a:lstStyle/>
          <a:p>
            <a:r>
              <a:rPr lang="en-GB" sz="2800" b="0" dirty="0">
                <a:solidFill>
                  <a:srgbClr val="4D4D4D"/>
                </a:solidFill>
              </a:rPr>
              <a:t>Summary</a:t>
            </a:r>
          </a:p>
        </p:txBody>
      </p:sp>
      <p:sp>
        <p:nvSpPr>
          <p:cNvPr id="5" name="Rectangle 1">
            <a:extLst>
              <a:ext uri="{FF2B5EF4-FFF2-40B4-BE49-F238E27FC236}">
                <a16:creationId xmlns:a16="http://schemas.microsoft.com/office/drawing/2014/main" id="{0DF6998C-C4EF-F59E-A1EA-6AB878B9A5A5}"/>
              </a:ext>
            </a:extLst>
          </p:cNvPr>
          <p:cNvSpPr>
            <a:spLocks noChangeArrowheads="1"/>
          </p:cNvSpPr>
          <p:nvPr/>
        </p:nvSpPr>
        <p:spPr bwMode="auto">
          <a:xfrm>
            <a:off x="4163210" y="1740862"/>
            <a:ext cx="562015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effectLst/>
                <a:latin typeface="Arial" panose="020B0604020202020204" pitchFamily="34" charset="0"/>
              </a:rPr>
              <a:t>France’s diverse regions and historical events, like the Revolution and Napoleon, shape its modern identity.</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sz="1600" b="0" i="0" u="none" strike="noStrike" cap="none" normalizeH="0" baseline="0" dirty="0">
              <a:ln>
                <a:noFill/>
              </a:ln>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effectLst/>
                <a:latin typeface="Arial" panose="020B0604020202020204" pitchFamily="34" charset="0"/>
              </a:rPr>
              <a:t>France has a fluid social system, with social safety nets, and stable incomes. Traditional and modernity co-exist harmoniously, regional differences impact lifestyles.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sz="1600" b="0" i="0" u="none" strike="noStrike" cap="none" normalizeH="0" baseline="0" dirty="0">
              <a:ln>
                <a:noFill/>
              </a:ln>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effectLst/>
                <a:latin typeface="Arial" panose="020B0604020202020204" pitchFamily="34" charset="0"/>
              </a:rPr>
              <a:t>French consumers value quality, prefer sustainable products, and favor timeless over trendy styles.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sz="1600" b="0" i="0" u="none" strike="noStrike" cap="none" normalizeH="0" baseline="0" dirty="0">
              <a:ln>
                <a:noFill/>
              </a:ln>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sz="16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6177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563E1-382C-778B-F16F-59A20D728E16}"/>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5CB52208-4FD9-2C89-8112-EE428C0683DC}"/>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05755F45-3A27-E3F3-0842-7CDDC86EB522}"/>
              </a:ext>
            </a:extLst>
          </p:cNvPr>
          <p:cNvSpPr txBox="1">
            <a:spLocks/>
          </p:cNvSpPr>
          <p:nvPr/>
        </p:nvSpPr>
        <p:spPr>
          <a:xfrm>
            <a:off x="4399280" y="2029735"/>
            <a:ext cx="4661486" cy="3690345"/>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457200" marR="0" lvl="1" indent="0" algn="just" defTabSz="914400" rtl="0" eaLnBrk="1" fontAlgn="base" latinLnBrk="0" hangingPunct="1">
              <a:lnSpc>
                <a:spcPct val="100000"/>
              </a:lnSpc>
              <a:spcBef>
                <a:spcPct val="0"/>
              </a:spcBef>
              <a:spcAft>
                <a:spcPct val="0"/>
              </a:spcAft>
              <a:buClrTx/>
              <a:buSzTx/>
              <a:buNone/>
              <a:tabLst/>
              <a:defRPr/>
            </a:pPr>
            <a:r>
              <a:rPr kumimoji="0" lang="en-GB" sz="1800" b="0" i="0" u="none" strike="noStrike" kern="0" cap="none" spc="0" normalizeH="0" baseline="0" noProof="0" dirty="0">
                <a:ln>
                  <a:noFill/>
                </a:ln>
                <a:solidFill>
                  <a:srgbClr val="000000"/>
                </a:solidFill>
                <a:effectLst/>
                <a:uLnTx/>
                <a:uFillTx/>
                <a:latin typeface="+mn-lt"/>
                <a:ea typeface="+mn-ea"/>
                <a:cs typeface="Arial" charset="0"/>
              </a:rPr>
              <a:t> </a:t>
            </a:r>
          </a:p>
          <a:p>
            <a:pPr lvl="1">
              <a:buFont typeface="Wingdings" panose="05000000000000000000" pitchFamily="2" charset="2"/>
              <a:buChar char="§"/>
            </a:pPr>
            <a:endParaRPr lang="en-GB" sz="1600" b="0" kern="0" dirty="0">
              <a:latin typeface="+mn-lt"/>
            </a:endParaRPr>
          </a:p>
          <a:p>
            <a:pPr algn="just">
              <a:buFontTx/>
              <a:buChar char="-"/>
            </a:pPr>
            <a:endParaRPr lang="en-GB" sz="1600" b="0" kern="0" dirty="0">
              <a:latin typeface="+mn-lt"/>
            </a:endParaRPr>
          </a:p>
          <a:p>
            <a:pPr algn="just"/>
            <a:endParaRPr lang="en-GB" sz="1800" b="0" kern="0" dirty="0">
              <a:latin typeface="+mn-lt"/>
            </a:endParaRPr>
          </a:p>
        </p:txBody>
      </p:sp>
      <p:pic>
        <p:nvPicPr>
          <p:cNvPr id="8" name="Picture 7" descr="A map of france with different symbols&#10;&#10;Description automatically generated">
            <a:extLst>
              <a:ext uri="{FF2B5EF4-FFF2-40B4-BE49-F238E27FC236}">
                <a16:creationId xmlns:a16="http://schemas.microsoft.com/office/drawing/2014/main" id="{19E857DB-D38F-BD34-36DE-651CBC563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41" y="2201438"/>
            <a:ext cx="3810532" cy="2734057"/>
          </a:xfrm>
          <a:prstGeom prst="rect">
            <a:avLst/>
          </a:prstGeom>
        </p:spPr>
      </p:pic>
      <p:sp>
        <p:nvSpPr>
          <p:cNvPr id="2" name="TextBox 1">
            <a:extLst>
              <a:ext uri="{FF2B5EF4-FFF2-40B4-BE49-F238E27FC236}">
                <a16:creationId xmlns:a16="http://schemas.microsoft.com/office/drawing/2014/main" id="{43E68A0D-B036-A7E0-6205-325E57B68F29}"/>
              </a:ext>
            </a:extLst>
          </p:cNvPr>
          <p:cNvSpPr txBox="1"/>
          <p:nvPr/>
        </p:nvSpPr>
        <p:spPr>
          <a:xfrm>
            <a:off x="380824" y="456143"/>
            <a:ext cx="8679942" cy="523220"/>
          </a:xfrm>
          <a:prstGeom prst="rect">
            <a:avLst/>
          </a:prstGeom>
          <a:noFill/>
        </p:spPr>
        <p:txBody>
          <a:bodyPr wrap="square">
            <a:spAutoFit/>
          </a:bodyPr>
          <a:lstStyle/>
          <a:p>
            <a:endParaRPr lang="en-GB" sz="2800" b="0" dirty="0">
              <a:solidFill>
                <a:srgbClr val="4D4D4D"/>
              </a:solidFill>
            </a:endParaRPr>
          </a:p>
        </p:txBody>
      </p:sp>
      <p:sp>
        <p:nvSpPr>
          <p:cNvPr id="4" name="TextBox 3">
            <a:extLst>
              <a:ext uri="{FF2B5EF4-FFF2-40B4-BE49-F238E27FC236}">
                <a16:creationId xmlns:a16="http://schemas.microsoft.com/office/drawing/2014/main" id="{448B653C-FBD9-E705-1008-C7B03F078842}"/>
              </a:ext>
            </a:extLst>
          </p:cNvPr>
          <p:cNvSpPr txBox="1"/>
          <p:nvPr/>
        </p:nvSpPr>
        <p:spPr>
          <a:xfrm>
            <a:off x="380824" y="254268"/>
            <a:ext cx="8679942" cy="523220"/>
          </a:xfrm>
          <a:prstGeom prst="rect">
            <a:avLst/>
          </a:prstGeom>
          <a:noFill/>
        </p:spPr>
        <p:txBody>
          <a:bodyPr wrap="square">
            <a:spAutoFit/>
          </a:bodyPr>
          <a:lstStyle/>
          <a:p>
            <a:r>
              <a:rPr lang="en-GB" sz="2800" b="0" dirty="0">
                <a:solidFill>
                  <a:srgbClr val="4D4D4D"/>
                </a:solidFill>
              </a:rPr>
              <a:t>Summary</a:t>
            </a:r>
          </a:p>
        </p:txBody>
      </p:sp>
      <p:sp>
        <p:nvSpPr>
          <p:cNvPr id="5" name="Rectangle 1">
            <a:extLst>
              <a:ext uri="{FF2B5EF4-FFF2-40B4-BE49-F238E27FC236}">
                <a16:creationId xmlns:a16="http://schemas.microsoft.com/office/drawing/2014/main" id="{D1E5B494-0DA8-771F-45DC-0743FDBEB883}"/>
              </a:ext>
            </a:extLst>
          </p:cNvPr>
          <p:cNvSpPr>
            <a:spLocks noChangeArrowheads="1"/>
          </p:cNvSpPr>
          <p:nvPr/>
        </p:nvSpPr>
        <p:spPr bwMode="auto">
          <a:xfrm>
            <a:off x="4163210" y="1863973"/>
            <a:ext cx="562015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sz="1600" b="0" i="0" u="none" strike="noStrike" cap="none" normalizeH="0" baseline="0" dirty="0">
              <a:ln>
                <a:noFill/>
              </a:ln>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effectLst/>
                <a:latin typeface="Arial" panose="020B0604020202020204" pitchFamily="34" charset="0"/>
              </a:rPr>
              <a:t>France is a major consumer market, with growing online shopping, though traditional retail and quality food remain key.</a:t>
            </a:r>
          </a:p>
          <a:p>
            <a:pPr marL="285750" indent="-285750" eaLnBrk="0" hangingPunct="0">
              <a:buFont typeface="Wingdings" panose="05000000000000000000" pitchFamily="2" charset="2"/>
              <a:buChar char="§"/>
            </a:pPr>
            <a:endParaRPr kumimoji="0" lang="en-US" altLang="en-US" sz="1600" b="0" i="0" u="none" strike="noStrike" cap="none" normalizeH="0" baseline="0" dirty="0">
              <a:ln>
                <a:noFill/>
              </a:ln>
              <a:effectLst/>
              <a:latin typeface="Arial" panose="020B0604020202020204" pitchFamily="34" charset="0"/>
            </a:endParaRPr>
          </a:p>
          <a:p>
            <a:pPr marL="285750" indent="-285750" eaLnBrk="0" hangingPunct="0">
              <a:buFont typeface="Wingdings" panose="05000000000000000000" pitchFamily="2" charset="2"/>
              <a:buChar char="§"/>
            </a:pPr>
            <a:r>
              <a:rPr kumimoji="0" lang="en-US" altLang="en-US" sz="1600" b="0" i="0" u="none" strike="noStrike" cap="none" normalizeH="0" baseline="0" dirty="0">
                <a:ln>
                  <a:noFill/>
                </a:ln>
                <a:effectLst/>
                <a:latin typeface="Arial" panose="020B0604020202020204" pitchFamily="34" charset="0"/>
              </a:rPr>
              <a:t>A social safety net, stable income levels, a good health system and local economies which provide value for money, quality and organically produced products make French lifestyle comfortable for less income than in UK.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sz="16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864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4053840" y="1410249"/>
            <a:ext cx="5726974" cy="4594311"/>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1600" b="0" kern="0" dirty="0">
                <a:latin typeface="+mn-lt"/>
              </a:rPr>
              <a:t>Language and Communication: French people are opinionated - the French like philosophy and principles – Descartes ‘cogito,ergo sum,</a:t>
            </a:r>
            <a:r>
              <a:rPr lang="en-GB" sz="1600" b="0" i="1" kern="0" dirty="0">
                <a:latin typeface="+mn-lt"/>
              </a:rPr>
              <a:t>‘I think, therefore I am’ – (</a:t>
            </a:r>
            <a:r>
              <a:rPr lang="en-GB" sz="1600" b="0" kern="0" dirty="0">
                <a:latin typeface="+mn-lt"/>
              </a:rPr>
              <a:t>a bit far-fetched), but it’s the idea  that if we are able to think, doubt, debate, question, it means that we exist in some capacity.     </a:t>
            </a:r>
          </a:p>
          <a:p>
            <a:pPr algn="just"/>
            <a:r>
              <a:rPr lang="en-GB" sz="1600" b="0" kern="0" dirty="0">
                <a:latin typeface="+mn-lt"/>
                <a:cs typeface="Arial" panose="020B0604020202020204" pitchFamily="34" charset="0"/>
              </a:rPr>
              <a:t>Verbal communication style tends to be direct – people  don’t hold back </a:t>
            </a:r>
          </a:p>
          <a:p>
            <a:pPr algn="just"/>
            <a:r>
              <a:rPr lang="en-GB" sz="1600" b="0" kern="0" dirty="0">
                <a:latin typeface="+mn-lt"/>
                <a:cs typeface="Arial" panose="020B0604020202020204" pitchFamily="34" charset="0"/>
              </a:rPr>
              <a:t>Language, grammar, semantic, are important. They define people. </a:t>
            </a:r>
          </a:p>
          <a:p>
            <a:pPr algn="just"/>
            <a:r>
              <a:rPr lang="en-GB" sz="1600" b="0" kern="0" dirty="0">
                <a:latin typeface="+mn-lt"/>
                <a:cs typeface="Arial" panose="020B0604020202020204" pitchFamily="34" charset="0"/>
              </a:rPr>
              <a:t>French people like speaking in French – even business people prefer to be interviewed in French, even if they can speak English.  </a:t>
            </a:r>
          </a:p>
        </p:txBody>
      </p:sp>
      <p:sp>
        <p:nvSpPr>
          <p:cNvPr id="8" name="TextBox 7">
            <a:extLst>
              <a:ext uri="{FF2B5EF4-FFF2-40B4-BE49-F238E27FC236}">
                <a16:creationId xmlns:a16="http://schemas.microsoft.com/office/drawing/2014/main" id="{9AF978FB-29BC-33C1-7235-7FF392DDAEC1}"/>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The French Consumer </a:t>
            </a:r>
          </a:p>
        </p:txBody>
      </p:sp>
      <p:pic>
        <p:nvPicPr>
          <p:cNvPr id="5" name="Picture 4" descr="A portrait of a person with long hair&#10;&#10;Description automatically generated">
            <a:extLst>
              <a:ext uri="{FF2B5EF4-FFF2-40B4-BE49-F238E27FC236}">
                <a16:creationId xmlns:a16="http://schemas.microsoft.com/office/drawing/2014/main" id="{EE03C861-9DFF-BAC4-8B98-E561BFF27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24" y="1834242"/>
            <a:ext cx="3469816" cy="2737757"/>
          </a:xfrm>
          <a:prstGeom prst="rect">
            <a:avLst/>
          </a:prstGeom>
        </p:spPr>
      </p:pic>
    </p:spTree>
    <p:extLst>
      <p:ext uri="{BB962C8B-B14F-4D97-AF65-F5344CB8AC3E}">
        <p14:creationId xmlns:p14="http://schemas.microsoft.com/office/powerpoint/2010/main" val="30455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3838522" y="1510133"/>
            <a:ext cx="5671238" cy="4729893"/>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1800" b="0" kern="0" dirty="0">
                <a:latin typeface="+mn-lt"/>
              </a:rPr>
              <a:t> </a:t>
            </a:r>
            <a:r>
              <a:rPr lang="en-GB" sz="1600" b="0" kern="0" dirty="0">
                <a:solidFill>
                  <a:schemeClr val="tx1"/>
                </a:solidFill>
                <a:latin typeface="+mn-lt"/>
              </a:rPr>
              <a:t>Although talkative, French people are reserved when it comes to discussing certain topics traditionally considered taboo in French society</a:t>
            </a:r>
          </a:p>
          <a:p>
            <a:pPr lvl="1" algn="just"/>
            <a:r>
              <a:rPr lang="en-GB" sz="1600" b="0" kern="0" dirty="0">
                <a:latin typeface="+mn-lt"/>
              </a:rPr>
              <a:t> Money matters are part of each family’s unique private culture. They are not generally discussed with people outside the close family. French people are reluctant to disclose and discuss income, investment, property prices, inheritance, tax etc. </a:t>
            </a:r>
          </a:p>
          <a:p>
            <a:pPr lvl="1" algn="just"/>
            <a:r>
              <a:rPr lang="en-GB" sz="1600" b="0" kern="0" dirty="0">
                <a:latin typeface="+mn-lt"/>
              </a:rPr>
              <a:t>This may be due to the values of the French Republic with its emphasis on equality. </a:t>
            </a:r>
          </a:p>
          <a:p>
            <a:pPr lvl="1" algn="just"/>
            <a:r>
              <a:rPr lang="en-GB" sz="1600" b="0" kern="0" dirty="0">
                <a:latin typeface="+mn-lt"/>
              </a:rPr>
              <a:t>Boasting and showing off are considered vulgar.  </a:t>
            </a:r>
          </a:p>
          <a:p>
            <a:pPr lvl="1" algn="just"/>
            <a:r>
              <a:rPr lang="en-GB" sz="1600" b="0" kern="0" dirty="0">
                <a:latin typeface="+mn-lt"/>
              </a:rPr>
              <a:t>One’s health is also considered a private matter </a:t>
            </a:r>
          </a:p>
          <a:p>
            <a:pPr lvl="1" algn="just"/>
            <a:endParaRPr lang="en-GB" sz="1800" b="0" kern="0" dirty="0">
              <a:latin typeface="+mn-lt"/>
              <a:cs typeface="Arial" panose="020B0604020202020204" pitchFamily="34" charset="0"/>
            </a:endParaRPr>
          </a:p>
        </p:txBody>
      </p:sp>
      <p:sp>
        <p:nvSpPr>
          <p:cNvPr id="7" name="TextBox 6">
            <a:extLst>
              <a:ext uri="{FF2B5EF4-FFF2-40B4-BE49-F238E27FC236}">
                <a16:creationId xmlns:a16="http://schemas.microsoft.com/office/drawing/2014/main" id="{5B431489-0B2C-6E0B-24B6-2027546CD79E}"/>
              </a:ext>
            </a:extLst>
          </p:cNvPr>
          <p:cNvSpPr txBox="1"/>
          <p:nvPr/>
        </p:nvSpPr>
        <p:spPr>
          <a:xfrm>
            <a:off x="613029" y="153483"/>
            <a:ext cx="8679942" cy="523220"/>
          </a:xfrm>
          <a:prstGeom prst="rect">
            <a:avLst/>
          </a:prstGeom>
          <a:noFill/>
        </p:spPr>
        <p:txBody>
          <a:bodyPr wrap="square">
            <a:spAutoFit/>
          </a:bodyPr>
          <a:lstStyle/>
          <a:p>
            <a:r>
              <a:rPr lang="en-GB" sz="2800" b="0" dirty="0">
                <a:solidFill>
                  <a:srgbClr val="4D4D4D"/>
                </a:solidFill>
              </a:rPr>
              <a:t>The French Consumer </a:t>
            </a:r>
          </a:p>
        </p:txBody>
      </p:sp>
      <p:pic>
        <p:nvPicPr>
          <p:cNvPr id="8" name="Picture 7" descr="A painting of a person with a finger to his mouth&#10;&#10;Description automatically generated">
            <a:extLst>
              <a:ext uri="{FF2B5EF4-FFF2-40B4-BE49-F238E27FC236}">
                <a16:creationId xmlns:a16="http://schemas.microsoft.com/office/drawing/2014/main" id="{CCC529FD-CF75-3B58-E06F-2FA00593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89" y="1608206"/>
            <a:ext cx="3019425" cy="3657600"/>
          </a:xfrm>
          <a:prstGeom prst="rect">
            <a:avLst/>
          </a:prstGeom>
        </p:spPr>
      </p:pic>
    </p:spTree>
    <p:extLst>
      <p:ext uri="{BB962C8B-B14F-4D97-AF65-F5344CB8AC3E}">
        <p14:creationId xmlns:p14="http://schemas.microsoft.com/office/powerpoint/2010/main" val="350918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39DDB-3C2A-0DBC-392E-5D64C4501030}"/>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7D158AB2-92F9-B660-A89D-921E64E02E3F}"/>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9937C2A6-B2E4-C0B8-DDC8-B116535611FF}"/>
              </a:ext>
            </a:extLst>
          </p:cNvPr>
          <p:cNvSpPr txBox="1">
            <a:spLocks/>
          </p:cNvSpPr>
          <p:nvPr/>
        </p:nvSpPr>
        <p:spPr>
          <a:xfrm>
            <a:off x="5093179" y="1862711"/>
            <a:ext cx="4914421" cy="4282562"/>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buFont typeface="Arial" panose="020B0604020202020204" pitchFamily="34" charset="0"/>
              <a:buChar char="•"/>
            </a:pPr>
            <a:r>
              <a:rPr lang="en-GB" sz="1600" b="0" dirty="0">
                <a:latin typeface="+mn-lt"/>
              </a:rPr>
              <a:t>Personal Expression: French consumers tend to value personal expression through their purchases. Whether it's fashion, art, or lifestyle choices, there is a strong desire to stand out and be individualistic.</a:t>
            </a:r>
          </a:p>
          <a:p>
            <a:pPr>
              <a:buFont typeface="Arial" panose="020B0604020202020204" pitchFamily="34" charset="0"/>
              <a:buChar char="•"/>
            </a:pPr>
            <a:r>
              <a:rPr lang="en-GB" sz="1600" b="0" dirty="0">
                <a:latin typeface="+mn-lt"/>
              </a:rPr>
              <a:t>Balance with Community Values: While personal choice is important, French consumers are also driven by a sense of collective culture, especially in terms of social norms. </a:t>
            </a:r>
          </a:p>
          <a:p>
            <a:pPr>
              <a:buFont typeface="Arial" panose="020B0604020202020204" pitchFamily="34" charset="0"/>
              <a:buChar char="•"/>
            </a:pPr>
            <a:r>
              <a:rPr lang="en-GB" sz="1600" b="0" dirty="0">
                <a:latin typeface="+mn-lt"/>
              </a:rPr>
              <a:t>There is a preference for products that align with French societal values, such as enjoying time with family and friends over a meal or taking part in public cultural experiences.</a:t>
            </a:r>
          </a:p>
          <a:p>
            <a:pPr algn="just"/>
            <a:endParaRPr lang="en-GB" sz="1800" b="0" kern="0" dirty="0">
              <a:latin typeface="+mn-lt"/>
            </a:endParaRPr>
          </a:p>
        </p:txBody>
      </p:sp>
      <p:sp>
        <p:nvSpPr>
          <p:cNvPr id="2" name="TextBox 1">
            <a:extLst>
              <a:ext uri="{FF2B5EF4-FFF2-40B4-BE49-F238E27FC236}">
                <a16:creationId xmlns:a16="http://schemas.microsoft.com/office/drawing/2014/main" id="{47C661C7-7A70-C56F-7907-CE53C741BA16}"/>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Individualism with a Focus on Collectivism     </a:t>
            </a:r>
          </a:p>
        </p:txBody>
      </p:sp>
      <p:pic>
        <p:nvPicPr>
          <p:cNvPr id="5122" name="Picture 2" descr="Individualism Vs Collectivism PowerPoint and Google Slides Template ...">
            <a:extLst>
              <a:ext uri="{FF2B5EF4-FFF2-40B4-BE49-F238E27FC236}">
                <a16:creationId xmlns:a16="http://schemas.microsoft.com/office/drawing/2014/main" id="{81EDB3C8-D726-B12F-10DD-32AC7D9C4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800066"/>
            <a:ext cx="4812820" cy="376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92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5" name="TextBox 4">
            <a:extLst>
              <a:ext uri="{FF2B5EF4-FFF2-40B4-BE49-F238E27FC236}">
                <a16:creationId xmlns:a16="http://schemas.microsoft.com/office/drawing/2014/main" id="{3BAD9E4B-8FF4-3CDB-A167-951D9E5ED618}"/>
              </a:ext>
            </a:extLst>
          </p:cNvPr>
          <p:cNvSpPr txBox="1"/>
          <p:nvPr/>
        </p:nvSpPr>
        <p:spPr>
          <a:xfrm>
            <a:off x="232139" y="228601"/>
            <a:ext cx="9441722" cy="523220"/>
          </a:xfrm>
          <a:prstGeom prst="rect">
            <a:avLst/>
          </a:prstGeom>
          <a:noFill/>
        </p:spPr>
        <p:txBody>
          <a:bodyPr wrap="square">
            <a:spAutoFit/>
          </a:bodyPr>
          <a:lstStyle/>
          <a:p>
            <a:r>
              <a:rPr lang="en-GB" sz="2800" b="0" dirty="0">
                <a:solidFill>
                  <a:srgbClr val="4D4D4D"/>
                </a:solidFill>
              </a:rPr>
              <a:t>Considerations for conducting market research in France </a:t>
            </a:r>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4297027" y="1714905"/>
            <a:ext cx="4908820" cy="5498592"/>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2000" b="0" kern="0" dirty="0">
                <a:solidFill>
                  <a:schemeClr val="tx1"/>
                </a:solidFill>
                <a:latin typeface="+mn-lt"/>
              </a:rPr>
              <a:t>Introduction </a:t>
            </a:r>
          </a:p>
          <a:p>
            <a:pPr algn="just"/>
            <a:r>
              <a:rPr lang="en-GB" sz="2000" b="0" kern="0" dirty="0">
                <a:solidFill>
                  <a:schemeClr val="tx1"/>
                </a:solidFill>
                <a:latin typeface="+mn-lt"/>
              </a:rPr>
              <a:t> Background information: Key cultural and socio-economic factors</a:t>
            </a:r>
          </a:p>
          <a:p>
            <a:pPr algn="just"/>
            <a:r>
              <a:rPr lang="en-GB" sz="2000" b="0" kern="0" dirty="0">
                <a:solidFill>
                  <a:schemeClr val="tx1"/>
                </a:solidFill>
                <a:latin typeface="+mn-lt"/>
              </a:rPr>
              <a:t>The French consumer market </a:t>
            </a:r>
          </a:p>
          <a:p>
            <a:pPr algn="just"/>
            <a:r>
              <a:rPr lang="en-GB" sz="2000" b="0" kern="0" dirty="0">
                <a:solidFill>
                  <a:schemeClr val="tx1"/>
                </a:solidFill>
                <a:latin typeface="+mn-lt"/>
              </a:rPr>
              <a:t>The French consumer </a:t>
            </a:r>
          </a:p>
          <a:p>
            <a:pPr algn="just"/>
            <a:r>
              <a:rPr lang="en-GB" sz="2000" b="0" kern="0" dirty="0">
                <a:solidFill>
                  <a:schemeClr val="tx1"/>
                </a:solidFill>
                <a:latin typeface="+mn-lt"/>
              </a:rPr>
              <a:t>Tips to relate to French consumers </a:t>
            </a:r>
          </a:p>
          <a:p>
            <a:pPr algn="just"/>
            <a:r>
              <a:rPr lang="en-GB" sz="2000" b="0" kern="0" dirty="0">
                <a:solidFill>
                  <a:schemeClr val="tx1"/>
                </a:solidFill>
                <a:latin typeface="+mn-lt"/>
              </a:rPr>
              <a:t>Practicalities for conducting qualitative market research in France   </a:t>
            </a:r>
          </a:p>
          <a:p>
            <a:pPr algn="just"/>
            <a:r>
              <a:rPr lang="en-GB" sz="2000" b="0" kern="0" dirty="0">
                <a:solidFill>
                  <a:schemeClr val="tx1"/>
                </a:solidFill>
                <a:latin typeface="+mn-lt"/>
              </a:rPr>
              <a:t>Questions ? </a:t>
            </a:r>
          </a:p>
          <a:p>
            <a:pPr algn="just"/>
            <a:endParaRPr lang="en-GB" sz="2400" b="0" kern="0" dirty="0"/>
          </a:p>
        </p:txBody>
      </p:sp>
      <p:pic>
        <p:nvPicPr>
          <p:cNvPr id="1026" name="Picture 2" descr="France Culture And Art">
            <a:extLst>
              <a:ext uri="{FF2B5EF4-FFF2-40B4-BE49-F238E27FC236}">
                <a16:creationId xmlns:a16="http://schemas.microsoft.com/office/drawing/2014/main" id="{0AE0F43F-F9BE-30D6-ADFF-C3A80262EA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39" y="1714905"/>
            <a:ext cx="3210561"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82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8DAAD-1BF8-AAE1-74BA-1D23903DA6CA}"/>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5F28FCC5-36F4-E671-B00B-D6829EBBCA1F}"/>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5D27A9E4-5370-41C3-3DB9-6781F323F047}"/>
              </a:ext>
            </a:extLst>
          </p:cNvPr>
          <p:cNvSpPr txBox="1">
            <a:spLocks/>
          </p:cNvSpPr>
          <p:nvPr/>
        </p:nvSpPr>
        <p:spPr>
          <a:xfrm>
            <a:off x="4779680" y="1718848"/>
            <a:ext cx="4914421" cy="4282562"/>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buFont typeface="Arial" panose="020B0604020202020204" pitchFamily="34" charset="0"/>
              <a:buChar char="•"/>
            </a:pPr>
            <a:r>
              <a:rPr lang="en-GB" sz="1600" b="0" dirty="0">
                <a:latin typeface="+mn-lt"/>
              </a:rPr>
              <a:t>In France, consumers often feel a strong emotional connection to certain brands, particularly those that evoke nostalgia or align with their identity. </a:t>
            </a:r>
          </a:p>
          <a:p>
            <a:pPr>
              <a:buFont typeface="Arial" panose="020B0604020202020204" pitchFamily="34" charset="0"/>
              <a:buChar char="•"/>
            </a:pPr>
            <a:r>
              <a:rPr lang="en-GB" sz="1600" b="0" dirty="0">
                <a:latin typeface="+mn-lt"/>
              </a:rPr>
              <a:t>Brands that manage to create an emotional story or narrative tend to foster stronger loyalty.</a:t>
            </a:r>
          </a:p>
          <a:p>
            <a:pPr>
              <a:buFont typeface="Arial" panose="020B0604020202020204" pitchFamily="34" charset="0"/>
              <a:buChar char="•"/>
            </a:pPr>
            <a:r>
              <a:rPr lang="en-GB" sz="1600" b="0" kern="0" dirty="0">
                <a:solidFill>
                  <a:srgbClr val="292929"/>
                </a:solidFill>
                <a:latin typeface="+mn-lt"/>
              </a:rPr>
              <a:t>Brand Heritage / History / Reputation / Craftmanship leads to Brand Loyalty  </a:t>
            </a:r>
          </a:p>
          <a:p>
            <a:pPr>
              <a:buFont typeface="Arial" panose="020B0604020202020204" pitchFamily="34" charset="0"/>
              <a:buChar char="•"/>
            </a:pPr>
            <a:r>
              <a:rPr lang="en-GB" sz="1600" b="0" dirty="0">
                <a:latin typeface="+mn-lt"/>
              </a:rPr>
              <a:t>Word-of-Mouth and Trust: Recommendations from friends, family, or trusted sources (like influencers) play a significant role in shaping purchasing behaviour. French consumers are more likely to trust peer reviews and word-of-mouth rather than advertising alone.</a:t>
            </a:r>
          </a:p>
          <a:p>
            <a:pPr algn="just"/>
            <a:endParaRPr lang="en-GB" sz="1800" b="0" kern="0" dirty="0">
              <a:latin typeface="+mn-lt"/>
            </a:endParaRPr>
          </a:p>
        </p:txBody>
      </p:sp>
      <p:sp>
        <p:nvSpPr>
          <p:cNvPr id="2" name="TextBox 1">
            <a:extLst>
              <a:ext uri="{FF2B5EF4-FFF2-40B4-BE49-F238E27FC236}">
                <a16:creationId xmlns:a16="http://schemas.microsoft.com/office/drawing/2014/main" id="{BDCA10BC-F997-57B9-FF55-5AC3D4CE8E7B}"/>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Brand Loyalty and Emotional Connection    </a:t>
            </a:r>
          </a:p>
        </p:txBody>
      </p:sp>
      <p:pic>
        <p:nvPicPr>
          <p:cNvPr id="4098" name="Picture 2" descr="Customer Engagement Fosters Emotional Bonds With Brands Nurturing ...">
            <a:extLst>
              <a:ext uri="{FF2B5EF4-FFF2-40B4-BE49-F238E27FC236}">
                <a16:creationId xmlns:a16="http://schemas.microsoft.com/office/drawing/2014/main" id="{837B1B53-2DD3-E870-BEA4-012AA5B76D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1971041"/>
            <a:ext cx="3108960" cy="319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24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B969D-FFFF-52F0-BA9A-88183B30D84C}"/>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0B35902B-D05B-C8E2-60EF-85C49AC3140E}"/>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D3FFF5F0-AB7A-B6E2-555A-9B97A32073C8}"/>
              </a:ext>
            </a:extLst>
          </p:cNvPr>
          <p:cNvSpPr txBox="1">
            <a:spLocks/>
          </p:cNvSpPr>
          <p:nvPr/>
        </p:nvSpPr>
        <p:spPr>
          <a:xfrm>
            <a:off x="3582283" y="2128107"/>
            <a:ext cx="5627169" cy="4729893"/>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1600" b="0" kern="0" dirty="0">
                <a:latin typeface="+mn-lt"/>
              </a:rPr>
              <a:t>The psychology of French consumers is shaped by a strong cultural attachment to quality, luxury and tradition, alongside modern concerns for sustainability, and individuality. </a:t>
            </a:r>
          </a:p>
          <a:p>
            <a:pPr algn="just"/>
            <a:r>
              <a:rPr lang="en-GB" sz="1600" b="0" dirty="0">
                <a:latin typeface="+mn-lt"/>
              </a:rPr>
              <a:t>Consumers in France seek products and services that align with their personal identity, values, and lifestyle, maintaining a discerning eye for value, authenticity, and craftsmanship</a:t>
            </a:r>
            <a:r>
              <a:rPr lang="en-GB" sz="1600" dirty="0">
                <a:latin typeface="+mn-lt"/>
              </a:rPr>
              <a:t>.</a:t>
            </a:r>
          </a:p>
          <a:p>
            <a:pPr algn="just"/>
            <a:r>
              <a:rPr lang="en-GB" sz="1600" b="0" dirty="0">
                <a:latin typeface="+mn-lt"/>
              </a:rPr>
              <a:t>It’s about trying to express one’s personality through choice of brands and products, whilst conforming to strict social norms, codes and values.  </a:t>
            </a:r>
          </a:p>
          <a:p>
            <a:pPr algn="just"/>
            <a:endParaRPr lang="en-GB" sz="1800" b="0" kern="0" dirty="0">
              <a:latin typeface="+mn-lt"/>
              <a:cs typeface="Arial" panose="020B0604020202020204" pitchFamily="34" charset="0"/>
            </a:endParaRPr>
          </a:p>
        </p:txBody>
      </p:sp>
      <p:sp>
        <p:nvSpPr>
          <p:cNvPr id="7" name="TextBox 6">
            <a:extLst>
              <a:ext uri="{FF2B5EF4-FFF2-40B4-BE49-F238E27FC236}">
                <a16:creationId xmlns:a16="http://schemas.microsoft.com/office/drawing/2014/main" id="{32FD6243-C129-62E1-D749-4FD9FA95E581}"/>
              </a:ext>
            </a:extLst>
          </p:cNvPr>
          <p:cNvSpPr txBox="1"/>
          <p:nvPr/>
        </p:nvSpPr>
        <p:spPr>
          <a:xfrm>
            <a:off x="613029" y="153483"/>
            <a:ext cx="8679942" cy="954107"/>
          </a:xfrm>
          <a:prstGeom prst="rect">
            <a:avLst/>
          </a:prstGeom>
          <a:noFill/>
        </p:spPr>
        <p:txBody>
          <a:bodyPr wrap="square">
            <a:spAutoFit/>
          </a:bodyPr>
          <a:lstStyle/>
          <a:p>
            <a:r>
              <a:rPr lang="en-GB" sz="2800" b="0" dirty="0">
                <a:solidFill>
                  <a:srgbClr val="4D4D4D"/>
                </a:solidFill>
              </a:rPr>
              <a:t>The French Consumer – Summary </a:t>
            </a:r>
          </a:p>
          <a:p>
            <a:r>
              <a:rPr lang="en-GB" sz="2800" b="0" dirty="0">
                <a:solidFill>
                  <a:srgbClr val="4D4D4D"/>
                </a:solidFill>
              </a:rPr>
              <a:t> </a:t>
            </a:r>
          </a:p>
        </p:txBody>
      </p:sp>
      <p:pic>
        <p:nvPicPr>
          <p:cNvPr id="7172" name="Picture 4" descr="Image result for French Fashion Culture">
            <a:extLst>
              <a:ext uri="{FF2B5EF4-FFF2-40B4-BE49-F238E27FC236}">
                <a16:creationId xmlns:a16="http://schemas.microsoft.com/office/drawing/2014/main" id="{A7AA5B87-60F9-84AB-C6BC-610E4CAAC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29" y="1606550"/>
            <a:ext cx="2171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images of notre dame restoration craftmanship ">
            <a:extLst>
              <a:ext uri="{FF2B5EF4-FFF2-40B4-BE49-F238E27FC236}">
                <a16:creationId xmlns:a16="http://schemas.microsoft.com/office/drawing/2014/main" id="{B25E1BB4-4251-677F-460D-0B3B01ABE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48" y="3536950"/>
            <a:ext cx="24193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581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3621024" y="1507622"/>
            <a:ext cx="5222592" cy="4395338"/>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2000" b="0" kern="0" dirty="0"/>
              <a:t>Specific nuances and considerations that can significantly affect the research  process and the outcomes. </a:t>
            </a:r>
          </a:p>
          <a:p>
            <a:pPr lvl="1" algn="just">
              <a:buFont typeface="Wingdings" panose="05000000000000000000" pitchFamily="2" charset="2"/>
              <a:buChar char="§"/>
            </a:pPr>
            <a:r>
              <a:rPr lang="en-GB" sz="2000" b="0" kern="0" dirty="0"/>
              <a:t> </a:t>
            </a:r>
            <a:r>
              <a:rPr lang="en-GB" sz="1800" b="0" kern="0" dirty="0"/>
              <a:t>Nuances and details are important – explore opinions, preferences, motivations in depth to understand what is coming from a personal opinion and what’s due to the cultural context.  </a:t>
            </a:r>
          </a:p>
          <a:p>
            <a:pPr lvl="1" algn="just">
              <a:buFont typeface="Wingdings" panose="05000000000000000000" pitchFamily="2" charset="2"/>
              <a:buChar char="§"/>
            </a:pPr>
            <a:r>
              <a:rPr lang="en-GB" sz="1800" b="0" kern="0" dirty="0"/>
              <a:t>Formal, polite communication helps build  trust and encourages open, honest responses</a:t>
            </a:r>
          </a:p>
          <a:p>
            <a:pPr lvl="1" algn="just">
              <a:buFont typeface="Wingdings" panose="05000000000000000000" pitchFamily="2" charset="2"/>
              <a:buChar char="§"/>
            </a:pPr>
            <a:r>
              <a:rPr lang="en-GB" sz="1800" b="0" kern="0" dirty="0"/>
              <a:t>Show understanding and respect for – and  ideally that you like – French culture. </a:t>
            </a:r>
          </a:p>
          <a:p>
            <a:pPr marL="949325" lvl="2" indent="0" algn="just">
              <a:buNone/>
            </a:pPr>
            <a:endParaRPr lang="en-GB" sz="300" b="0" kern="0" dirty="0"/>
          </a:p>
          <a:p>
            <a:pPr lvl="2" algn="just"/>
            <a:r>
              <a:rPr lang="en-GB" sz="300" b="0" kern="0" dirty="0"/>
              <a:t>E</a:t>
            </a:r>
          </a:p>
          <a:p>
            <a:pPr algn="just"/>
            <a:endParaRPr lang="en-GB" sz="2400" b="0" kern="0" dirty="0"/>
          </a:p>
          <a:p>
            <a:pPr algn="just"/>
            <a:endParaRPr lang="en-GB" sz="1600" b="0" kern="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5AFA756-1125-0B76-D8E8-665E3A6C0B79}"/>
              </a:ext>
            </a:extLst>
          </p:cNvPr>
          <p:cNvSpPr txBox="1"/>
          <p:nvPr/>
        </p:nvSpPr>
        <p:spPr>
          <a:xfrm>
            <a:off x="266905" y="45678"/>
            <a:ext cx="8679942" cy="523220"/>
          </a:xfrm>
          <a:prstGeom prst="rect">
            <a:avLst/>
          </a:prstGeom>
          <a:noFill/>
        </p:spPr>
        <p:txBody>
          <a:bodyPr wrap="square">
            <a:spAutoFit/>
          </a:bodyPr>
          <a:lstStyle/>
          <a:p>
            <a:r>
              <a:rPr lang="en-GB" sz="2800" b="0" dirty="0">
                <a:solidFill>
                  <a:srgbClr val="4D4D4D"/>
                </a:solidFill>
              </a:rPr>
              <a:t>Tips to relate to French Consumers </a:t>
            </a:r>
          </a:p>
        </p:txBody>
      </p:sp>
      <p:pic>
        <p:nvPicPr>
          <p:cNvPr id="8" name="Picture 7">
            <a:extLst>
              <a:ext uri="{FF2B5EF4-FFF2-40B4-BE49-F238E27FC236}">
                <a16:creationId xmlns:a16="http://schemas.microsoft.com/office/drawing/2014/main" id="{D8CEF0EE-5927-DB5A-283A-A0B33DB32D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05" y="2560320"/>
            <a:ext cx="3217434" cy="2175790"/>
          </a:xfrm>
          <a:prstGeom prst="rect">
            <a:avLst/>
          </a:prstGeom>
        </p:spPr>
      </p:pic>
    </p:spTree>
    <p:extLst>
      <p:ext uri="{BB962C8B-B14F-4D97-AF65-F5344CB8AC3E}">
        <p14:creationId xmlns:p14="http://schemas.microsoft.com/office/powerpoint/2010/main" val="3138730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3995057" y="1410686"/>
            <a:ext cx="5814124" cy="5498592"/>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2000" kern="0" dirty="0"/>
              <a:t>Methodological Considerations </a:t>
            </a:r>
          </a:p>
          <a:p>
            <a:pPr lvl="1" algn="just"/>
            <a:r>
              <a:rPr lang="en-GB" sz="2000" b="0" kern="0" dirty="0"/>
              <a:t> </a:t>
            </a:r>
            <a:r>
              <a:rPr lang="en-GB" sz="1600" b="0" kern="0" dirty="0"/>
              <a:t>Preference for face-to-face methodology for sensitive topics </a:t>
            </a:r>
          </a:p>
          <a:p>
            <a:pPr lvl="1" algn="just"/>
            <a:r>
              <a:rPr lang="en-GB" sz="1600" b="0" kern="0" dirty="0"/>
              <a:t> Online is the preferred / easiest methodology but there is a lot of value in personal  interactions </a:t>
            </a:r>
          </a:p>
          <a:p>
            <a:pPr lvl="1" algn="just"/>
            <a:r>
              <a:rPr lang="en-GB" sz="1600" b="0" kern="0" dirty="0"/>
              <a:t> French consumers excel in group discussions – being  talkative, engaged, passionate, opinionated, liking to debate. Skilled moderation required. And time - 2 hours to get content and engage in group dynamic is a good idea.  </a:t>
            </a:r>
          </a:p>
          <a:p>
            <a:pPr lvl="1" algn="just"/>
            <a:r>
              <a:rPr lang="en-GB" sz="1600" b="0" kern="0" dirty="0"/>
              <a:t> Use of Projective Techniques – French consumers respond well to metaphors, word associations, stories, creativity - collages,  videos, pen portraits, typologies.    </a:t>
            </a:r>
          </a:p>
          <a:p>
            <a:pPr lvl="1" algn="just"/>
            <a:r>
              <a:rPr lang="en-GB" sz="1600" b="0" kern="0" dirty="0"/>
              <a:t>Be prepared to get and to analyse a high level of content. </a:t>
            </a:r>
          </a:p>
          <a:p>
            <a:pPr marL="0" indent="0" algn="just">
              <a:buNone/>
            </a:pPr>
            <a:r>
              <a:rPr lang="en-GB" sz="2400" b="0" kern="0" dirty="0"/>
              <a:t>  	</a:t>
            </a:r>
            <a:endParaRPr lang="en-GB" sz="2400" b="0" kern="0" dirty="0">
              <a:latin typeface="Arial" panose="020B0604020202020204" pitchFamily="34" charset="0"/>
              <a:cs typeface="Arial" panose="020B0604020202020204" pitchFamily="34" charset="0"/>
            </a:endParaRPr>
          </a:p>
        </p:txBody>
      </p:sp>
      <p:pic>
        <p:nvPicPr>
          <p:cNvPr id="5" name="Picture 4" descr="A person sitting in chairs with a person raising her hand&#10;&#10;Description automatically generated">
            <a:extLst>
              <a:ext uri="{FF2B5EF4-FFF2-40B4-BE49-F238E27FC236}">
                <a16:creationId xmlns:a16="http://schemas.microsoft.com/office/drawing/2014/main" id="{F38214C8-7FFE-248A-D422-1B80882AF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71" y="1496786"/>
            <a:ext cx="3026230" cy="1893357"/>
          </a:xfrm>
          <a:prstGeom prst="rect">
            <a:avLst/>
          </a:prstGeom>
        </p:spPr>
      </p:pic>
      <p:pic>
        <p:nvPicPr>
          <p:cNvPr id="10" name="Picture 9" descr="A close-up of a globe and a human head&#10;&#10;Description automatically generated">
            <a:extLst>
              <a:ext uri="{FF2B5EF4-FFF2-40B4-BE49-F238E27FC236}">
                <a16:creationId xmlns:a16="http://schemas.microsoft.com/office/drawing/2014/main" id="{94B087D2-3C52-0980-B5EA-039C46804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104" y="3724169"/>
            <a:ext cx="2085975" cy="2190750"/>
          </a:xfrm>
          <a:prstGeom prst="rect">
            <a:avLst/>
          </a:prstGeom>
        </p:spPr>
      </p:pic>
      <p:sp>
        <p:nvSpPr>
          <p:cNvPr id="2" name="TextBox 1">
            <a:extLst>
              <a:ext uri="{FF2B5EF4-FFF2-40B4-BE49-F238E27FC236}">
                <a16:creationId xmlns:a16="http://schemas.microsoft.com/office/drawing/2014/main" id="{A39794F7-A27B-36E5-26C7-01EF4579C885}"/>
              </a:ext>
            </a:extLst>
          </p:cNvPr>
          <p:cNvSpPr txBox="1"/>
          <p:nvPr/>
        </p:nvSpPr>
        <p:spPr>
          <a:xfrm>
            <a:off x="380824" y="208653"/>
            <a:ext cx="8679942" cy="523220"/>
          </a:xfrm>
          <a:prstGeom prst="rect">
            <a:avLst/>
          </a:prstGeom>
          <a:noFill/>
        </p:spPr>
        <p:txBody>
          <a:bodyPr wrap="square">
            <a:spAutoFit/>
          </a:bodyPr>
          <a:lstStyle/>
          <a:p>
            <a:r>
              <a:rPr lang="en-GB" sz="2800" b="0" dirty="0">
                <a:solidFill>
                  <a:srgbClr val="4D4D4D"/>
                </a:solidFill>
              </a:rPr>
              <a:t>The Practicalities of Conducting Qualitative Research </a:t>
            </a:r>
          </a:p>
        </p:txBody>
      </p:sp>
    </p:spTree>
    <p:extLst>
      <p:ext uri="{BB962C8B-B14F-4D97-AF65-F5344CB8AC3E}">
        <p14:creationId xmlns:p14="http://schemas.microsoft.com/office/powerpoint/2010/main" val="3934878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4409983" y="1335230"/>
            <a:ext cx="5234588" cy="5498592"/>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2000" kern="0" dirty="0"/>
              <a:t>Analysis and Interpretation  </a:t>
            </a:r>
          </a:p>
          <a:p>
            <a:pPr lvl="1" algn="just">
              <a:buFont typeface="Wingdings" panose="05000000000000000000" pitchFamily="2" charset="2"/>
              <a:buChar char="§"/>
            </a:pPr>
            <a:r>
              <a:rPr lang="en-GB" sz="1800" b="0" kern="0" dirty="0"/>
              <a:t>Attention to Language and Semantics -  Language plays a crucial role in qualitative research.  The way consumers express an idea is as telling than the idea itself. </a:t>
            </a:r>
          </a:p>
          <a:p>
            <a:pPr lvl="1" algn="just">
              <a:buFont typeface="Wingdings" panose="05000000000000000000" pitchFamily="2" charset="2"/>
              <a:buChar char="§"/>
            </a:pPr>
            <a:r>
              <a:rPr lang="en-GB" sz="1800" b="0" kern="0" dirty="0"/>
              <a:t>Always consider the broader cultural  and social context. What is the product / brand rooted in from a cultural / French tradition perspective? </a:t>
            </a:r>
          </a:p>
          <a:p>
            <a:pPr lvl="1" algn="just">
              <a:buFont typeface="Wingdings" panose="05000000000000000000" pitchFamily="2" charset="2"/>
              <a:buChar char="§"/>
            </a:pPr>
            <a:r>
              <a:rPr lang="en-GB" sz="1800" b="0" kern="0" dirty="0"/>
              <a:t>A </a:t>
            </a:r>
            <a:r>
              <a:rPr lang="en-GB" sz="1800" b="0" kern="0" dirty="0">
                <a:solidFill>
                  <a:schemeClr val="tx1"/>
                </a:solidFill>
              </a:rPr>
              <a:t>holistic approach </a:t>
            </a:r>
            <a:r>
              <a:rPr lang="en-GB" sz="1800" b="0" kern="0" dirty="0"/>
              <a:t>will provide more meaningful insights.    </a:t>
            </a:r>
          </a:p>
          <a:p>
            <a:pPr marL="0" indent="0" algn="just">
              <a:buNone/>
            </a:pPr>
            <a:r>
              <a:rPr lang="en-GB" sz="2400" b="0" kern="0" dirty="0"/>
              <a:t>  	</a:t>
            </a:r>
            <a:endParaRPr lang="en-GB" sz="2400" b="0" kern="0" dirty="0">
              <a:latin typeface="Arial" panose="020B0604020202020204" pitchFamily="34" charset="0"/>
              <a:cs typeface="Arial" panose="020B0604020202020204" pitchFamily="34" charset="0"/>
            </a:endParaRPr>
          </a:p>
        </p:txBody>
      </p:sp>
      <p:pic>
        <p:nvPicPr>
          <p:cNvPr id="7" name="Picture 6" descr="A stack of books and a quill pen on a map&#10;&#10;Description automatically generated">
            <a:extLst>
              <a:ext uri="{FF2B5EF4-FFF2-40B4-BE49-F238E27FC236}">
                <a16:creationId xmlns:a16="http://schemas.microsoft.com/office/drawing/2014/main" id="{6EDF2967-BFB1-3E5E-3DAB-F2111C4EC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39" y="2244018"/>
            <a:ext cx="4177844" cy="2786622"/>
          </a:xfrm>
          <a:prstGeom prst="rect">
            <a:avLst/>
          </a:prstGeom>
        </p:spPr>
      </p:pic>
      <p:sp>
        <p:nvSpPr>
          <p:cNvPr id="5" name="TextBox 4">
            <a:extLst>
              <a:ext uri="{FF2B5EF4-FFF2-40B4-BE49-F238E27FC236}">
                <a16:creationId xmlns:a16="http://schemas.microsoft.com/office/drawing/2014/main" id="{DFD6A9A8-AB7C-3EC3-79F3-815B01967298}"/>
              </a:ext>
            </a:extLst>
          </p:cNvPr>
          <p:cNvSpPr txBox="1"/>
          <p:nvPr/>
        </p:nvSpPr>
        <p:spPr>
          <a:xfrm>
            <a:off x="380824" y="208653"/>
            <a:ext cx="8679942" cy="523220"/>
          </a:xfrm>
          <a:prstGeom prst="rect">
            <a:avLst/>
          </a:prstGeom>
          <a:noFill/>
        </p:spPr>
        <p:txBody>
          <a:bodyPr wrap="square">
            <a:spAutoFit/>
          </a:bodyPr>
          <a:lstStyle/>
          <a:p>
            <a:r>
              <a:rPr lang="en-GB" sz="2800" b="0" dirty="0">
                <a:solidFill>
                  <a:srgbClr val="4D4D4D"/>
                </a:solidFill>
              </a:rPr>
              <a:t>The Practicalities of Conducting Qualitative Research </a:t>
            </a:r>
          </a:p>
        </p:txBody>
      </p:sp>
    </p:spTree>
    <p:extLst>
      <p:ext uri="{BB962C8B-B14F-4D97-AF65-F5344CB8AC3E}">
        <p14:creationId xmlns:p14="http://schemas.microsoft.com/office/powerpoint/2010/main" val="179588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3766457" y="2037951"/>
            <a:ext cx="5963557" cy="5498592"/>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1600" kern="0" dirty="0"/>
              <a:t>Recruitment </a:t>
            </a:r>
          </a:p>
          <a:p>
            <a:pPr lvl="1" algn="just"/>
            <a:r>
              <a:rPr lang="en-GB" sz="1400" b="0" kern="0" dirty="0">
                <a:latin typeface="+mn-lt"/>
              </a:rPr>
              <a:t>Requires significant planning. Trust and respect recruiters</a:t>
            </a:r>
            <a:r>
              <a:rPr lang="en-GB" sz="1400" kern="0" dirty="0">
                <a:latin typeface="+mn-lt"/>
              </a:rPr>
              <a:t> </a:t>
            </a:r>
            <a:r>
              <a:rPr lang="en-GB" sz="1400" b="0" kern="0" dirty="0">
                <a:latin typeface="+mn-lt"/>
              </a:rPr>
              <a:t>as they are a source of information about markets, habits, regional diversity. They know how to approach target groups and select reliable and valuable participants for each project, but they need time. </a:t>
            </a:r>
          </a:p>
          <a:p>
            <a:pPr algn="just"/>
            <a:r>
              <a:rPr lang="en-GB" sz="1600" kern="0" dirty="0"/>
              <a:t>Incentives </a:t>
            </a:r>
          </a:p>
          <a:p>
            <a:pPr lvl="1" algn="just"/>
            <a:r>
              <a:rPr lang="en-GB" sz="1400" b="0" kern="0" dirty="0"/>
              <a:t>Are more generous than in UK.  Consumers / Customers expect it and good quality research among genuine, reliable, committed, and busy respondents means incentivising them properly.    </a:t>
            </a:r>
          </a:p>
          <a:p>
            <a:pPr algn="just"/>
            <a:r>
              <a:rPr lang="en-GB" sz="1600" kern="0" dirty="0"/>
              <a:t>Do not get Lost in Translation</a:t>
            </a:r>
          </a:p>
          <a:p>
            <a:pPr lvl="1" algn="just"/>
            <a:r>
              <a:rPr lang="en-GB" sz="1400" b="0" kern="0" dirty="0"/>
              <a:t>Trust human interpreters and translators as they will produce accurate and meaningful screeners, topic guides and transcripts, producing the best outcomes for your clients. </a:t>
            </a:r>
          </a:p>
        </p:txBody>
      </p:sp>
      <p:sp>
        <p:nvSpPr>
          <p:cNvPr id="2" name="TextBox 1">
            <a:extLst>
              <a:ext uri="{FF2B5EF4-FFF2-40B4-BE49-F238E27FC236}">
                <a16:creationId xmlns:a16="http://schemas.microsoft.com/office/drawing/2014/main" id="{BF2E531C-31A7-458F-357E-A8FE457231E1}"/>
              </a:ext>
            </a:extLst>
          </p:cNvPr>
          <p:cNvSpPr txBox="1"/>
          <p:nvPr/>
        </p:nvSpPr>
        <p:spPr>
          <a:xfrm>
            <a:off x="380824" y="214096"/>
            <a:ext cx="8679942" cy="523220"/>
          </a:xfrm>
          <a:prstGeom prst="rect">
            <a:avLst/>
          </a:prstGeom>
          <a:noFill/>
        </p:spPr>
        <p:txBody>
          <a:bodyPr wrap="square">
            <a:spAutoFit/>
          </a:bodyPr>
          <a:lstStyle/>
          <a:p>
            <a:r>
              <a:rPr lang="en-GB" sz="2800" b="0" dirty="0">
                <a:solidFill>
                  <a:srgbClr val="4D4D4D"/>
                </a:solidFill>
              </a:rPr>
              <a:t>The Practicalities of Conducting Qualitative Research </a:t>
            </a:r>
          </a:p>
        </p:txBody>
      </p:sp>
      <p:pic>
        <p:nvPicPr>
          <p:cNvPr id="1026" name="Picture 2" descr="Recruiting Participants for Market ...">
            <a:extLst>
              <a:ext uri="{FF2B5EF4-FFF2-40B4-BE49-F238E27FC236}">
                <a16:creationId xmlns:a16="http://schemas.microsoft.com/office/drawing/2014/main" id="{B629743A-AED3-BB8B-0200-039F2DDB7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44" y="2434191"/>
            <a:ext cx="3093896" cy="22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043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2C475-8E40-30E8-C98F-4857EA27C290}"/>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F947373D-B49D-343A-F6FC-C221E54D3497}"/>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5" name="TextBox 4">
            <a:extLst>
              <a:ext uri="{FF2B5EF4-FFF2-40B4-BE49-F238E27FC236}">
                <a16:creationId xmlns:a16="http://schemas.microsoft.com/office/drawing/2014/main" id="{431DAC9E-B431-0D56-AA8E-57B78A4C1CA5}"/>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Considerations for Qualitative Research in France </a:t>
            </a:r>
          </a:p>
        </p:txBody>
      </p:sp>
      <p:sp>
        <p:nvSpPr>
          <p:cNvPr id="6" name="Text Placeholder 3">
            <a:extLst>
              <a:ext uri="{FF2B5EF4-FFF2-40B4-BE49-F238E27FC236}">
                <a16:creationId xmlns:a16="http://schemas.microsoft.com/office/drawing/2014/main" id="{619B139A-B6EB-A372-CD5B-8708CA5EA92E}"/>
              </a:ext>
            </a:extLst>
          </p:cNvPr>
          <p:cNvSpPr txBox="1">
            <a:spLocks/>
          </p:cNvSpPr>
          <p:nvPr/>
        </p:nvSpPr>
        <p:spPr>
          <a:xfrm>
            <a:off x="3534642" y="1619188"/>
            <a:ext cx="5908330" cy="2968052"/>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1600" kern="0" dirty="0"/>
              <a:t>Regulatory Compliance  </a:t>
            </a:r>
          </a:p>
          <a:p>
            <a:pPr lvl="1" algn="just">
              <a:buFont typeface="Arial" panose="020B0604020202020204" pitchFamily="34" charset="0"/>
              <a:buChar char="•"/>
            </a:pPr>
            <a:r>
              <a:rPr lang="en-GB" sz="1600" b="0" kern="0" dirty="0">
                <a:latin typeface="+mn-lt"/>
              </a:rPr>
              <a:t>French consumers are cautious about their personal data and are particularly sensitive to </a:t>
            </a:r>
            <a:r>
              <a:rPr lang="en-GB" sz="1600" b="0" dirty="0">
                <a:latin typeface="+mn-lt"/>
              </a:rPr>
              <a:t>privacy issues.  </a:t>
            </a:r>
            <a:r>
              <a:rPr lang="en-GB" sz="1600" b="0" kern="0" dirty="0"/>
              <a:t>Privacy laws are strict. </a:t>
            </a:r>
          </a:p>
          <a:p>
            <a:pPr lvl="1" algn="just">
              <a:buFont typeface="Arial" panose="020B0604020202020204" pitchFamily="34" charset="0"/>
              <a:buChar char="•"/>
            </a:pPr>
            <a:r>
              <a:rPr lang="en-GB" sz="1600" b="0" kern="0" dirty="0"/>
              <a:t>Make sure confidentiality is respected – this will yield to more candid and reliable information. </a:t>
            </a:r>
            <a:r>
              <a:rPr lang="en-GB" sz="1600" b="0" dirty="0">
                <a:latin typeface="+mn-lt"/>
              </a:rPr>
              <a:t>This reflects a broader cultural norm of valuing individual rights and freedom. GDPR, ‘Droit a l’Image’ procedures for example take time to be put in place as a lot of bureaucracy is involved.      </a:t>
            </a:r>
            <a:endParaRPr lang="en-GB" sz="1600" b="0" kern="0" dirty="0">
              <a:latin typeface="+mn-lt"/>
            </a:endParaRPr>
          </a:p>
        </p:txBody>
      </p:sp>
      <p:pic>
        <p:nvPicPr>
          <p:cNvPr id="7" name="Picture 6" descr="A blue background with yellow stars and a lock&#10;&#10;Description automatically generated">
            <a:extLst>
              <a:ext uri="{FF2B5EF4-FFF2-40B4-BE49-F238E27FC236}">
                <a16:creationId xmlns:a16="http://schemas.microsoft.com/office/drawing/2014/main" id="{4C8BB7A1-BD00-AFD0-5891-EDA2FB350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6" y="2311785"/>
            <a:ext cx="3177709" cy="1796919"/>
          </a:xfrm>
          <a:prstGeom prst="rect">
            <a:avLst/>
          </a:prstGeom>
        </p:spPr>
      </p:pic>
    </p:spTree>
    <p:extLst>
      <p:ext uri="{BB962C8B-B14F-4D97-AF65-F5344CB8AC3E}">
        <p14:creationId xmlns:p14="http://schemas.microsoft.com/office/powerpoint/2010/main" val="2641257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06890-B542-7218-CB56-DE9F9DF8566B}"/>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6A414B3B-3F3C-A757-7A2C-8A5CF1887D81}"/>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7AB016DA-BC8A-948D-A385-68E0A0C268D4}"/>
              </a:ext>
            </a:extLst>
          </p:cNvPr>
          <p:cNvSpPr txBox="1">
            <a:spLocks/>
          </p:cNvSpPr>
          <p:nvPr/>
        </p:nvSpPr>
        <p:spPr>
          <a:xfrm>
            <a:off x="630133" y="1141862"/>
            <a:ext cx="8245643" cy="5498592"/>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endParaRPr lang="en-GB" sz="2000" b="0" kern="0" dirty="0"/>
          </a:p>
        </p:txBody>
      </p:sp>
      <p:sp>
        <p:nvSpPr>
          <p:cNvPr id="4" name="TextBox 3">
            <a:extLst>
              <a:ext uri="{FF2B5EF4-FFF2-40B4-BE49-F238E27FC236}">
                <a16:creationId xmlns:a16="http://schemas.microsoft.com/office/drawing/2014/main" id="{90A3CF7B-3612-6E83-A7E7-7C2CC311D796}"/>
              </a:ext>
            </a:extLst>
          </p:cNvPr>
          <p:cNvSpPr txBox="1"/>
          <p:nvPr/>
        </p:nvSpPr>
        <p:spPr>
          <a:xfrm>
            <a:off x="3225522" y="1459376"/>
            <a:ext cx="5983930" cy="4466673"/>
          </a:xfrm>
          <a:prstGeom prst="rect">
            <a:avLst/>
          </a:prstGeom>
          <a:noFill/>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600" b="0" dirty="0">
                <a:latin typeface="+mn-lt"/>
                <a:cs typeface="Arial"/>
              </a:rPr>
              <a:t>French people have more holidays / bank holidays than their European and American counterparts </a:t>
            </a:r>
          </a:p>
          <a:p>
            <a:pPr marL="285750" indent="-285750">
              <a:buFont typeface="Arial" panose="020B0604020202020204" pitchFamily="34" charset="0"/>
              <a:buChar char="•"/>
            </a:pPr>
            <a:r>
              <a:rPr lang="en-GB" sz="1600" b="0" dirty="0">
                <a:latin typeface="+mn-lt"/>
                <a:cs typeface="Arial"/>
              </a:rPr>
              <a:t>In summer French people are usually away from mid-July to mid-August.  </a:t>
            </a:r>
            <a:endParaRPr lang="en-US" sz="1600" b="0" dirty="0">
              <a:latin typeface="+mn-lt"/>
              <a:cs typeface="Arial"/>
            </a:endParaRPr>
          </a:p>
          <a:p>
            <a:pPr marL="285750" indent="-285750">
              <a:buFont typeface="Arial" panose="020B0604020202020204" pitchFamily="34" charset="0"/>
              <a:buChar char="•"/>
            </a:pPr>
            <a:r>
              <a:rPr lang="en-GB" sz="1600" b="0" dirty="0">
                <a:latin typeface="+mn-lt"/>
                <a:cs typeface="Arial"/>
              </a:rPr>
              <a:t>List of holidays and ‘ponts’ in 2025:  (5 days = 32 days) </a:t>
            </a:r>
          </a:p>
          <a:p>
            <a:pPr marL="285750" indent="-285750">
              <a:buFont typeface="Arial" panose="020B0604020202020204" pitchFamily="34" charset="0"/>
              <a:buChar char="•"/>
            </a:pPr>
            <a:endParaRPr lang="en-GB" sz="1800" b="0" dirty="0">
              <a:latin typeface="+mn-lt"/>
              <a:cs typeface="Arial"/>
            </a:endParaRPr>
          </a:p>
          <a:p>
            <a:pPr marL="742950" lvl="1" indent="-285750">
              <a:buFont typeface="Wingdings" panose="05000000000000000000" pitchFamily="2" charset="2"/>
              <a:buChar char="v"/>
            </a:pPr>
            <a:r>
              <a:rPr lang="en-GB" sz="1600" b="0" dirty="0">
                <a:latin typeface="+mn-lt"/>
                <a:cs typeface="Arial"/>
              </a:rPr>
              <a:t>New Year's Day: 1 January</a:t>
            </a:r>
          </a:p>
          <a:p>
            <a:pPr marL="742950" lvl="1" indent="-285750">
              <a:buFont typeface="Wingdings" panose="05000000000000000000" pitchFamily="2" charset="2"/>
              <a:buChar char="v"/>
            </a:pPr>
            <a:r>
              <a:rPr lang="en-GB" sz="1600" b="0" dirty="0">
                <a:latin typeface="+mn-lt"/>
                <a:cs typeface="Arial"/>
              </a:rPr>
              <a:t>Easter: 19-20-21 April</a:t>
            </a:r>
          </a:p>
          <a:p>
            <a:pPr marL="742950" lvl="1" indent="-285750">
              <a:buFont typeface="Wingdings" panose="05000000000000000000" pitchFamily="2" charset="2"/>
              <a:buChar char="v"/>
            </a:pPr>
            <a:r>
              <a:rPr lang="en-GB" sz="1600" b="0" dirty="0">
                <a:latin typeface="+mn-lt"/>
                <a:cs typeface="Arial"/>
              </a:rPr>
              <a:t>Labour Day: 1-2-3-4 May</a:t>
            </a:r>
            <a:endParaRPr lang="en-US" sz="1600" b="0" dirty="0">
              <a:latin typeface="+mn-lt"/>
              <a:cs typeface="Arial"/>
            </a:endParaRPr>
          </a:p>
          <a:p>
            <a:pPr marL="742950" lvl="1" indent="-285750">
              <a:buFont typeface="Wingdings" panose="05000000000000000000" pitchFamily="2" charset="2"/>
              <a:buChar char="v"/>
            </a:pPr>
            <a:r>
              <a:rPr lang="en-GB" sz="1600" b="0" dirty="0">
                <a:latin typeface="+mn-lt"/>
                <a:cs typeface="Arial"/>
              </a:rPr>
              <a:t>WWII Victory Day: 8-9-10-11 May</a:t>
            </a:r>
            <a:endParaRPr lang="en-US" sz="1600" b="0" dirty="0">
              <a:latin typeface="+mn-lt"/>
              <a:cs typeface="Arial"/>
            </a:endParaRPr>
          </a:p>
          <a:p>
            <a:pPr marL="742950" lvl="1" indent="-285750">
              <a:buFont typeface="Wingdings" panose="05000000000000000000" pitchFamily="2" charset="2"/>
              <a:buChar char="v"/>
            </a:pPr>
            <a:r>
              <a:rPr lang="en-GB" sz="1600" b="0" dirty="0">
                <a:latin typeface="+mn-lt"/>
                <a:cs typeface="Arial"/>
              </a:rPr>
              <a:t>Ascension Day: 29-30-31 May 1</a:t>
            </a:r>
            <a:r>
              <a:rPr lang="en-GB" sz="1600" b="0" baseline="30000" dirty="0">
                <a:latin typeface="+mn-lt"/>
                <a:cs typeface="Arial"/>
              </a:rPr>
              <a:t>st</a:t>
            </a:r>
            <a:r>
              <a:rPr lang="en-GB" sz="1600" b="0" dirty="0">
                <a:latin typeface="+mn-lt"/>
                <a:cs typeface="Arial"/>
              </a:rPr>
              <a:t> June</a:t>
            </a:r>
            <a:endParaRPr lang="en-US" sz="1600" b="0" dirty="0">
              <a:latin typeface="+mn-lt"/>
              <a:cs typeface="Arial"/>
            </a:endParaRPr>
          </a:p>
          <a:p>
            <a:pPr marL="742950" lvl="1" indent="-285750">
              <a:buFont typeface="Wingdings" panose="05000000000000000000" pitchFamily="2" charset="2"/>
              <a:buChar char="v"/>
            </a:pPr>
            <a:r>
              <a:rPr lang="en-GB" sz="1600" b="0" dirty="0">
                <a:latin typeface="+mn-lt"/>
                <a:cs typeface="Arial"/>
              </a:rPr>
              <a:t>Pentecost: 7-8-9 June </a:t>
            </a:r>
          </a:p>
          <a:p>
            <a:pPr marL="742950" lvl="1" indent="-285750">
              <a:buFont typeface="Wingdings" panose="05000000000000000000" pitchFamily="2" charset="2"/>
              <a:buChar char="v"/>
            </a:pPr>
            <a:r>
              <a:rPr lang="en-GB" sz="1600" b="0" dirty="0">
                <a:latin typeface="+mn-lt"/>
                <a:cs typeface="Arial"/>
              </a:rPr>
              <a:t>Bastille Day: 12-13-14 July</a:t>
            </a:r>
          </a:p>
          <a:p>
            <a:pPr marL="742950" lvl="1" indent="-285750">
              <a:buFont typeface="Wingdings" panose="05000000000000000000" pitchFamily="2" charset="2"/>
              <a:buChar char="v"/>
            </a:pPr>
            <a:r>
              <a:rPr lang="en-GB" sz="1600" b="0" dirty="0">
                <a:latin typeface="+mn-lt"/>
                <a:cs typeface="Arial"/>
              </a:rPr>
              <a:t>Assumption of Mary: 15-16-17 August</a:t>
            </a:r>
            <a:endParaRPr lang="en-US" sz="1600" b="0" dirty="0">
              <a:latin typeface="+mn-lt"/>
              <a:cs typeface="Arial"/>
            </a:endParaRPr>
          </a:p>
          <a:p>
            <a:pPr marL="742950" lvl="1" indent="-285750">
              <a:buFont typeface="Wingdings" panose="05000000000000000000" pitchFamily="2" charset="2"/>
              <a:buChar char="v"/>
            </a:pPr>
            <a:r>
              <a:rPr lang="en-GB" sz="1600" b="0" dirty="0">
                <a:latin typeface="+mn-lt"/>
                <a:cs typeface="Arial"/>
              </a:rPr>
              <a:t>All Saint's Day: 1 Nov</a:t>
            </a:r>
            <a:endParaRPr lang="en-US" sz="1600" b="0" dirty="0">
              <a:latin typeface="+mn-lt"/>
              <a:cs typeface="Arial"/>
            </a:endParaRPr>
          </a:p>
          <a:p>
            <a:pPr marL="742950" lvl="1" indent="-285750">
              <a:buFont typeface="Wingdings" panose="05000000000000000000" pitchFamily="2" charset="2"/>
              <a:buChar char="v"/>
            </a:pPr>
            <a:r>
              <a:rPr lang="en-GB" sz="1600" b="0" dirty="0">
                <a:latin typeface="+mn-lt"/>
                <a:cs typeface="Arial"/>
              </a:rPr>
              <a:t>Armistice WWI Day: 8-9-10-11 November</a:t>
            </a:r>
            <a:endParaRPr lang="en-US" sz="1600" b="0" dirty="0">
              <a:latin typeface="+mn-lt"/>
              <a:cs typeface="Arial"/>
            </a:endParaRPr>
          </a:p>
          <a:p>
            <a:pPr marL="742950" lvl="1" indent="-285750">
              <a:buFont typeface="Wingdings" panose="05000000000000000000" pitchFamily="2" charset="2"/>
              <a:buChar char="v"/>
            </a:pPr>
            <a:r>
              <a:rPr lang="en-GB" sz="1600" b="0" dirty="0">
                <a:latin typeface="+mn-lt"/>
                <a:cs typeface="Arial"/>
              </a:rPr>
              <a:t>Christmas Day: 25-26-27-28 December</a:t>
            </a:r>
          </a:p>
          <a:p>
            <a:pPr algn="l"/>
            <a:endParaRPr lang="en-GB" sz="1138" dirty="0">
              <a:cs typeface="Calibri"/>
            </a:endParaRPr>
          </a:p>
        </p:txBody>
      </p:sp>
      <p:sp>
        <p:nvSpPr>
          <p:cNvPr id="7" name="TextBox 6">
            <a:extLst>
              <a:ext uri="{FF2B5EF4-FFF2-40B4-BE49-F238E27FC236}">
                <a16:creationId xmlns:a16="http://schemas.microsoft.com/office/drawing/2014/main" id="{C03E0EEF-CB07-40DF-5B01-BE442EA3C148}"/>
              </a:ext>
            </a:extLst>
          </p:cNvPr>
          <p:cNvSpPr txBox="1"/>
          <p:nvPr/>
        </p:nvSpPr>
        <p:spPr>
          <a:xfrm>
            <a:off x="613029" y="109307"/>
            <a:ext cx="8679942" cy="523220"/>
          </a:xfrm>
          <a:prstGeom prst="rect">
            <a:avLst/>
          </a:prstGeom>
          <a:noFill/>
        </p:spPr>
        <p:txBody>
          <a:bodyPr wrap="square">
            <a:spAutoFit/>
          </a:bodyPr>
          <a:lstStyle/>
          <a:p>
            <a:r>
              <a:rPr lang="en-GB" sz="2800" b="0" dirty="0">
                <a:solidFill>
                  <a:srgbClr val="4D4D4D"/>
                </a:solidFill>
              </a:rPr>
              <a:t>Finally, Last but not Least! </a:t>
            </a:r>
          </a:p>
        </p:txBody>
      </p:sp>
      <p:pic>
        <p:nvPicPr>
          <p:cNvPr id="8" name="Picture 7" descr="A car on a road with a mountain in the background&#10;&#10;Description automatically generated">
            <a:extLst>
              <a:ext uri="{FF2B5EF4-FFF2-40B4-BE49-F238E27FC236}">
                <a16:creationId xmlns:a16="http://schemas.microsoft.com/office/drawing/2014/main" id="{D8F48435-2FBE-05F0-98A7-773016A4B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92" y="2776547"/>
            <a:ext cx="3187883" cy="2122599"/>
          </a:xfrm>
          <a:prstGeom prst="rect">
            <a:avLst/>
          </a:prstGeom>
        </p:spPr>
      </p:pic>
    </p:spTree>
    <p:extLst>
      <p:ext uri="{BB962C8B-B14F-4D97-AF65-F5344CB8AC3E}">
        <p14:creationId xmlns:p14="http://schemas.microsoft.com/office/powerpoint/2010/main" val="377828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3086100" y="1927225"/>
            <a:ext cx="5543550" cy="1758950"/>
          </a:xfrm>
        </p:spPr>
        <p:txBody>
          <a:bodyPr anchor="b"/>
          <a:lstStyle/>
          <a:p>
            <a:pPr eaLnBrk="1" hangingPunct="1"/>
            <a:r>
              <a:rPr lang="en-US" sz="4400" dirty="0"/>
              <a:t>Any questions?  </a:t>
            </a:r>
          </a:p>
        </p:txBody>
      </p:sp>
      <p:sp>
        <p:nvSpPr>
          <p:cNvPr id="54275" name="Line 3"/>
          <p:cNvSpPr>
            <a:spLocks noChangeShapeType="1"/>
          </p:cNvSpPr>
          <p:nvPr/>
        </p:nvSpPr>
        <p:spPr bwMode="auto">
          <a:xfrm>
            <a:off x="3121025" y="3768725"/>
            <a:ext cx="5553075" cy="0"/>
          </a:xfrm>
          <a:prstGeom prst="line">
            <a:avLst/>
          </a:prstGeom>
          <a:noFill/>
          <a:ln w="28575">
            <a:solidFill>
              <a:srgbClr val="FF9900"/>
            </a:solidFill>
            <a:round/>
            <a:headEnd/>
            <a:tailEnd/>
          </a:ln>
        </p:spPr>
        <p:txBody>
          <a:bodyPr/>
          <a:lstStyle/>
          <a:p>
            <a:endParaRPr lang="en-GB" dirty="0"/>
          </a:p>
        </p:txBody>
      </p:sp>
    </p:spTree>
    <p:extLst>
      <p:ext uri="{BB962C8B-B14F-4D97-AF65-F5344CB8AC3E}">
        <p14:creationId xmlns:p14="http://schemas.microsoft.com/office/powerpoint/2010/main" val="2306843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3086100" y="1927225"/>
            <a:ext cx="5543550" cy="1758950"/>
          </a:xfrm>
        </p:spPr>
        <p:txBody>
          <a:bodyPr anchor="b"/>
          <a:lstStyle/>
          <a:p>
            <a:pPr eaLnBrk="1" hangingPunct="1"/>
            <a:r>
              <a:rPr lang="en-US" sz="4400" dirty="0"/>
              <a:t>THANK YOU!! </a:t>
            </a:r>
          </a:p>
        </p:txBody>
      </p:sp>
      <p:sp>
        <p:nvSpPr>
          <p:cNvPr id="54275" name="Line 3"/>
          <p:cNvSpPr>
            <a:spLocks noChangeShapeType="1"/>
          </p:cNvSpPr>
          <p:nvPr/>
        </p:nvSpPr>
        <p:spPr bwMode="auto">
          <a:xfrm>
            <a:off x="3121025" y="3768725"/>
            <a:ext cx="5553075" cy="0"/>
          </a:xfrm>
          <a:prstGeom prst="line">
            <a:avLst/>
          </a:prstGeom>
          <a:noFill/>
          <a:ln w="28575">
            <a:solidFill>
              <a:srgbClr val="FF9900"/>
            </a:solidFill>
            <a:round/>
            <a:headEnd/>
            <a:tailEnd/>
          </a:ln>
        </p:spPr>
        <p:txBody>
          <a:bodyPr/>
          <a:lstStyle/>
          <a:p>
            <a:endParaRPr lang="en-GB"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5" name="TextBox 4">
            <a:extLst>
              <a:ext uri="{FF2B5EF4-FFF2-40B4-BE49-F238E27FC236}">
                <a16:creationId xmlns:a16="http://schemas.microsoft.com/office/drawing/2014/main" id="{3BAD9E4B-8FF4-3CDB-A167-951D9E5ED618}"/>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Why is France Different?   </a:t>
            </a:r>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4783015" y="1575399"/>
            <a:ext cx="4869219" cy="3778921"/>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1800" b="0" kern="0" dirty="0">
                <a:solidFill>
                  <a:schemeClr val="tx1"/>
                </a:solidFill>
                <a:latin typeface="+mn-lt"/>
              </a:rPr>
              <a:t>France’s uniqueness is the result of a rich, multifaceted history shaped by key factors that have influenced its lifestyle, culture, politics, and identity. </a:t>
            </a:r>
          </a:p>
          <a:p>
            <a:pPr marL="0" indent="0" algn="just">
              <a:buNone/>
            </a:pPr>
            <a:r>
              <a:rPr lang="en-GB" sz="1800" b="0" kern="0" dirty="0">
                <a:solidFill>
                  <a:schemeClr val="tx1"/>
                </a:solidFill>
                <a:latin typeface="+mn-lt"/>
              </a:rPr>
              <a:t> </a:t>
            </a:r>
          </a:p>
          <a:p>
            <a:pPr algn="just"/>
            <a:r>
              <a:rPr lang="en-GB" sz="1800" b="0" kern="0" dirty="0">
                <a:solidFill>
                  <a:schemeClr val="tx1"/>
                </a:solidFill>
                <a:latin typeface="+mn-lt"/>
              </a:rPr>
              <a:t>Communicating a positive understanding of French culture is key to connect with the French consumer, make them open up and get real actionable insights.    </a:t>
            </a:r>
          </a:p>
          <a:p>
            <a:pPr algn="just"/>
            <a:endParaRPr lang="en-GB" sz="1800" b="0" kern="0" dirty="0">
              <a:solidFill>
                <a:schemeClr val="tx1"/>
              </a:solidFill>
              <a:latin typeface="+mn-lt"/>
            </a:endParaRPr>
          </a:p>
        </p:txBody>
      </p:sp>
      <p:pic>
        <p:nvPicPr>
          <p:cNvPr id="7" name="Picture 6" descr="Eiffel Tower with a body of water&#10;&#10;Description automatically generated">
            <a:extLst>
              <a:ext uri="{FF2B5EF4-FFF2-40B4-BE49-F238E27FC236}">
                <a16:creationId xmlns:a16="http://schemas.microsoft.com/office/drawing/2014/main" id="{76D425C6-9AAD-C399-1D2A-50EB480AF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66" y="1358549"/>
            <a:ext cx="2152650" cy="1409700"/>
          </a:xfrm>
          <a:prstGeom prst="rect">
            <a:avLst/>
          </a:prstGeom>
        </p:spPr>
      </p:pic>
      <p:pic>
        <p:nvPicPr>
          <p:cNvPr id="10" name="Picture 9" descr="A group of tables and chairs outside of a restaurant&#10;&#10;Description automatically generated">
            <a:extLst>
              <a:ext uri="{FF2B5EF4-FFF2-40B4-BE49-F238E27FC236}">
                <a16:creationId xmlns:a16="http://schemas.microsoft.com/office/drawing/2014/main" id="{65092CFB-EA0F-1862-30C9-BBEAAC8CB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520" y="4437335"/>
            <a:ext cx="2038350" cy="1409700"/>
          </a:xfrm>
          <a:prstGeom prst="rect">
            <a:avLst/>
          </a:prstGeom>
        </p:spPr>
      </p:pic>
      <p:pic>
        <p:nvPicPr>
          <p:cNvPr id="14" name="Picture 13" descr="A plate of food and drinks on a table&#10;&#10;Description automatically generated">
            <a:extLst>
              <a:ext uri="{FF2B5EF4-FFF2-40B4-BE49-F238E27FC236}">
                <a16:creationId xmlns:a16="http://schemas.microsoft.com/office/drawing/2014/main" id="{05DA9327-98DD-5304-4443-70B37D32A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3051" y="2908798"/>
            <a:ext cx="2066925" cy="1409700"/>
          </a:xfrm>
          <a:prstGeom prst="rect">
            <a:avLst/>
          </a:prstGeom>
        </p:spPr>
      </p:pic>
      <p:pic>
        <p:nvPicPr>
          <p:cNvPr id="20" name="Picture 19" descr="A group of people at a market&#10;&#10;Description automatically generated">
            <a:extLst>
              <a:ext uri="{FF2B5EF4-FFF2-40B4-BE49-F238E27FC236}">
                <a16:creationId xmlns:a16="http://schemas.microsoft.com/office/drawing/2014/main" id="{DDE5AA11-147F-E14D-ADA1-6936FDEDA7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3051" y="1380261"/>
            <a:ext cx="2000250" cy="1409700"/>
          </a:xfrm>
          <a:prstGeom prst="rect">
            <a:avLst/>
          </a:prstGeom>
        </p:spPr>
      </p:pic>
      <p:pic>
        <p:nvPicPr>
          <p:cNvPr id="22" name="Picture 21" descr="A field of purple flowers with a castle in the background&#10;&#10;Description automatically generated">
            <a:extLst>
              <a:ext uri="{FF2B5EF4-FFF2-40B4-BE49-F238E27FC236}">
                <a16:creationId xmlns:a16="http://schemas.microsoft.com/office/drawing/2014/main" id="{6D519D32-D394-3EF4-2419-FEF9B86B6D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441" y="2930748"/>
            <a:ext cx="2085975" cy="1409700"/>
          </a:xfrm>
          <a:prstGeom prst="rect">
            <a:avLst/>
          </a:prstGeom>
        </p:spPr>
      </p:pic>
    </p:spTree>
    <p:extLst>
      <p:ext uri="{BB962C8B-B14F-4D97-AF65-F5344CB8AC3E}">
        <p14:creationId xmlns:p14="http://schemas.microsoft.com/office/powerpoint/2010/main" val="909123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CF43A2-EFB6-4640-9593-4C03159F3494}" type="slidenum">
              <a:rPr lang="en-GB" smtClean="0"/>
              <a:pPr/>
              <a:t>30</a:t>
            </a:fld>
            <a:endParaRPr lang="en-GB" dirty="0"/>
          </a:p>
        </p:txBody>
      </p:sp>
      <p:sp>
        <p:nvSpPr>
          <p:cNvPr id="4" name="Text Placeholder 3"/>
          <p:cNvSpPr>
            <a:spLocks noGrp="1"/>
          </p:cNvSpPr>
          <p:nvPr>
            <p:ph type="body" sz="quarter" idx="13"/>
          </p:nvPr>
        </p:nvSpPr>
        <p:spPr>
          <a:xfrm>
            <a:off x="707381" y="1141862"/>
            <a:ext cx="7973324" cy="5498592"/>
          </a:xfrm>
        </p:spPr>
        <p:txBody>
          <a:bodyPr/>
          <a:lstStyle/>
          <a:p>
            <a:pPr algn="just"/>
            <a:r>
              <a:rPr lang="en-GB" sz="2400" dirty="0">
                <a:latin typeface="+mn-lt"/>
                <a:ea typeface="Calibri" panose="020F0502020204030204" pitchFamily="34" charset="0"/>
                <a:cs typeface="Calibri" panose="020F0502020204030204" pitchFamily="34" charset="0"/>
              </a:rPr>
              <a:t>Katherine is the founder of Passerieu Consulting</a:t>
            </a:r>
          </a:p>
          <a:p>
            <a:pPr algn="just"/>
            <a:r>
              <a:rPr lang="en-GB" sz="2400" dirty="0">
                <a:latin typeface="+mn-lt"/>
                <a:ea typeface="Calibri" panose="020F0502020204030204" pitchFamily="34" charset="0"/>
                <a:cs typeface="Calibri" panose="020F0502020204030204" pitchFamily="34" charset="0"/>
              </a:rPr>
              <a:t>Katherine is bilingual and bicultural – A French national based in the UK, having studied and worked in France and in the UK, and providing market research services /insights to companies mainly based in Europe and in the US on the French market </a:t>
            </a:r>
          </a:p>
          <a:p>
            <a:pPr algn="just"/>
            <a:r>
              <a:rPr lang="en-GB" sz="2400" dirty="0">
                <a:latin typeface="+mn-lt"/>
                <a:ea typeface="Calibri" panose="020F0502020204030204" pitchFamily="34" charset="0"/>
                <a:cs typeface="Calibri" panose="020F0502020204030204" pitchFamily="34" charset="0"/>
              </a:rPr>
              <a:t>Passerieu Consulting is a qualitative consultancy specialising in understanding the customer and carrying projects in the areas of brand / product and communication strategy</a:t>
            </a:r>
            <a:r>
              <a:rPr lang="en-GB" sz="2000" dirty="0">
                <a:latin typeface="+mn-lt"/>
                <a:ea typeface="Calibri" panose="020F0502020204030204" pitchFamily="34" charset="0"/>
                <a:cs typeface="Calibri" panose="020F0502020204030204" pitchFamily="34" charset="0"/>
              </a:rPr>
              <a:t>.</a:t>
            </a:r>
          </a:p>
          <a:p>
            <a:pPr lvl="1" algn="just"/>
            <a:endParaRPr lang="en-GB" sz="2400" dirty="0">
              <a:latin typeface="Calibri" panose="020F0502020204030204" pitchFamily="34" charset="0"/>
              <a:ea typeface="Calibri" panose="020F0502020204030204" pitchFamily="34" charset="0"/>
              <a:cs typeface="Calibri" panose="020F0502020204030204" pitchFamily="34" charset="0"/>
            </a:endParaRPr>
          </a:p>
          <a:p>
            <a:pPr lvl="1"/>
            <a:endParaRPr lang="en-GB" sz="1200" dirty="0"/>
          </a:p>
        </p:txBody>
      </p:sp>
      <p:sp>
        <p:nvSpPr>
          <p:cNvPr id="5" name="Text Placeholder 4"/>
          <p:cNvSpPr>
            <a:spLocks noGrp="1"/>
          </p:cNvSpPr>
          <p:nvPr>
            <p:ph type="body" sz="quarter" idx="14"/>
          </p:nvPr>
        </p:nvSpPr>
        <p:spPr>
          <a:xfrm>
            <a:off x="232139" y="228601"/>
            <a:ext cx="8977313" cy="588263"/>
          </a:xfrm>
        </p:spPr>
        <p:txBody>
          <a:bodyPr>
            <a:normAutofit/>
          </a:bodyPr>
          <a:lstStyle/>
          <a:p>
            <a:r>
              <a:rPr lang="en-GB" sz="2800" dirty="0">
                <a:latin typeface="Arial" panose="020B0604020202020204" pitchFamily="34" charset="0"/>
                <a:cs typeface="Arial" panose="020B0604020202020204" pitchFamily="34" charset="0"/>
              </a:rPr>
              <a:t>Katherine Passerieu</a:t>
            </a:r>
          </a:p>
          <a:p>
            <a:endParaRPr lang="en-GB" dirty="0"/>
          </a:p>
        </p:txBody>
      </p:sp>
    </p:spTree>
    <p:extLst>
      <p:ext uri="{BB962C8B-B14F-4D97-AF65-F5344CB8AC3E}">
        <p14:creationId xmlns:p14="http://schemas.microsoft.com/office/powerpoint/2010/main" val="1231543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CF43A2-EFB6-4640-9593-4C03159F3494}" type="slidenum">
              <a:rPr lang="en-GB" smtClean="0"/>
              <a:pPr/>
              <a:t>31</a:t>
            </a:fld>
            <a:endParaRPr lang="en-GB" dirty="0"/>
          </a:p>
        </p:txBody>
      </p:sp>
      <p:sp>
        <p:nvSpPr>
          <p:cNvPr id="4" name="Text Placeholder 3"/>
          <p:cNvSpPr>
            <a:spLocks noGrp="1"/>
          </p:cNvSpPr>
          <p:nvPr>
            <p:ph type="body" sz="quarter" idx="13"/>
          </p:nvPr>
        </p:nvSpPr>
        <p:spPr>
          <a:xfrm>
            <a:off x="232139" y="1059783"/>
            <a:ext cx="9231901" cy="5498592"/>
          </a:xfrm>
        </p:spPr>
        <p:txBody>
          <a:bodyPr/>
          <a:lstStyle/>
          <a:p>
            <a:pPr algn="just"/>
            <a:r>
              <a:rPr lang="en-GB" sz="1800" dirty="0">
                <a:latin typeface="+mn-lt"/>
                <a:ea typeface="Calibri" panose="020F0502020204030204" pitchFamily="34" charset="0"/>
                <a:cs typeface="Calibri" panose="020F0502020204030204" pitchFamily="34" charset="0"/>
              </a:rPr>
              <a:t>Before setting up Passerieu Consulting in 2011, Katherine worked as a Director for a range of companies, leaders in their field, e.g.:</a:t>
            </a:r>
          </a:p>
          <a:p>
            <a:pPr lvl="1" algn="just"/>
            <a:r>
              <a:rPr lang="en-GB" sz="1800" dirty="0">
                <a:latin typeface="+mn-lt"/>
                <a:ea typeface="Calibri" panose="020F0502020204030204" pitchFamily="34" charset="0"/>
                <a:cs typeface="Arial" panose="020B0604020202020204" pitchFamily="34" charset="0"/>
              </a:rPr>
              <a:t>Director at forward thinking, a boutique strategy consultancy      </a:t>
            </a:r>
          </a:p>
          <a:p>
            <a:pPr lvl="1" algn="just"/>
            <a:r>
              <a:rPr lang="en-GB" sz="1800" dirty="0">
                <a:latin typeface="+mn-lt"/>
                <a:ea typeface="Calibri" panose="020F0502020204030204" pitchFamily="34" charset="0"/>
                <a:cs typeface="Arial" panose="020B0604020202020204" pitchFamily="34" charset="0"/>
              </a:rPr>
              <a:t>GfK NOP - Director of Brand Strategy</a:t>
            </a:r>
          </a:p>
          <a:p>
            <a:pPr lvl="1" algn="just"/>
            <a:r>
              <a:rPr lang="en-GB" sz="1800" dirty="0">
                <a:latin typeface="+mn-lt"/>
                <a:ea typeface="Calibri" panose="020F0502020204030204" pitchFamily="34" charset="0"/>
                <a:cs typeface="Arial" panose="020B0604020202020204" pitchFamily="34" charset="0"/>
              </a:rPr>
              <a:t>Censydiam UK - MD </a:t>
            </a:r>
          </a:p>
          <a:p>
            <a:pPr lvl="1" algn="just"/>
            <a:r>
              <a:rPr lang="en-GB" sz="1800" dirty="0">
                <a:latin typeface="+mn-lt"/>
                <a:ea typeface="Calibri" panose="020F0502020204030204" pitchFamily="34" charset="0"/>
                <a:cs typeface="Arial" panose="020B0604020202020204" pitchFamily="34" charset="0"/>
              </a:rPr>
              <a:t>Cram International - Associate Director for the French market</a:t>
            </a:r>
          </a:p>
          <a:p>
            <a:pPr lvl="1" algn="just"/>
            <a:r>
              <a:rPr lang="en-GB" sz="1800" dirty="0">
                <a:latin typeface="+mn-lt"/>
                <a:ea typeface="Calibri" panose="020F0502020204030204" pitchFamily="34" charset="0"/>
                <a:cs typeface="Arial" panose="020B0604020202020204" pitchFamily="34" charset="0"/>
              </a:rPr>
              <a:t>TNS (now WPP) Director of Qualitative and International Research </a:t>
            </a:r>
          </a:p>
          <a:p>
            <a:pPr lvl="1" algn="just"/>
            <a:r>
              <a:rPr lang="en-GB" sz="1800" dirty="0">
                <a:latin typeface="+mn-lt"/>
                <a:ea typeface="Calibri" panose="020F0502020204030204" pitchFamily="34" charset="0"/>
                <a:cs typeface="Arial" panose="020B0604020202020204" pitchFamily="34" charset="0"/>
              </a:rPr>
              <a:t>Landor &amp; Associates – European Research Director</a:t>
            </a:r>
          </a:p>
          <a:p>
            <a:pPr lvl="1" algn="just"/>
            <a:r>
              <a:rPr lang="en-GB" sz="1800" dirty="0">
                <a:latin typeface="+mn-lt"/>
                <a:ea typeface="Calibri" panose="020F0502020204030204" pitchFamily="34" charset="0"/>
                <a:cs typeface="Arial" panose="020B0604020202020204" pitchFamily="34" charset="0"/>
              </a:rPr>
              <a:t>Ted Bates France –  Director of Research &amp; Planning </a:t>
            </a:r>
          </a:p>
          <a:p>
            <a:pPr algn="just"/>
            <a:r>
              <a:rPr lang="en-GB" sz="1800" dirty="0">
                <a:latin typeface="+mn-lt"/>
                <a:ea typeface="Calibri" panose="020F0502020204030204" pitchFamily="34" charset="0"/>
                <a:cs typeface="Calibri" panose="020F0502020204030204" pitchFamily="34" charset="0"/>
              </a:rPr>
              <a:t>Katherine has used an array of methodologies online and offline for projects in all industry sectors </a:t>
            </a:r>
          </a:p>
          <a:p>
            <a:pPr algn="just"/>
            <a:r>
              <a:rPr lang="en-GB" sz="1800" dirty="0">
                <a:latin typeface="+mn-lt"/>
                <a:ea typeface="Calibri" panose="020F0502020204030204" pitchFamily="34" charset="0"/>
                <a:cs typeface="Calibri" panose="020F0502020204030204" pitchFamily="34" charset="0"/>
              </a:rPr>
              <a:t>Background is Psychology  </a:t>
            </a:r>
          </a:p>
          <a:p>
            <a:pPr marL="171450" lvl="1" indent="-171450" algn="just" defTabSz="179388">
              <a:buFont typeface="Arial" panose="020B0604020202020204" pitchFamily="34" charset="0"/>
              <a:buChar char="•"/>
            </a:pPr>
            <a:r>
              <a:rPr lang="en-GB" sz="1800" dirty="0">
                <a:latin typeface="+mn-lt"/>
              </a:rPr>
              <a:t>Member of the MRS, ESOMAR, ICG, BACP, IoD   </a:t>
            </a:r>
          </a:p>
          <a:p>
            <a:pPr algn="just"/>
            <a:endParaRPr lang="en-GB" sz="2000" dirty="0">
              <a:latin typeface="+mn-lt"/>
              <a:ea typeface="Calibri" panose="020F0502020204030204" pitchFamily="34" charset="0"/>
              <a:cs typeface="Calibri" panose="020F0502020204030204" pitchFamily="34" charset="0"/>
            </a:endParaRPr>
          </a:p>
          <a:p>
            <a:pPr lvl="1" algn="just"/>
            <a:endParaRPr lang="en-GB" sz="2400" dirty="0">
              <a:latin typeface="Calibri" panose="020F0502020204030204" pitchFamily="34" charset="0"/>
              <a:ea typeface="Calibri" panose="020F0502020204030204" pitchFamily="34" charset="0"/>
              <a:cs typeface="Calibri" panose="020F0502020204030204" pitchFamily="34" charset="0"/>
            </a:endParaRPr>
          </a:p>
          <a:p>
            <a:pPr marL="171450" lvl="1" indent="-171450" algn="just" defTabSz="179388">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Calibri" panose="020F0502020204030204" pitchFamily="34" charset="0"/>
            </a:endParaRPr>
          </a:p>
          <a:p>
            <a:pPr lvl="1" algn="just"/>
            <a:endParaRPr lang="en-GB" sz="2400" dirty="0">
              <a:latin typeface="Calibri" panose="020F0502020204030204" pitchFamily="34" charset="0"/>
              <a:ea typeface="Calibri" panose="020F0502020204030204" pitchFamily="34" charset="0"/>
              <a:cs typeface="Calibri" panose="020F0502020204030204" pitchFamily="34" charset="0"/>
            </a:endParaRPr>
          </a:p>
          <a:p>
            <a:pPr lvl="1"/>
            <a:endParaRPr lang="en-GB" sz="1200" dirty="0"/>
          </a:p>
        </p:txBody>
      </p:sp>
      <p:sp>
        <p:nvSpPr>
          <p:cNvPr id="5" name="Text Placeholder 4"/>
          <p:cNvSpPr>
            <a:spLocks noGrp="1"/>
          </p:cNvSpPr>
          <p:nvPr>
            <p:ph type="body" sz="quarter" idx="14"/>
          </p:nvPr>
        </p:nvSpPr>
        <p:spPr>
          <a:xfrm>
            <a:off x="232139" y="228601"/>
            <a:ext cx="8977313" cy="588263"/>
          </a:xfrm>
        </p:spPr>
        <p:txBody>
          <a:bodyPr>
            <a:normAutofit/>
          </a:bodyPr>
          <a:lstStyle/>
          <a:p>
            <a:r>
              <a:rPr lang="en-GB" sz="2800" dirty="0"/>
              <a:t>Katherine Passerieu</a:t>
            </a:r>
          </a:p>
          <a:p>
            <a:endParaRPr lang="en-GB" dirty="0"/>
          </a:p>
        </p:txBody>
      </p:sp>
    </p:spTree>
    <p:extLst>
      <p:ext uri="{BB962C8B-B14F-4D97-AF65-F5344CB8AC3E}">
        <p14:creationId xmlns:p14="http://schemas.microsoft.com/office/powerpoint/2010/main" val="184736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5" name="TextBox 4">
            <a:extLst>
              <a:ext uri="{FF2B5EF4-FFF2-40B4-BE49-F238E27FC236}">
                <a16:creationId xmlns:a16="http://schemas.microsoft.com/office/drawing/2014/main" id="{3BAD9E4B-8FF4-3CDB-A167-951D9E5ED618}"/>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Key cultural and socio-economic factors   </a:t>
            </a:r>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4376808" y="2072518"/>
            <a:ext cx="5529192" cy="4856602"/>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lvl="1" algn="just">
              <a:buFont typeface="Wingdings" panose="05000000000000000000" pitchFamily="2" charset="2"/>
              <a:buChar char="§"/>
            </a:pPr>
            <a:r>
              <a:rPr lang="en-GB" sz="2000" b="0" kern="0" dirty="0">
                <a:solidFill>
                  <a:srgbClr val="292929"/>
                </a:solidFill>
                <a:latin typeface="+mn-lt"/>
              </a:rPr>
              <a:t>Regional / Ethnic Diversity / Religion </a:t>
            </a:r>
          </a:p>
          <a:p>
            <a:pPr lvl="1" algn="just">
              <a:buFont typeface="Wingdings" panose="05000000000000000000" pitchFamily="2" charset="2"/>
              <a:buChar char="§"/>
            </a:pPr>
            <a:r>
              <a:rPr lang="en-GB" sz="2000" b="0" kern="0" dirty="0">
                <a:solidFill>
                  <a:srgbClr val="292929"/>
                </a:solidFill>
                <a:latin typeface="+mn-lt"/>
              </a:rPr>
              <a:t> Historical Influence </a:t>
            </a:r>
          </a:p>
          <a:p>
            <a:pPr lvl="1" algn="just">
              <a:buFont typeface="Wingdings" panose="05000000000000000000" pitchFamily="2" charset="2"/>
              <a:buChar char="§"/>
            </a:pPr>
            <a:r>
              <a:rPr lang="en-GB" sz="2000" b="0" kern="0" dirty="0">
                <a:solidFill>
                  <a:srgbClr val="292929"/>
                </a:solidFill>
                <a:latin typeface="+mn-lt"/>
              </a:rPr>
              <a:t> Cultural Heritage </a:t>
            </a:r>
          </a:p>
          <a:p>
            <a:pPr lvl="1" algn="just">
              <a:buFont typeface="Wingdings" panose="05000000000000000000" pitchFamily="2" charset="2"/>
              <a:buChar char="§"/>
            </a:pPr>
            <a:r>
              <a:rPr lang="en-GB" sz="2000" b="0" kern="0" dirty="0">
                <a:solidFill>
                  <a:srgbClr val="292929"/>
                </a:solidFill>
                <a:latin typeface="+mn-lt"/>
              </a:rPr>
              <a:t> Social Structure </a:t>
            </a:r>
          </a:p>
          <a:p>
            <a:pPr lvl="1" algn="just">
              <a:buFont typeface="Wingdings" panose="05000000000000000000" pitchFamily="2" charset="2"/>
              <a:buChar char="§"/>
            </a:pPr>
            <a:r>
              <a:rPr lang="en-GB" sz="2000" b="0" kern="0" dirty="0">
                <a:solidFill>
                  <a:srgbClr val="292929"/>
                </a:solidFill>
                <a:latin typeface="+mn-lt"/>
              </a:rPr>
              <a:t> Cultural Norms and Etiquette </a:t>
            </a:r>
          </a:p>
          <a:p>
            <a:pPr lvl="1" algn="just">
              <a:buFont typeface="Wingdings" panose="05000000000000000000" pitchFamily="2" charset="2"/>
              <a:buChar char="§"/>
            </a:pPr>
            <a:r>
              <a:rPr lang="en-GB" sz="2000" b="0" kern="0" dirty="0">
                <a:solidFill>
                  <a:srgbClr val="292929"/>
                </a:solidFill>
                <a:latin typeface="+mn-lt"/>
              </a:rPr>
              <a:t> Geography </a:t>
            </a:r>
          </a:p>
          <a:p>
            <a:pPr algn="just"/>
            <a:endParaRPr lang="en-GB" sz="1800" b="0" kern="0" dirty="0">
              <a:latin typeface="+mn-lt"/>
            </a:endParaRPr>
          </a:p>
        </p:txBody>
      </p:sp>
      <p:pic>
        <p:nvPicPr>
          <p:cNvPr id="8" name="Picture 7" descr="A group of people in formal dresses&#10;&#10;Description automatically generated">
            <a:extLst>
              <a:ext uri="{FF2B5EF4-FFF2-40B4-BE49-F238E27FC236}">
                <a16:creationId xmlns:a16="http://schemas.microsoft.com/office/drawing/2014/main" id="{AF1AFB38-AD89-0DEA-9413-482077399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86" y="4191244"/>
            <a:ext cx="2787715" cy="1798654"/>
          </a:xfrm>
          <a:prstGeom prst="rect">
            <a:avLst/>
          </a:prstGeom>
        </p:spPr>
      </p:pic>
      <p:pic>
        <p:nvPicPr>
          <p:cNvPr id="7" name="Picture 6" descr="A painting of a person holding a flag&#10;&#10;Description automatically generated">
            <a:extLst>
              <a:ext uri="{FF2B5EF4-FFF2-40B4-BE49-F238E27FC236}">
                <a16:creationId xmlns:a16="http://schemas.microsoft.com/office/drawing/2014/main" id="{7F2D4E08-B6B4-77AE-928E-5CF6C0FB7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139" y="1799204"/>
            <a:ext cx="1743075" cy="1409700"/>
          </a:xfrm>
          <a:prstGeom prst="rect">
            <a:avLst/>
          </a:prstGeom>
        </p:spPr>
      </p:pic>
      <p:pic>
        <p:nvPicPr>
          <p:cNvPr id="9" name="Picture 8" descr="A person in uniform standing in a room&#10;&#10;Description automatically generated">
            <a:extLst>
              <a:ext uri="{FF2B5EF4-FFF2-40B4-BE49-F238E27FC236}">
                <a16:creationId xmlns:a16="http://schemas.microsoft.com/office/drawing/2014/main" id="{1F462DA6-ACD4-5F82-D8F3-9561E9480D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8936" y="2207882"/>
            <a:ext cx="1698172" cy="1675563"/>
          </a:xfrm>
          <a:prstGeom prst="rect">
            <a:avLst/>
          </a:prstGeom>
        </p:spPr>
      </p:pic>
    </p:spTree>
    <p:extLst>
      <p:ext uri="{BB962C8B-B14F-4D97-AF65-F5344CB8AC3E}">
        <p14:creationId xmlns:p14="http://schemas.microsoft.com/office/powerpoint/2010/main" val="338449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4779680" y="1336944"/>
            <a:ext cx="4914421" cy="4850496"/>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2000" b="0" kern="0" dirty="0">
                <a:solidFill>
                  <a:srgbClr val="292929"/>
                </a:solidFill>
                <a:latin typeface="+mn-lt"/>
              </a:rPr>
              <a:t>Quality and Tradition </a:t>
            </a:r>
          </a:p>
          <a:p>
            <a:pPr lvl="1" algn="just"/>
            <a:r>
              <a:rPr lang="en-GB" sz="1800" b="0" kern="0" dirty="0">
                <a:solidFill>
                  <a:srgbClr val="292929"/>
                </a:solidFill>
                <a:latin typeface="+mn-lt"/>
              </a:rPr>
              <a:t>Cuisine and Gastronomy </a:t>
            </a:r>
          </a:p>
          <a:p>
            <a:pPr lvl="1" algn="just"/>
            <a:r>
              <a:rPr lang="en-GB" sz="1800" b="0" kern="0" dirty="0">
                <a:solidFill>
                  <a:srgbClr val="292929"/>
                </a:solidFill>
                <a:latin typeface="+mn-lt"/>
              </a:rPr>
              <a:t>Fashion and Aesthetics</a:t>
            </a:r>
          </a:p>
          <a:p>
            <a:pPr lvl="1" algn="just">
              <a:buFont typeface="Arial" panose="020B0604020202020204" pitchFamily="34" charset="0"/>
              <a:buChar char="•"/>
            </a:pPr>
            <a:r>
              <a:rPr lang="en-GB" sz="1400" b="0" kern="0" dirty="0">
                <a:solidFill>
                  <a:srgbClr val="292929"/>
                </a:solidFill>
                <a:latin typeface="+mn-lt"/>
              </a:rPr>
              <a:t>Elegance and Style – Fashion plays </a:t>
            </a:r>
            <a:r>
              <a:rPr kumimoji="0" lang="en-US" altLang="en-US" sz="1400" b="0" i="0" u="none" strike="noStrike" cap="none" normalizeH="0" baseline="0" dirty="0">
                <a:ln>
                  <a:noFill/>
                </a:ln>
                <a:solidFill>
                  <a:schemeClr val="tx1"/>
                </a:solidFill>
                <a:effectLst/>
                <a:latin typeface="+mn-lt"/>
              </a:rPr>
              <a:t>plays a crucial role in French consumer behaviour, and attitudes.  From haute couture to casual wear, consumers are highly attuned to aesthetics and are willing to invest in style. This extends to home décor, cars, and even food presentation.</a:t>
            </a:r>
          </a:p>
          <a:p>
            <a:pPr lvl="1" algn="just">
              <a:buFont typeface="Arial" panose="020B0604020202020204" pitchFamily="34" charset="0"/>
              <a:buChar char="•"/>
            </a:pPr>
            <a:r>
              <a:rPr lang="en-US" altLang="en-US" sz="1400" b="0" dirty="0">
                <a:solidFill>
                  <a:schemeClr val="tx1"/>
                </a:solidFill>
                <a:latin typeface="+mn-lt"/>
              </a:rPr>
              <a:t>Timeless over Trendy: </a:t>
            </a:r>
            <a:r>
              <a:rPr kumimoji="0" lang="en-US" altLang="en-US" sz="1400" b="0" i="0" u="none" strike="noStrike" cap="none" normalizeH="0" baseline="0" dirty="0">
                <a:ln>
                  <a:noFill/>
                </a:ln>
                <a:solidFill>
                  <a:schemeClr val="tx1"/>
                </a:solidFill>
                <a:effectLst/>
                <a:latin typeface="+mn-lt"/>
              </a:rPr>
              <a:t>While trend-conscious, French consumers tend to favor timeless style over fleeting fashion. This is evident in their preference for classic designs and investments in quality items that last.  </a:t>
            </a:r>
          </a:p>
          <a:p>
            <a:pPr marL="385763" lvl="1" indent="0" algn="just">
              <a:buNone/>
            </a:pPr>
            <a:r>
              <a:rPr lang="en-US" altLang="en-US" sz="1200" b="0" dirty="0">
                <a:solidFill>
                  <a:schemeClr val="tx1"/>
                </a:solidFill>
                <a:latin typeface="+mn-lt"/>
              </a:rPr>
              <a:t>   </a:t>
            </a:r>
            <a:endParaRPr kumimoji="0" lang="en-US" altLang="en-US" sz="1200" b="0" i="0" u="none" strike="noStrike" cap="none" normalizeH="0" baseline="0" dirty="0">
              <a:ln>
                <a:noFill/>
              </a:ln>
              <a:solidFill>
                <a:schemeClr val="tx1"/>
              </a:solidFill>
              <a:effectLst/>
              <a:latin typeface="+mn-lt"/>
            </a:endParaRPr>
          </a:p>
          <a:p>
            <a:pPr lvl="1" algn="just">
              <a:buFont typeface="Arial" panose="020B0604020202020204" pitchFamily="34" charset="0"/>
              <a:buChar char="•"/>
            </a:pPr>
            <a:endParaRPr lang="en-GB" sz="2000" b="0" kern="0" dirty="0">
              <a:solidFill>
                <a:srgbClr val="292929"/>
              </a:solidFill>
              <a:latin typeface="+mn-lt"/>
            </a:endParaRPr>
          </a:p>
          <a:p>
            <a:pPr lvl="2" algn="just">
              <a:buFont typeface="Arial" panose="020B0604020202020204" pitchFamily="34" charset="0"/>
              <a:buChar char="•"/>
            </a:pPr>
            <a:endParaRPr lang="en-GB" sz="300" b="0" kern="0" dirty="0">
              <a:solidFill>
                <a:srgbClr val="292929"/>
              </a:solidFill>
              <a:latin typeface="+mn-lt"/>
            </a:endParaRPr>
          </a:p>
          <a:p>
            <a:pPr marL="385763" lvl="1" indent="0" algn="just">
              <a:buNone/>
            </a:pPr>
            <a:r>
              <a:rPr lang="en-GB" sz="2000" b="0" kern="0" dirty="0">
                <a:solidFill>
                  <a:srgbClr val="292929"/>
                </a:solidFill>
                <a:latin typeface="+mn-lt"/>
              </a:rPr>
              <a:t> </a:t>
            </a:r>
            <a:endParaRPr lang="en-GB" sz="1800" b="0" kern="0" dirty="0">
              <a:latin typeface="+mn-lt"/>
            </a:endParaRPr>
          </a:p>
        </p:txBody>
      </p:sp>
      <p:pic>
        <p:nvPicPr>
          <p:cNvPr id="10" name="Picture 9" descr="A person using a tool to stitch a shoe&#10;&#10;Description automatically generated">
            <a:extLst>
              <a:ext uri="{FF2B5EF4-FFF2-40B4-BE49-F238E27FC236}">
                <a16:creationId xmlns:a16="http://schemas.microsoft.com/office/drawing/2014/main" id="{5DAFF157-3D49-7B67-6E24-9D5FF802E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33" y="3860129"/>
            <a:ext cx="1516883" cy="1409700"/>
          </a:xfrm>
          <a:prstGeom prst="rect">
            <a:avLst/>
          </a:prstGeom>
        </p:spPr>
      </p:pic>
      <p:pic>
        <p:nvPicPr>
          <p:cNvPr id="12" name="Picture 11" descr="A chef preparing food on plates&#10;&#10;Description automatically generated">
            <a:extLst>
              <a:ext uri="{FF2B5EF4-FFF2-40B4-BE49-F238E27FC236}">
                <a16:creationId xmlns:a16="http://schemas.microsoft.com/office/drawing/2014/main" id="{1D9F115E-0594-43FF-F1A9-87C17AC38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899" y="1930339"/>
            <a:ext cx="1962150" cy="1409700"/>
          </a:xfrm>
          <a:prstGeom prst="rect">
            <a:avLst/>
          </a:prstGeom>
        </p:spPr>
      </p:pic>
      <p:pic>
        <p:nvPicPr>
          <p:cNvPr id="18" name="Picture 16" descr="http://www.vintageblues.com/cloth_history/1930.jpg">
            <a:extLst>
              <a:ext uri="{FF2B5EF4-FFF2-40B4-BE49-F238E27FC236}">
                <a16:creationId xmlns:a16="http://schemas.microsoft.com/office/drawing/2014/main" id="{91145F12-A311-3769-3291-D6B360E4A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408"/>
          <a:stretch>
            <a:fillRect/>
          </a:stretch>
        </p:blipFill>
        <p:spPr bwMode="auto">
          <a:xfrm>
            <a:off x="2237023" y="2397718"/>
            <a:ext cx="2156298" cy="3097704"/>
          </a:xfrm>
          <a:prstGeom prst="rect">
            <a:avLst/>
          </a:prstGeom>
          <a:noFill/>
          <a:ln w="9525">
            <a:solidFill>
              <a:srgbClr val="A71B1F"/>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E17243-CC80-082B-4876-538B1833BA78}"/>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Key cultural and socio-economic factors   </a:t>
            </a:r>
          </a:p>
        </p:txBody>
      </p:sp>
    </p:spTree>
    <p:extLst>
      <p:ext uri="{BB962C8B-B14F-4D97-AF65-F5344CB8AC3E}">
        <p14:creationId xmlns:p14="http://schemas.microsoft.com/office/powerpoint/2010/main" val="271297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B7451-A5BC-2921-D00B-90DFF1E120A8}"/>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F4FB28D6-13A0-E8DF-2E51-29FD8E07EEA2}"/>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EB0A77A9-8D6E-197A-7946-D5F711D28FE6}"/>
              </a:ext>
            </a:extLst>
          </p:cNvPr>
          <p:cNvSpPr txBox="1">
            <a:spLocks/>
          </p:cNvSpPr>
          <p:nvPr/>
        </p:nvSpPr>
        <p:spPr>
          <a:xfrm>
            <a:off x="4779680" y="1930339"/>
            <a:ext cx="4914421" cy="3716519"/>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2000" b="0" kern="0" dirty="0">
                <a:solidFill>
                  <a:srgbClr val="292929"/>
                </a:solidFill>
                <a:latin typeface="+mn-lt"/>
              </a:rPr>
              <a:t>Quality and Tradition </a:t>
            </a:r>
          </a:p>
          <a:p>
            <a:pPr lvl="1" algn="just"/>
            <a:r>
              <a:rPr lang="en-GB" sz="1800" b="0" kern="0" dirty="0">
                <a:solidFill>
                  <a:srgbClr val="292929"/>
                </a:solidFill>
                <a:latin typeface="+mn-lt"/>
              </a:rPr>
              <a:t>Fashion and Aesthetics</a:t>
            </a:r>
          </a:p>
          <a:p>
            <a:pPr lvl="1" algn="just">
              <a:buFont typeface="Arial" panose="020B0604020202020204" pitchFamily="34" charset="0"/>
              <a:buChar char="•"/>
            </a:pPr>
            <a:r>
              <a:rPr lang="en-US" altLang="en-US" sz="1600" b="0" dirty="0">
                <a:solidFill>
                  <a:schemeClr val="tx1"/>
                </a:solidFill>
                <a:latin typeface="+mn-lt"/>
              </a:rPr>
              <a:t>Trends towards small high end local brands made in France - or other countries with expertise </a:t>
            </a:r>
          </a:p>
          <a:p>
            <a:pPr lvl="1" algn="just">
              <a:buFont typeface="Arial" panose="020B0604020202020204" pitchFamily="34" charset="0"/>
              <a:buChar char="•"/>
            </a:pPr>
            <a:r>
              <a:rPr lang="en-US" altLang="en-US" sz="1600" b="0" dirty="0">
                <a:solidFill>
                  <a:schemeClr val="tx1"/>
                </a:solidFill>
                <a:latin typeface="+mn-lt"/>
              </a:rPr>
              <a:t>Appreciation / choice of food and clothing is a reflection of one’s personal culture.    </a:t>
            </a:r>
          </a:p>
          <a:p>
            <a:pPr lvl="1" algn="jus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mn-lt"/>
              </a:rPr>
              <a:t>In 2021-22, the Paris stock market surpassed   the London Stock Exchange due to the performance of the luxury goods sector.  E.g. LVMH (largest company in Europe by market capitalisation)</a:t>
            </a:r>
          </a:p>
          <a:p>
            <a:pPr lvl="1" algn="just">
              <a:buFont typeface="Arial" panose="020B0604020202020204" pitchFamily="34" charset="0"/>
              <a:buChar char="•"/>
            </a:pPr>
            <a:endParaRPr lang="en-GB" sz="1600" b="0" kern="0" dirty="0">
              <a:solidFill>
                <a:srgbClr val="292929"/>
              </a:solidFill>
              <a:latin typeface="+mn-lt"/>
            </a:endParaRPr>
          </a:p>
          <a:p>
            <a:pPr lvl="2" algn="just">
              <a:buFont typeface="Arial" panose="020B0604020202020204" pitchFamily="34" charset="0"/>
              <a:buChar char="•"/>
            </a:pPr>
            <a:endParaRPr lang="en-GB" sz="300" b="0" kern="0" dirty="0">
              <a:solidFill>
                <a:srgbClr val="292929"/>
              </a:solidFill>
              <a:latin typeface="+mn-lt"/>
            </a:endParaRPr>
          </a:p>
          <a:p>
            <a:pPr marL="385763" lvl="1" indent="0" algn="just">
              <a:buNone/>
            </a:pPr>
            <a:r>
              <a:rPr lang="en-GB" sz="2000" b="0" kern="0" dirty="0">
                <a:solidFill>
                  <a:srgbClr val="292929"/>
                </a:solidFill>
                <a:latin typeface="+mn-lt"/>
              </a:rPr>
              <a:t> </a:t>
            </a:r>
            <a:endParaRPr lang="en-GB" sz="1800" b="0" kern="0" dirty="0">
              <a:latin typeface="+mn-lt"/>
            </a:endParaRPr>
          </a:p>
        </p:txBody>
      </p:sp>
      <p:pic>
        <p:nvPicPr>
          <p:cNvPr id="10" name="Picture 9" descr="A person using a tool to stitch a shoe&#10;&#10;Description automatically generated">
            <a:extLst>
              <a:ext uri="{FF2B5EF4-FFF2-40B4-BE49-F238E27FC236}">
                <a16:creationId xmlns:a16="http://schemas.microsoft.com/office/drawing/2014/main" id="{55ABE866-A7FC-4A37-B43C-D4498266F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33" y="3860129"/>
            <a:ext cx="1516883" cy="1409700"/>
          </a:xfrm>
          <a:prstGeom prst="rect">
            <a:avLst/>
          </a:prstGeom>
        </p:spPr>
      </p:pic>
      <p:pic>
        <p:nvPicPr>
          <p:cNvPr id="12" name="Picture 11" descr="A chef preparing food on plates&#10;&#10;Description automatically generated">
            <a:extLst>
              <a:ext uri="{FF2B5EF4-FFF2-40B4-BE49-F238E27FC236}">
                <a16:creationId xmlns:a16="http://schemas.microsoft.com/office/drawing/2014/main" id="{546ABA1E-A726-A0A7-32B8-FA9832E6C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899" y="1930339"/>
            <a:ext cx="1962150" cy="1409700"/>
          </a:xfrm>
          <a:prstGeom prst="rect">
            <a:avLst/>
          </a:prstGeom>
        </p:spPr>
      </p:pic>
      <p:pic>
        <p:nvPicPr>
          <p:cNvPr id="18" name="Picture 16" descr="http://www.vintageblues.com/cloth_history/1930.jpg">
            <a:extLst>
              <a:ext uri="{FF2B5EF4-FFF2-40B4-BE49-F238E27FC236}">
                <a16:creationId xmlns:a16="http://schemas.microsoft.com/office/drawing/2014/main" id="{BC3BC12C-2F9F-91B3-8F3C-4F86DA227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408"/>
          <a:stretch>
            <a:fillRect/>
          </a:stretch>
        </p:blipFill>
        <p:spPr bwMode="auto">
          <a:xfrm>
            <a:off x="2237023" y="2397718"/>
            <a:ext cx="2156298" cy="3097704"/>
          </a:xfrm>
          <a:prstGeom prst="rect">
            <a:avLst/>
          </a:prstGeom>
          <a:noFill/>
          <a:ln w="9525">
            <a:solidFill>
              <a:srgbClr val="A71B1F"/>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F47EEF-DAF7-1C5B-EF84-2147FB914F96}"/>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Key cultural and socio-economic factors   </a:t>
            </a:r>
          </a:p>
        </p:txBody>
      </p:sp>
    </p:spTree>
    <p:extLst>
      <p:ext uri="{BB962C8B-B14F-4D97-AF65-F5344CB8AC3E}">
        <p14:creationId xmlns:p14="http://schemas.microsoft.com/office/powerpoint/2010/main" val="32612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90D58-190A-2397-2005-EF1D4A43DAF2}"/>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FEC8047E-C069-E18C-D828-D8A9A68B0469}"/>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A7DF1702-CF5A-6427-73C1-0D5E34E5C9BB}"/>
              </a:ext>
            </a:extLst>
          </p:cNvPr>
          <p:cNvSpPr txBox="1">
            <a:spLocks/>
          </p:cNvSpPr>
          <p:nvPr/>
        </p:nvSpPr>
        <p:spPr>
          <a:xfrm>
            <a:off x="4629355" y="2399445"/>
            <a:ext cx="4914421" cy="4282562"/>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2000" b="0" kern="0" dirty="0">
                <a:solidFill>
                  <a:srgbClr val="292929"/>
                </a:solidFill>
                <a:latin typeface="+mn-lt"/>
              </a:rPr>
              <a:t>Sustainability </a:t>
            </a:r>
          </a:p>
          <a:p>
            <a:pPr algn="just"/>
            <a:r>
              <a:rPr lang="en-GB" sz="2000" b="0" kern="0" dirty="0">
                <a:solidFill>
                  <a:srgbClr val="292929"/>
                </a:solidFill>
                <a:latin typeface="+mn-lt"/>
              </a:rPr>
              <a:t>Policies - government, rules and regulations – esp. re product safety, and quality standards. </a:t>
            </a:r>
          </a:p>
          <a:p>
            <a:pPr algn="just"/>
            <a:endParaRPr lang="en-GB" sz="1800" b="0" kern="0" dirty="0">
              <a:latin typeface="+mn-lt"/>
            </a:endParaRPr>
          </a:p>
        </p:txBody>
      </p:sp>
      <p:sp>
        <p:nvSpPr>
          <p:cNvPr id="2" name="TextBox 1">
            <a:extLst>
              <a:ext uri="{FF2B5EF4-FFF2-40B4-BE49-F238E27FC236}">
                <a16:creationId xmlns:a16="http://schemas.microsoft.com/office/drawing/2014/main" id="{3E68EF09-77C8-5477-5087-1B34D42EC827}"/>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Other factors    </a:t>
            </a:r>
          </a:p>
        </p:txBody>
      </p:sp>
      <p:pic>
        <p:nvPicPr>
          <p:cNvPr id="3074" name="Picture 2" descr="Image result for images representinf g attitudes to sustainibility in france and uk">
            <a:extLst>
              <a:ext uri="{FF2B5EF4-FFF2-40B4-BE49-F238E27FC236}">
                <a16:creationId xmlns:a16="http://schemas.microsoft.com/office/drawing/2014/main" id="{1CEA603E-843A-538C-0B3D-DE78412C3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840" y="1718848"/>
            <a:ext cx="260096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cône de réglementation - illustration vectorielle . règlements ...">
            <a:extLst>
              <a:ext uri="{FF2B5EF4-FFF2-40B4-BE49-F238E27FC236}">
                <a16:creationId xmlns:a16="http://schemas.microsoft.com/office/drawing/2014/main" id="{BFB686DC-AF95-F1E0-BE2F-F89D909712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0960" y="3577053"/>
            <a:ext cx="2600960" cy="207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29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4327071" y="1652798"/>
            <a:ext cx="5198105" cy="4856602"/>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lvl="1" algn="just">
              <a:buFontTx/>
              <a:buChar char="-"/>
            </a:pPr>
            <a:r>
              <a:rPr lang="en-GB" sz="1800" b="0" kern="0" dirty="0">
                <a:latin typeface="+mn-lt"/>
              </a:rPr>
              <a:t>Income Levels and Economic Stability – largest public sector than in UK </a:t>
            </a:r>
          </a:p>
          <a:p>
            <a:pPr lvl="1" algn="just">
              <a:buFontTx/>
              <a:buChar char="-"/>
            </a:pPr>
            <a:r>
              <a:rPr lang="en-GB" sz="1800" b="0" kern="0" dirty="0">
                <a:latin typeface="+mn-lt"/>
              </a:rPr>
              <a:t>Education and Meritocracy – France has a high level of education, which plays a key role in social mobility. Education is secular and free. </a:t>
            </a:r>
          </a:p>
          <a:p>
            <a:pPr lvl="1" algn="just">
              <a:buFontTx/>
              <a:buChar char="-"/>
            </a:pPr>
            <a:r>
              <a:rPr lang="en-GB" sz="1800" b="0" kern="0" dirty="0">
                <a:latin typeface="+mn-lt"/>
              </a:rPr>
              <a:t>Income is one aspect but does not define demographics – education does.  </a:t>
            </a:r>
          </a:p>
          <a:p>
            <a:pPr lvl="1" algn="just">
              <a:buFontTx/>
              <a:buChar char="-"/>
            </a:pPr>
            <a:r>
              <a:rPr lang="en-GB" sz="1800" b="0" kern="0" dirty="0">
                <a:latin typeface="+mn-lt"/>
              </a:rPr>
              <a:t>France has a central administration based in Paris, but Paris does not represent the whole of France. French regions have their unique specificities and local economies are thriving.  </a:t>
            </a:r>
          </a:p>
          <a:p>
            <a:pPr lvl="1" algn="just">
              <a:buFontTx/>
              <a:buChar char="-"/>
            </a:pPr>
            <a:endParaRPr lang="en-GB" sz="1400" b="0" dirty="0">
              <a:effectLst/>
              <a:latin typeface="+mn-lt"/>
            </a:endParaRPr>
          </a:p>
          <a:p>
            <a:pPr lvl="1" algn="just">
              <a:buFontTx/>
              <a:buChar char="-"/>
            </a:pPr>
            <a:endParaRPr lang="en-GB" sz="1400" b="0" kern="0" dirty="0">
              <a:latin typeface="+mn-lt"/>
            </a:endParaRPr>
          </a:p>
          <a:p>
            <a:pPr lvl="1" algn="just">
              <a:buFontTx/>
              <a:buChar char="-"/>
            </a:pPr>
            <a:endParaRPr lang="en-GB" sz="1600" kern="0" dirty="0">
              <a:latin typeface="+mn-lt"/>
            </a:endParaRPr>
          </a:p>
          <a:p>
            <a:pPr algn="just">
              <a:buFontTx/>
              <a:buChar char="-"/>
            </a:pPr>
            <a:endParaRPr lang="en-GB" sz="1600" b="0" kern="0" dirty="0">
              <a:latin typeface="+mn-lt"/>
            </a:endParaRPr>
          </a:p>
          <a:p>
            <a:pPr algn="just"/>
            <a:endParaRPr lang="en-GB" sz="1800" b="0" kern="0" dirty="0">
              <a:latin typeface="+mn-lt"/>
            </a:endParaRPr>
          </a:p>
        </p:txBody>
      </p:sp>
      <p:pic>
        <p:nvPicPr>
          <p:cNvPr id="8" name="Picture 7" descr="A map of france with different symbols&#10;&#10;Description automatically generated">
            <a:extLst>
              <a:ext uri="{FF2B5EF4-FFF2-40B4-BE49-F238E27FC236}">
                <a16:creationId xmlns:a16="http://schemas.microsoft.com/office/drawing/2014/main" id="{F119316E-791F-42CC-3835-7188C6120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24" y="1886478"/>
            <a:ext cx="3810532" cy="2734057"/>
          </a:xfrm>
          <a:prstGeom prst="rect">
            <a:avLst/>
          </a:prstGeom>
        </p:spPr>
      </p:pic>
      <p:sp>
        <p:nvSpPr>
          <p:cNvPr id="2" name="TextBox 1">
            <a:extLst>
              <a:ext uri="{FF2B5EF4-FFF2-40B4-BE49-F238E27FC236}">
                <a16:creationId xmlns:a16="http://schemas.microsoft.com/office/drawing/2014/main" id="{4935CDB7-E50C-57FE-D935-D90180828AC0}"/>
              </a:ext>
            </a:extLst>
          </p:cNvPr>
          <p:cNvSpPr txBox="1"/>
          <p:nvPr/>
        </p:nvSpPr>
        <p:spPr>
          <a:xfrm>
            <a:off x="380824" y="456143"/>
            <a:ext cx="8679942" cy="523220"/>
          </a:xfrm>
          <a:prstGeom prst="rect">
            <a:avLst/>
          </a:prstGeom>
          <a:noFill/>
        </p:spPr>
        <p:txBody>
          <a:bodyPr wrap="square">
            <a:spAutoFit/>
          </a:bodyPr>
          <a:lstStyle/>
          <a:p>
            <a:r>
              <a:rPr lang="en-GB" sz="2800" b="0" dirty="0">
                <a:solidFill>
                  <a:srgbClr val="4D4D4D"/>
                </a:solidFill>
              </a:rPr>
              <a:t>Key cultural and socio-economic factors   </a:t>
            </a:r>
          </a:p>
        </p:txBody>
      </p:sp>
    </p:spTree>
    <p:extLst>
      <p:ext uri="{BB962C8B-B14F-4D97-AF65-F5344CB8AC3E}">
        <p14:creationId xmlns:p14="http://schemas.microsoft.com/office/powerpoint/2010/main" val="377090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028C704-68BA-2C61-7A7D-1E2780762FB3}"/>
              </a:ext>
            </a:extLst>
          </p:cNvPr>
          <p:cNvSpPr txBox="1">
            <a:spLocks/>
          </p:cNvSpPr>
          <p:nvPr/>
        </p:nvSpPr>
        <p:spPr>
          <a:xfrm>
            <a:off x="232139" y="228601"/>
            <a:ext cx="8977313" cy="588263"/>
          </a:xfrm>
          <a:prstGeom prst="rect">
            <a:avLst/>
          </a:prstGeom>
        </p:spPr>
        <p:txBody>
          <a:bodyPr>
            <a:normAutofit/>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marL="0" indent="0">
              <a:buNone/>
            </a:pPr>
            <a:endParaRPr lang="en-GB" b="0" kern="0" dirty="0"/>
          </a:p>
        </p:txBody>
      </p:sp>
      <p:sp>
        <p:nvSpPr>
          <p:cNvPr id="5" name="TextBox 4">
            <a:extLst>
              <a:ext uri="{FF2B5EF4-FFF2-40B4-BE49-F238E27FC236}">
                <a16:creationId xmlns:a16="http://schemas.microsoft.com/office/drawing/2014/main" id="{3BAD9E4B-8FF4-3CDB-A167-951D9E5ED618}"/>
              </a:ext>
            </a:extLst>
          </p:cNvPr>
          <p:cNvSpPr txBox="1"/>
          <p:nvPr/>
        </p:nvSpPr>
        <p:spPr>
          <a:xfrm>
            <a:off x="380824" y="456143"/>
            <a:ext cx="8679942" cy="954107"/>
          </a:xfrm>
          <a:prstGeom prst="rect">
            <a:avLst/>
          </a:prstGeom>
          <a:noFill/>
        </p:spPr>
        <p:txBody>
          <a:bodyPr wrap="square">
            <a:spAutoFit/>
          </a:bodyPr>
          <a:lstStyle/>
          <a:p>
            <a:r>
              <a:rPr lang="en-GB" sz="2800" b="0" dirty="0">
                <a:solidFill>
                  <a:srgbClr val="4D4D4D"/>
                </a:solidFill>
              </a:rPr>
              <a:t>Considerations for Qualitative Research in France – The French Consumer Market   </a:t>
            </a:r>
          </a:p>
        </p:txBody>
      </p:sp>
      <p:sp>
        <p:nvSpPr>
          <p:cNvPr id="6" name="Text Placeholder 3">
            <a:extLst>
              <a:ext uri="{FF2B5EF4-FFF2-40B4-BE49-F238E27FC236}">
                <a16:creationId xmlns:a16="http://schemas.microsoft.com/office/drawing/2014/main" id="{F85752C2-0BAA-A8D2-E606-6BBFA10D0AC9}"/>
              </a:ext>
            </a:extLst>
          </p:cNvPr>
          <p:cNvSpPr txBox="1">
            <a:spLocks/>
          </p:cNvSpPr>
          <p:nvPr/>
        </p:nvSpPr>
        <p:spPr>
          <a:xfrm>
            <a:off x="3647420" y="2263711"/>
            <a:ext cx="5919216" cy="3344629"/>
          </a:xfrm>
          <a:prstGeom prst="rect">
            <a:avLst/>
          </a:prstGeom>
        </p:spPr>
        <p:txBody>
          <a:bodyPr/>
          <a:lstStyle>
            <a:lvl1pPr marL="193675" indent="-193675" algn="l" rtl="0" eaLnBrk="0" fontAlgn="base" hangingPunct="0">
              <a:spcBef>
                <a:spcPct val="50000"/>
              </a:spcBef>
              <a:spcAft>
                <a:spcPct val="0"/>
              </a:spcAft>
              <a:buClr>
                <a:srgbClr val="FF9900"/>
              </a:buClr>
              <a:buChar char="•"/>
              <a:defRPr sz="3200">
                <a:solidFill>
                  <a:srgbClr val="4D4D4D"/>
                </a:solidFill>
                <a:latin typeface="Tahoma" pitchFamily="34" charset="0"/>
                <a:ea typeface="+mn-ea"/>
                <a:cs typeface="+mn-cs"/>
              </a:defRPr>
            </a:lvl1pPr>
            <a:lvl2pPr marL="566738" indent="-180975" algn="l" rtl="0" eaLnBrk="0" fontAlgn="base" hangingPunct="0">
              <a:spcBef>
                <a:spcPct val="50000"/>
              </a:spcBef>
              <a:spcAft>
                <a:spcPct val="0"/>
              </a:spcAft>
              <a:buClr>
                <a:srgbClr val="FF9900"/>
              </a:buClr>
              <a:buChar char="–"/>
              <a:defRPr sz="2800">
                <a:solidFill>
                  <a:srgbClr val="4D4D4D"/>
                </a:solidFill>
                <a:latin typeface="Tahoma" pitchFamily="34" charset="0"/>
              </a:defRPr>
            </a:lvl2pPr>
            <a:lvl3pPr marL="1177925" indent="-228600" algn="l" rtl="0" eaLnBrk="0" fontAlgn="base" hangingPunct="0">
              <a:spcBef>
                <a:spcPct val="50000"/>
              </a:spcBef>
              <a:spcAft>
                <a:spcPct val="0"/>
              </a:spcAft>
              <a:buClr>
                <a:schemeClr val="bg2"/>
              </a:buClr>
              <a:buChar char="•"/>
              <a:defRPr sz="1100">
                <a:solidFill>
                  <a:schemeClr val="tx1"/>
                </a:solidFill>
                <a:latin typeface="+mn-lt"/>
              </a:defRPr>
            </a:lvl3pPr>
            <a:lvl4pPr marL="1600200" indent="-228600" algn="l" rtl="0" eaLnBrk="0" fontAlgn="base" hangingPunct="0">
              <a:spcBef>
                <a:spcPct val="50000"/>
              </a:spcBef>
              <a:spcAft>
                <a:spcPct val="0"/>
              </a:spcAft>
              <a:buClr>
                <a:schemeClr val="bg2"/>
              </a:buClr>
              <a:buChar char="–"/>
              <a:defRPr sz="1100">
                <a:solidFill>
                  <a:schemeClr val="tx1"/>
                </a:solidFill>
                <a:latin typeface="+mn-lt"/>
              </a:defRPr>
            </a:lvl4pPr>
            <a:lvl5pPr marL="2057400" indent="-228600" algn="l" rtl="0" eaLnBrk="0" fontAlgn="base" hangingPunct="0">
              <a:spcBef>
                <a:spcPct val="50000"/>
              </a:spcBef>
              <a:spcAft>
                <a:spcPct val="0"/>
              </a:spcAft>
              <a:buClr>
                <a:schemeClr val="bg2"/>
              </a:buClr>
              <a:buChar char="»"/>
              <a:defRPr sz="1100">
                <a:solidFill>
                  <a:schemeClr val="tx1"/>
                </a:solidFill>
                <a:latin typeface="+mn-lt"/>
              </a:defRPr>
            </a:lvl5pPr>
            <a:lvl6pPr marL="2514600" indent="-228600" algn="l" rtl="0" fontAlgn="base">
              <a:spcBef>
                <a:spcPct val="50000"/>
              </a:spcBef>
              <a:spcAft>
                <a:spcPct val="0"/>
              </a:spcAft>
              <a:buClr>
                <a:schemeClr val="bg2"/>
              </a:buClr>
              <a:buChar char="»"/>
              <a:defRPr sz="1100">
                <a:solidFill>
                  <a:schemeClr val="tx1"/>
                </a:solidFill>
                <a:latin typeface="+mn-lt"/>
              </a:defRPr>
            </a:lvl6pPr>
            <a:lvl7pPr marL="2971800" indent="-228600" algn="l" rtl="0" fontAlgn="base">
              <a:spcBef>
                <a:spcPct val="50000"/>
              </a:spcBef>
              <a:spcAft>
                <a:spcPct val="0"/>
              </a:spcAft>
              <a:buClr>
                <a:schemeClr val="bg2"/>
              </a:buClr>
              <a:buChar char="»"/>
              <a:defRPr sz="1100">
                <a:solidFill>
                  <a:schemeClr val="tx1"/>
                </a:solidFill>
                <a:latin typeface="+mn-lt"/>
              </a:defRPr>
            </a:lvl7pPr>
            <a:lvl8pPr marL="3429000" indent="-228600" algn="l" rtl="0" fontAlgn="base">
              <a:spcBef>
                <a:spcPct val="50000"/>
              </a:spcBef>
              <a:spcAft>
                <a:spcPct val="0"/>
              </a:spcAft>
              <a:buClr>
                <a:schemeClr val="bg2"/>
              </a:buClr>
              <a:buChar char="»"/>
              <a:defRPr sz="1100">
                <a:solidFill>
                  <a:schemeClr val="tx1"/>
                </a:solidFill>
                <a:latin typeface="+mn-lt"/>
              </a:defRPr>
            </a:lvl8pPr>
            <a:lvl9pPr marL="3886200" indent="-228600" algn="l" rtl="0" fontAlgn="base">
              <a:spcBef>
                <a:spcPct val="50000"/>
              </a:spcBef>
              <a:spcAft>
                <a:spcPct val="0"/>
              </a:spcAft>
              <a:buClr>
                <a:schemeClr val="bg2"/>
              </a:buClr>
              <a:buChar char="»"/>
              <a:defRPr sz="1100">
                <a:solidFill>
                  <a:schemeClr val="tx1"/>
                </a:solidFill>
                <a:latin typeface="+mn-lt"/>
              </a:defRPr>
            </a:lvl9pPr>
          </a:lstStyle>
          <a:p>
            <a:pPr algn="just"/>
            <a:r>
              <a:rPr lang="en-GB" sz="1800" b="0" kern="0" dirty="0">
                <a:latin typeface="+mn-lt"/>
              </a:rPr>
              <a:t> France is the second largest consumer market after Germany and before UK. </a:t>
            </a:r>
          </a:p>
          <a:p>
            <a:pPr algn="just"/>
            <a:r>
              <a:rPr lang="en-GB" sz="1800" b="0" kern="0" dirty="0">
                <a:latin typeface="+mn-lt"/>
              </a:rPr>
              <a:t>Favourite sectors are: food, drinks, cosmetics, leisure, sport, fashion, health and wellbeing.  </a:t>
            </a:r>
          </a:p>
          <a:p>
            <a:pPr algn="just"/>
            <a:r>
              <a:rPr lang="en-GB" sz="1800" b="0" kern="0" dirty="0">
                <a:latin typeface="+mn-lt"/>
              </a:rPr>
              <a:t>The Retail sector is significant with main retail chains being Carrefour, Leclerc, Intermarché, Auchan. With their attractive fresh counters, supermarket chains compete with the best local shops, selling locally produced high quality products.  </a:t>
            </a:r>
          </a:p>
          <a:p>
            <a:pPr algn="just"/>
            <a:endParaRPr lang="en-GB" sz="1800" b="0" kern="0" dirty="0">
              <a:latin typeface="+mn-lt"/>
            </a:endParaRPr>
          </a:p>
        </p:txBody>
      </p:sp>
      <p:pic>
        <p:nvPicPr>
          <p:cNvPr id="8" name="Picture 7" descr="A storefront with a sign&#10;&#10;Description automatically generated">
            <a:extLst>
              <a:ext uri="{FF2B5EF4-FFF2-40B4-BE49-F238E27FC236}">
                <a16:creationId xmlns:a16="http://schemas.microsoft.com/office/drawing/2014/main" id="{E4E23FE7-9654-4624-7AA2-443F65D4D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24" y="1895901"/>
            <a:ext cx="2987906" cy="1493953"/>
          </a:xfrm>
          <a:prstGeom prst="rect">
            <a:avLst/>
          </a:prstGeom>
        </p:spPr>
      </p:pic>
      <p:pic>
        <p:nvPicPr>
          <p:cNvPr id="10" name="Picture 9" descr="A person pushing a shopping cart&#10;&#10;Description automatically generated">
            <a:extLst>
              <a:ext uri="{FF2B5EF4-FFF2-40B4-BE49-F238E27FC236}">
                <a16:creationId xmlns:a16="http://schemas.microsoft.com/office/drawing/2014/main" id="{B40E5E2B-D10E-6D17-70B0-E70DB5146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364" y="3926633"/>
            <a:ext cx="2987906" cy="1681707"/>
          </a:xfrm>
          <a:prstGeom prst="rect">
            <a:avLst/>
          </a:prstGeom>
        </p:spPr>
      </p:pic>
    </p:spTree>
    <p:extLst>
      <p:ext uri="{BB962C8B-B14F-4D97-AF65-F5344CB8AC3E}">
        <p14:creationId xmlns:p14="http://schemas.microsoft.com/office/powerpoint/2010/main" val="408753687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29114</TotalTime>
  <Words>2300</Words>
  <Application>Microsoft Office PowerPoint</Application>
  <PresentationFormat>A4 Paper (210x297 mm)</PresentationFormat>
  <Paragraphs>221</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Tahoma</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Age Pyramid Becomes Obsolete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vt:lpstr>
      <vt:lpstr>THANK YOU!! </vt:lpstr>
      <vt:lpstr>PowerPoint Presentation</vt:lpstr>
      <vt:lpstr>PowerPoint Presentation</vt:lpstr>
    </vt:vector>
  </TitlesOfParts>
  <Company>Forward Thinking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Sian</dc:creator>
  <cp:lastModifiedBy>Katherine Passerieu</cp:lastModifiedBy>
  <cp:revision>1778</cp:revision>
  <cp:lastPrinted>2025-01-06T22:35:05Z</cp:lastPrinted>
  <dcterms:created xsi:type="dcterms:W3CDTF">2004-12-03T14:02:54Z</dcterms:created>
  <dcterms:modified xsi:type="dcterms:W3CDTF">2025-01-10T15:12:10Z</dcterms:modified>
</cp:coreProperties>
</file>